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1"/>
  </p:notesMasterIdLst>
  <p:handoutMasterIdLst>
    <p:handoutMasterId r:id="rId52"/>
  </p:handoutMasterIdLst>
  <p:sldIdLst>
    <p:sldId id="388" r:id="rId2"/>
    <p:sldId id="357" r:id="rId3"/>
    <p:sldId id="356" r:id="rId4"/>
    <p:sldId id="449" r:id="rId5"/>
    <p:sldId id="361" r:id="rId6"/>
    <p:sldId id="450" r:id="rId7"/>
    <p:sldId id="366" r:id="rId8"/>
    <p:sldId id="418" r:id="rId9"/>
    <p:sldId id="409" r:id="rId10"/>
    <p:sldId id="456" r:id="rId11"/>
    <p:sldId id="445" r:id="rId12"/>
    <p:sldId id="442" r:id="rId13"/>
    <p:sldId id="444" r:id="rId14"/>
    <p:sldId id="393" r:id="rId15"/>
    <p:sldId id="394" r:id="rId16"/>
    <p:sldId id="395" r:id="rId17"/>
    <p:sldId id="396" r:id="rId18"/>
    <p:sldId id="397" r:id="rId19"/>
    <p:sldId id="398" r:id="rId20"/>
    <p:sldId id="412" r:id="rId21"/>
    <p:sldId id="407" r:id="rId22"/>
    <p:sldId id="411" r:id="rId23"/>
    <p:sldId id="401" r:id="rId24"/>
    <p:sldId id="405" r:id="rId25"/>
    <p:sldId id="404" r:id="rId26"/>
    <p:sldId id="403" r:id="rId27"/>
    <p:sldId id="446" r:id="rId28"/>
    <p:sldId id="447" r:id="rId29"/>
    <p:sldId id="448" r:id="rId30"/>
    <p:sldId id="416" r:id="rId31"/>
    <p:sldId id="415" r:id="rId32"/>
    <p:sldId id="419" r:id="rId33"/>
    <p:sldId id="414" r:id="rId34"/>
    <p:sldId id="402" r:id="rId35"/>
    <p:sldId id="399" r:id="rId36"/>
    <p:sldId id="427" r:id="rId37"/>
    <p:sldId id="452" r:id="rId38"/>
    <p:sldId id="453" r:id="rId39"/>
    <p:sldId id="451" r:id="rId40"/>
    <p:sldId id="454" r:id="rId41"/>
    <p:sldId id="420" r:id="rId42"/>
    <p:sldId id="423" r:id="rId43"/>
    <p:sldId id="421" r:id="rId44"/>
    <p:sldId id="422" r:id="rId45"/>
    <p:sldId id="425" r:id="rId46"/>
    <p:sldId id="424" r:id="rId47"/>
    <p:sldId id="455" r:id="rId48"/>
    <p:sldId id="434" r:id="rId49"/>
    <p:sldId id="383" r:id="rId50"/>
  </p:sldIdLst>
  <p:sldSz cx="9144000" cy="6858000" type="screen4x3"/>
  <p:notesSz cx="9926638" cy="679767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lavio Berilli" initials="FB" lastIdx="3" clrIdx="0">
    <p:extLst>
      <p:ext uri="{19B8F6BF-5375-455C-9EA6-DF929625EA0E}">
        <p15:presenceInfo xmlns:p15="http://schemas.microsoft.com/office/powerpoint/2012/main" userId="S::f.berilli@politicheagricole.it::5e9cdb74-65c5-4d51-9e65-a086649786a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9900CC"/>
    <a:srgbClr val="993366"/>
    <a:srgbClr val="FF0066"/>
    <a:srgbClr val="FF9900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1822" autoAdjust="0"/>
  </p:normalViewPr>
  <p:slideViewPr>
    <p:cSldViewPr>
      <p:cViewPr varScale="1">
        <p:scale>
          <a:sx n="104" d="100"/>
          <a:sy n="104" d="100"/>
        </p:scale>
        <p:origin x="182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922265966754154"/>
          <c:y val="0.16245370370370371"/>
          <c:w val="0.37266601049868764"/>
          <c:h val="0.62111001749781281"/>
        </c:manualLayout>
      </c:layout>
      <c:pieChart>
        <c:varyColors val="1"/>
        <c:ser>
          <c:idx val="0"/>
          <c:order val="0"/>
          <c:spPr>
            <a:ln w="38100"/>
          </c:spPr>
          <c:dPt>
            <c:idx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381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3AD-4FA9-BCA2-5C1FD7B257BF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381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3AD-4FA9-BCA2-5C1FD7B257BF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381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3AD-4FA9-BCA2-5C1FD7B257BF}"/>
              </c:ext>
            </c:extLst>
          </c:dPt>
          <c:cat>
            <c:strRef>
              <c:f>Foglio3!$D$3:$F$3</c:f>
              <c:strCache>
                <c:ptCount val="3"/>
                <c:pt idx="0">
                  <c:v>1 - 100 
(7,6%)</c:v>
                </c:pt>
                <c:pt idx="1">
                  <c:v>101 - 999 
(24,45%)</c:v>
                </c:pt>
                <c:pt idx="2">
                  <c:v>da 1000 
(67,95)</c:v>
                </c:pt>
              </c:strCache>
            </c:strRef>
          </c:cat>
          <c:val>
            <c:numRef>
              <c:f>Foglio3!$D$4:$F$4</c:f>
              <c:numCache>
                <c:formatCode>0</c:formatCode>
                <c:ptCount val="3"/>
                <c:pt idx="0">
                  <c:v>1854</c:v>
                </c:pt>
                <c:pt idx="1">
                  <c:v>5962</c:v>
                </c:pt>
                <c:pt idx="2">
                  <c:v>16570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3AD-4FA9-BCA2-5C1FD7B257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NC rilevate a carico degli OdC - 2018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4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AFA-47E4-A598-8933117566A1}"/>
              </c:ext>
            </c:extLst>
          </c:dPt>
          <c:dPt>
            <c:idx val="1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AFA-47E4-A598-8933117566A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'export 2'!$A$1:$A$26</c:f>
              <c:strCache>
                <c:ptCount val="26"/>
                <c:pt idx="0">
                  <c:v>NC_01</c:v>
                </c:pt>
                <c:pt idx="1">
                  <c:v>NC_02</c:v>
                </c:pt>
                <c:pt idx="2">
                  <c:v>NC_03</c:v>
                </c:pt>
                <c:pt idx="3">
                  <c:v>NC_04</c:v>
                </c:pt>
                <c:pt idx="4">
                  <c:v>NC_05</c:v>
                </c:pt>
                <c:pt idx="5">
                  <c:v>NC_06</c:v>
                </c:pt>
                <c:pt idx="6">
                  <c:v>NC_ 07</c:v>
                </c:pt>
                <c:pt idx="7">
                  <c:v>NC_08</c:v>
                </c:pt>
                <c:pt idx="8">
                  <c:v>NC_09</c:v>
                </c:pt>
                <c:pt idx="9">
                  <c:v>NC_10</c:v>
                </c:pt>
                <c:pt idx="10">
                  <c:v>NC_11</c:v>
                </c:pt>
                <c:pt idx="11">
                  <c:v>NC_12</c:v>
                </c:pt>
                <c:pt idx="12">
                  <c:v>NC_13</c:v>
                </c:pt>
                <c:pt idx="13">
                  <c:v>NC_14</c:v>
                </c:pt>
                <c:pt idx="14">
                  <c:v>NC_15</c:v>
                </c:pt>
                <c:pt idx="15">
                  <c:v>NC_16</c:v>
                </c:pt>
                <c:pt idx="16">
                  <c:v>NC_17</c:v>
                </c:pt>
                <c:pt idx="17">
                  <c:v>NC_18</c:v>
                </c:pt>
                <c:pt idx="18">
                  <c:v>NC_19</c:v>
                </c:pt>
                <c:pt idx="19">
                  <c:v>NC_20</c:v>
                </c:pt>
                <c:pt idx="20">
                  <c:v>NC_21</c:v>
                </c:pt>
                <c:pt idx="21">
                  <c:v>NC_22</c:v>
                </c:pt>
                <c:pt idx="22">
                  <c:v>NC_23</c:v>
                </c:pt>
                <c:pt idx="23">
                  <c:v>NC_24</c:v>
                </c:pt>
                <c:pt idx="24">
                  <c:v>NC_25</c:v>
                </c:pt>
                <c:pt idx="25">
                  <c:v>NC_26</c:v>
                </c:pt>
              </c:strCache>
            </c:strRef>
          </c:cat>
          <c:val>
            <c:numRef>
              <c:f>'export 2'!$B$1:$B$26</c:f>
              <c:numCache>
                <c:formatCode>General</c:formatCode>
                <c:ptCount val="26"/>
                <c:pt idx="0">
                  <c:v>9</c:v>
                </c:pt>
                <c:pt idx="1">
                  <c:v>8</c:v>
                </c:pt>
                <c:pt idx="2">
                  <c:v>1</c:v>
                </c:pt>
                <c:pt idx="3">
                  <c:v>2</c:v>
                </c:pt>
                <c:pt idx="4">
                  <c:v>1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2</c:v>
                </c:pt>
                <c:pt idx="10">
                  <c:v>2</c:v>
                </c:pt>
                <c:pt idx="11">
                  <c:v>0</c:v>
                </c:pt>
                <c:pt idx="12">
                  <c:v>5</c:v>
                </c:pt>
                <c:pt idx="13">
                  <c:v>2</c:v>
                </c:pt>
                <c:pt idx="14">
                  <c:v>15</c:v>
                </c:pt>
                <c:pt idx="15">
                  <c:v>7</c:v>
                </c:pt>
                <c:pt idx="16">
                  <c:v>6</c:v>
                </c:pt>
                <c:pt idx="17">
                  <c:v>0</c:v>
                </c:pt>
                <c:pt idx="18">
                  <c:v>6</c:v>
                </c:pt>
                <c:pt idx="19">
                  <c:v>19</c:v>
                </c:pt>
                <c:pt idx="20">
                  <c:v>0</c:v>
                </c:pt>
                <c:pt idx="21">
                  <c:v>0</c:v>
                </c:pt>
                <c:pt idx="22">
                  <c:v>6</c:v>
                </c:pt>
                <c:pt idx="23">
                  <c:v>2</c:v>
                </c:pt>
                <c:pt idx="24">
                  <c:v>0</c:v>
                </c:pt>
                <c:pt idx="2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FA-47E4-A598-8933117566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8345056"/>
        <c:axId val="398349760"/>
      </c:barChart>
      <c:catAx>
        <c:axId val="398345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98349760"/>
        <c:crosses val="autoZero"/>
        <c:auto val="1"/>
        <c:lblAlgn val="ctr"/>
        <c:lblOffset val="100"/>
        <c:noMultiLvlLbl val="0"/>
      </c:catAx>
      <c:valAx>
        <c:axId val="398349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9834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rotWithShape="1">
      <a:gsLst>
        <a:gs pos="0">
          <a:srgbClr val="333399">
            <a:tint val="50000"/>
            <a:satMod val="300000"/>
          </a:srgbClr>
        </a:gs>
        <a:gs pos="35000">
          <a:srgbClr val="333399">
            <a:tint val="37000"/>
            <a:satMod val="300000"/>
          </a:srgbClr>
        </a:gs>
        <a:gs pos="100000">
          <a:srgbClr val="333399">
            <a:tint val="15000"/>
            <a:satMod val="350000"/>
          </a:srgbClr>
        </a:gs>
      </a:gsLst>
      <a:lin ang="16200000" scaled="1"/>
    </a:gradFill>
    <a:ln w="9525" cap="flat" cmpd="sng" algn="ctr">
      <a:solidFill>
        <a:srgbClr val="333399">
          <a:shade val="95000"/>
          <a:satMod val="105000"/>
        </a:srgbClr>
      </a:solidFill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rgbClr val="000000"/>
          </a:solidFill>
          <a:latin typeface="+mn-lt"/>
          <a:ea typeface="+mn-ea"/>
          <a:cs typeface="+mn-cs"/>
        </a:defRPr>
      </a:pPr>
      <a:endParaRPr lang="it-IT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6-26T14:24:12.980" idx="2">
    <p:pos x="10" y="10"/>
    <p:text>In massima parte da mancati pagamenti.</p:text>
    <p:extLst>
      <p:ext uri="{C676402C-5697-4E1C-873F-D02D1690AC5C}">
        <p15:threadingInfo xmlns:p15="http://schemas.microsoft.com/office/powerpoint/2012/main" timeZoneBias="-1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E8F2D0-2A6A-49C3-BF74-DA9ABF97EA6A}" type="doc">
      <dgm:prSet loTypeId="urn:microsoft.com/office/officeart/2005/8/layout/hierarchy2" loCatId="hierarchy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it-IT"/>
        </a:p>
      </dgm:t>
    </dgm:pt>
    <dgm:pt modelId="{07D8E56A-4500-46B9-BB4E-F22A27FC0A8C}">
      <dgm:prSet phldrT="[Testo]" custT="1"/>
      <dgm:spPr/>
      <dgm:t>
        <a:bodyPr/>
        <a:lstStyle/>
        <a:p>
          <a:r>
            <a:rPr lang="it-IT" sz="1200" b="1" dirty="0">
              <a:solidFill>
                <a:schemeClr val="tx1"/>
              </a:solidFill>
            </a:rPr>
            <a:t>Capo Dipartimento ICQRF </a:t>
          </a:r>
        </a:p>
      </dgm:t>
    </dgm:pt>
    <dgm:pt modelId="{B239C2FA-DEDF-4879-B958-0DDF97B32FB1}" type="parTrans" cxnId="{4A14E221-96C9-4CEB-9EC2-65F521B0411F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4F9A5E69-29CD-4273-B85D-17E13692FA19}" type="sibTrans" cxnId="{4A14E221-96C9-4CEB-9EC2-65F521B0411F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EA860149-4D36-4D17-AD01-C13D650CCF1E}">
      <dgm:prSet phldrT="[Testo]"/>
      <dgm:spPr>
        <a:solidFill>
          <a:srgbClr val="FF9933"/>
        </a:solidFill>
      </dgm:spPr>
      <dgm:t>
        <a:bodyPr/>
        <a:lstStyle/>
        <a:p>
          <a:r>
            <a:rPr lang="it-IT" b="1" dirty="0">
              <a:solidFill>
                <a:schemeClr val="tx1"/>
              </a:solidFill>
            </a:rPr>
            <a:t>DG VICO </a:t>
          </a:r>
        </a:p>
      </dgm:t>
    </dgm:pt>
    <dgm:pt modelId="{10C596F9-6BF3-48DE-B96B-832588B482E1}" type="parTrans" cxnId="{5CBB1CFF-C44C-4702-9166-4CDE6814BCEF}">
      <dgm:prSet/>
      <dgm:spPr/>
      <dgm:t>
        <a:bodyPr/>
        <a:lstStyle/>
        <a:p>
          <a:endParaRPr lang="it-IT" dirty="0">
            <a:solidFill>
              <a:schemeClr val="tx1"/>
            </a:solidFill>
          </a:endParaRPr>
        </a:p>
      </dgm:t>
    </dgm:pt>
    <dgm:pt modelId="{C68C273B-EC65-44C8-9CA8-5525C554067C}" type="sibTrans" cxnId="{5CBB1CFF-C44C-4702-9166-4CDE6814BCEF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8FAC54A8-5B69-4295-AD4E-AECAB1BFF8C7}">
      <dgm:prSet phldrT="[Testo]"/>
      <dgm:spPr>
        <a:solidFill>
          <a:srgbClr val="669900"/>
        </a:solidFill>
        <a:ln>
          <a:solidFill>
            <a:schemeClr val="accent1"/>
          </a:solidFill>
        </a:ln>
      </dgm:spPr>
      <dgm:t>
        <a:bodyPr/>
        <a:lstStyle/>
        <a:p>
          <a:r>
            <a:rPr lang="it-IT" b="1" dirty="0">
              <a:solidFill>
                <a:schemeClr val="tx1"/>
              </a:solidFill>
            </a:rPr>
            <a:t>n. 4 Uffici e il Laboratorio centrale di Roma</a:t>
          </a:r>
        </a:p>
      </dgm:t>
    </dgm:pt>
    <dgm:pt modelId="{211F7723-B90A-4B46-94D2-4CB31CA8A38C}" type="parTrans" cxnId="{875AE879-A3DF-40D3-8209-A0A57858DF76}">
      <dgm:prSet/>
      <dgm:spPr/>
      <dgm:t>
        <a:bodyPr/>
        <a:lstStyle/>
        <a:p>
          <a:endParaRPr lang="it-IT" dirty="0">
            <a:solidFill>
              <a:schemeClr val="tx1"/>
            </a:solidFill>
          </a:endParaRPr>
        </a:p>
      </dgm:t>
    </dgm:pt>
    <dgm:pt modelId="{F5C616E9-E29F-475E-B086-17E2CCB3D3C7}" type="sibTrans" cxnId="{875AE879-A3DF-40D3-8209-A0A57858DF76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71223FB1-B4FC-4D7F-BE6C-69E0A8FF4F9D}">
      <dgm:prSet phldrT="[Testo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rgbClr val="FF9933"/>
        </a:solidFill>
      </dgm:spPr>
      <dgm:t>
        <a:bodyPr/>
        <a:lstStyle/>
        <a:p>
          <a:r>
            <a:rPr lang="it-IT" b="1" dirty="0">
              <a:solidFill>
                <a:schemeClr val="tx1"/>
              </a:solidFill>
            </a:rPr>
            <a:t>N. 4 Uffici</a:t>
          </a:r>
        </a:p>
      </dgm:t>
    </dgm:pt>
    <dgm:pt modelId="{2EF5F60A-2B2E-42D0-950D-336D53F7D5A7}" type="sibTrans" cxnId="{DB7F4FA2-3708-4286-9651-1519DB4EDB5B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AFF10C91-4395-42C5-87B8-ADFFECBDB2C4}" type="parTrans" cxnId="{DB7F4FA2-3708-4286-9651-1519DB4EDB5B}">
      <dgm:prSet/>
      <dgm:spPr/>
      <dgm:t>
        <a:bodyPr/>
        <a:lstStyle/>
        <a:p>
          <a:endParaRPr lang="it-IT" b="1" dirty="0">
            <a:solidFill>
              <a:schemeClr val="tx1"/>
            </a:solidFill>
          </a:endParaRPr>
        </a:p>
      </dgm:t>
    </dgm:pt>
    <dgm:pt modelId="{294E7CE9-90E9-452A-962A-9D11CC1F73F6}">
      <dgm:prSet phldrT="[Testo]"/>
      <dgm:spPr>
        <a:solidFill>
          <a:srgbClr val="669900"/>
        </a:solidFill>
      </dgm:spPr>
      <dgm:t>
        <a:bodyPr/>
        <a:lstStyle/>
        <a:p>
          <a:r>
            <a:rPr lang="it-IT" b="1" dirty="0">
              <a:solidFill>
                <a:schemeClr val="tx1"/>
              </a:solidFill>
            </a:rPr>
            <a:t>DG PREF </a:t>
          </a:r>
        </a:p>
      </dgm:t>
    </dgm:pt>
    <dgm:pt modelId="{9A76A4B1-AC3F-43B5-B497-D3E0758D83E4}" type="sibTrans" cxnId="{87EEE619-55BE-46C8-8A8F-F1E2B28E559B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52FD095A-11A3-4ACA-8C5B-D1E50344C021}" type="parTrans" cxnId="{87EEE619-55BE-46C8-8A8F-F1E2B28E559B}">
      <dgm:prSet/>
      <dgm:spPr/>
      <dgm:t>
        <a:bodyPr/>
        <a:lstStyle/>
        <a:p>
          <a:endParaRPr lang="it-IT" dirty="0">
            <a:solidFill>
              <a:schemeClr val="tx1"/>
            </a:solidFill>
          </a:endParaRPr>
        </a:p>
      </dgm:t>
    </dgm:pt>
    <dgm:pt modelId="{B040ABBE-2FA6-4FBB-9954-1D0CF53A38A2}" type="pres">
      <dgm:prSet presAssocID="{0DE8F2D0-2A6A-49C3-BF74-DA9ABF97EA6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57FCE7D-63CA-4408-A9E9-703D09E9DE28}" type="pres">
      <dgm:prSet presAssocID="{07D8E56A-4500-46B9-BB4E-F22A27FC0A8C}" presName="root1" presStyleCnt="0"/>
      <dgm:spPr/>
    </dgm:pt>
    <dgm:pt modelId="{6AE283BC-4290-4E2F-986D-704615C4B198}" type="pres">
      <dgm:prSet presAssocID="{07D8E56A-4500-46B9-BB4E-F22A27FC0A8C}" presName="LevelOneTextNode" presStyleLbl="node0" presStyleIdx="0" presStyleCnt="1" custScaleX="120144" custScaleY="219786">
        <dgm:presLayoutVars>
          <dgm:chPref val="3"/>
        </dgm:presLayoutVars>
      </dgm:prSet>
      <dgm:spPr/>
    </dgm:pt>
    <dgm:pt modelId="{1E493756-93B2-4B4F-AAC5-C77983E16939}" type="pres">
      <dgm:prSet presAssocID="{07D8E56A-4500-46B9-BB4E-F22A27FC0A8C}" presName="level2hierChild" presStyleCnt="0"/>
      <dgm:spPr/>
    </dgm:pt>
    <dgm:pt modelId="{8BF3704A-7238-429B-A3F5-C9BD3CB80DE0}" type="pres">
      <dgm:prSet presAssocID="{10C596F9-6BF3-48DE-B96B-832588B482E1}" presName="conn2-1" presStyleLbl="parChTrans1D2" presStyleIdx="0" presStyleCnt="2"/>
      <dgm:spPr/>
    </dgm:pt>
    <dgm:pt modelId="{740F15B2-2865-46F7-93E6-E0D088A0D1FC}" type="pres">
      <dgm:prSet presAssocID="{10C596F9-6BF3-48DE-B96B-832588B482E1}" presName="connTx" presStyleLbl="parChTrans1D2" presStyleIdx="0" presStyleCnt="2"/>
      <dgm:spPr/>
    </dgm:pt>
    <dgm:pt modelId="{45DDF1CA-8899-4871-8392-2EA2614BBCB8}" type="pres">
      <dgm:prSet presAssocID="{EA860149-4D36-4D17-AD01-C13D650CCF1E}" presName="root2" presStyleCnt="0"/>
      <dgm:spPr/>
    </dgm:pt>
    <dgm:pt modelId="{3504A86D-44D3-4544-83C2-3BC339D2FDB0}" type="pres">
      <dgm:prSet presAssocID="{EA860149-4D36-4D17-AD01-C13D650CCF1E}" presName="LevelTwoTextNode" presStyleLbl="node2" presStyleIdx="0" presStyleCnt="2">
        <dgm:presLayoutVars>
          <dgm:chPref val="3"/>
        </dgm:presLayoutVars>
      </dgm:prSet>
      <dgm:spPr/>
    </dgm:pt>
    <dgm:pt modelId="{E723641C-9DEB-4FB6-911D-7679FB46B0FC}" type="pres">
      <dgm:prSet presAssocID="{EA860149-4D36-4D17-AD01-C13D650CCF1E}" presName="level3hierChild" presStyleCnt="0"/>
      <dgm:spPr/>
    </dgm:pt>
    <dgm:pt modelId="{EC59DC6E-C10A-4A19-BAB7-D0858790843E}" type="pres">
      <dgm:prSet presAssocID="{AFF10C91-4395-42C5-87B8-ADFFECBDB2C4}" presName="conn2-1" presStyleLbl="parChTrans1D3" presStyleIdx="0" presStyleCnt="2"/>
      <dgm:spPr/>
    </dgm:pt>
    <dgm:pt modelId="{B7C19221-98F5-48FF-BFE6-61F6DBF7B80C}" type="pres">
      <dgm:prSet presAssocID="{AFF10C91-4395-42C5-87B8-ADFFECBDB2C4}" presName="connTx" presStyleLbl="parChTrans1D3" presStyleIdx="0" presStyleCnt="2"/>
      <dgm:spPr/>
    </dgm:pt>
    <dgm:pt modelId="{F099D56F-7BFA-4382-B1B4-5B256A9F050B}" type="pres">
      <dgm:prSet presAssocID="{71223FB1-B4FC-4D7F-BE6C-69E0A8FF4F9D}" presName="root2" presStyleCnt="0"/>
      <dgm:spPr/>
    </dgm:pt>
    <dgm:pt modelId="{2561C87F-A6B8-4C09-9673-18E41E0D9967}" type="pres">
      <dgm:prSet presAssocID="{71223FB1-B4FC-4D7F-BE6C-69E0A8FF4F9D}" presName="LevelTwoTextNode" presStyleLbl="node3" presStyleIdx="0" presStyleCnt="2" custLinFactNeighborY="2918">
        <dgm:presLayoutVars>
          <dgm:chPref val="3"/>
        </dgm:presLayoutVars>
      </dgm:prSet>
      <dgm:spPr/>
    </dgm:pt>
    <dgm:pt modelId="{85F65AF7-7821-4A7B-9CCC-7E487F01768E}" type="pres">
      <dgm:prSet presAssocID="{71223FB1-B4FC-4D7F-BE6C-69E0A8FF4F9D}" presName="level3hierChild" presStyleCnt="0"/>
      <dgm:spPr/>
    </dgm:pt>
    <dgm:pt modelId="{2949B8A5-7B42-4B91-89AF-DFE10CA1511D}" type="pres">
      <dgm:prSet presAssocID="{52FD095A-11A3-4ACA-8C5B-D1E50344C021}" presName="conn2-1" presStyleLbl="parChTrans1D2" presStyleIdx="1" presStyleCnt="2"/>
      <dgm:spPr/>
    </dgm:pt>
    <dgm:pt modelId="{5A4A9881-17CF-44A0-A9F2-0FBC5B51D204}" type="pres">
      <dgm:prSet presAssocID="{52FD095A-11A3-4ACA-8C5B-D1E50344C021}" presName="connTx" presStyleLbl="parChTrans1D2" presStyleIdx="1" presStyleCnt="2"/>
      <dgm:spPr/>
    </dgm:pt>
    <dgm:pt modelId="{C0BB2214-4A67-4F69-A1B5-F32B76DD875D}" type="pres">
      <dgm:prSet presAssocID="{294E7CE9-90E9-452A-962A-9D11CC1F73F6}" presName="root2" presStyleCnt="0"/>
      <dgm:spPr/>
    </dgm:pt>
    <dgm:pt modelId="{A2468B33-937D-4F02-942A-CCC7E5B01A7C}" type="pres">
      <dgm:prSet presAssocID="{294E7CE9-90E9-452A-962A-9D11CC1F73F6}" presName="LevelTwoTextNode" presStyleLbl="node2" presStyleIdx="1" presStyleCnt="2">
        <dgm:presLayoutVars>
          <dgm:chPref val="3"/>
        </dgm:presLayoutVars>
      </dgm:prSet>
      <dgm:spPr/>
    </dgm:pt>
    <dgm:pt modelId="{206180FA-D5C2-4FE5-9803-68D4935FB3E7}" type="pres">
      <dgm:prSet presAssocID="{294E7CE9-90E9-452A-962A-9D11CC1F73F6}" presName="level3hierChild" presStyleCnt="0"/>
      <dgm:spPr/>
    </dgm:pt>
    <dgm:pt modelId="{523D7568-5754-4247-A436-69E9C50742E5}" type="pres">
      <dgm:prSet presAssocID="{211F7723-B90A-4B46-94D2-4CB31CA8A38C}" presName="conn2-1" presStyleLbl="parChTrans1D3" presStyleIdx="1" presStyleCnt="2"/>
      <dgm:spPr/>
    </dgm:pt>
    <dgm:pt modelId="{5226162E-BB26-4D8D-A4FA-3AD33445ED5D}" type="pres">
      <dgm:prSet presAssocID="{211F7723-B90A-4B46-94D2-4CB31CA8A38C}" presName="connTx" presStyleLbl="parChTrans1D3" presStyleIdx="1" presStyleCnt="2"/>
      <dgm:spPr/>
    </dgm:pt>
    <dgm:pt modelId="{A52C5175-51A3-4DB3-8F48-DB17CFA6AE9D}" type="pres">
      <dgm:prSet presAssocID="{8FAC54A8-5B69-4295-AD4E-AECAB1BFF8C7}" presName="root2" presStyleCnt="0"/>
      <dgm:spPr/>
    </dgm:pt>
    <dgm:pt modelId="{BC54DB28-B19F-4E17-9136-737A3B817A0F}" type="pres">
      <dgm:prSet presAssocID="{8FAC54A8-5B69-4295-AD4E-AECAB1BFF8C7}" presName="LevelTwoTextNode" presStyleLbl="node3" presStyleIdx="1" presStyleCnt="2" custScaleY="269562">
        <dgm:presLayoutVars>
          <dgm:chPref val="3"/>
        </dgm:presLayoutVars>
      </dgm:prSet>
      <dgm:spPr/>
    </dgm:pt>
    <dgm:pt modelId="{95E1BBC9-30E5-479D-9553-45A50EC0BA09}" type="pres">
      <dgm:prSet presAssocID="{8FAC54A8-5B69-4295-AD4E-AECAB1BFF8C7}" presName="level3hierChild" presStyleCnt="0"/>
      <dgm:spPr/>
    </dgm:pt>
  </dgm:ptLst>
  <dgm:cxnLst>
    <dgm:cxn modelId="{6E6E5E0F-F289-4ED9-A091-56E4EFF2A8A9}" type="presOf" srcId="{8FAC54A8-5B69-4295-AD4E-AECAB1BFF8C7}" destId="{BC54DB28-B19F-4E17-9136-737A3B817A0F}" srcOrd="0" destOrd="0" presId="urn:microsoft.com/office/officeart/2005/8/layout/hierarchy2"/>
    <dgm:cxn modelId="{5A4D6915-13DC-4A66-BDE2-71C481F5785B}" type="presOf" srcId="{211F7723-B90A-4B46-94D2-4CB31CA8A38C}" destId="{523D7568-5754-4247-A436-69E9C50742E5}" srcOrd="0" destOrd="0" presId="urn:microsoft.com/office/officeart/2005/8/layout/hierarchy2"/>
    <dgm:cxn modelId="{BD278518-D762-4F7F-8293-8BAEE2FAFB67}" type="presOf" srcId="{52FD095A-11A3-4ACA-8C5B-D1E50344C021}" destId="{2949B8A5-7B42-4B91-89AF-DFE10CA1511D}" srcOrd="0" destOrd="0" presId="urn:microsoft.com/office/officeart/2005/8/layout/hierarchy2"/>
    <dgm:cxn modelId="{87EEE619-55BE-46C8-8A8F-F1E2B28E559B}" srcId="{07D8E56A-4500-46B9-BB4E-F22A27FC0A8C}" destId="{294E7CE9-90E9-452A-962A-9D11CC1F73F6}" srcOrd="1" destOrd="0" parTransId="{52FD095A-11A3-4ACA-8C5B-D1E50344C021}" sibTransId="{9A76A4B1-AC3F-43B5-B497-D3E0758D83E4}"/>
    <dgm:cxn modelId="{4A14E221-96C9-4CEB-9EC2-65F521B0411F}" srcId="{0DE8F2D0-2A6A-49C3-BF74-DA9ABF97EA6A}" destId="{07D8E56A-4500-46B9-BB4E-F22A27FC0A8C}" srcOrd="0" destOrd="0" parTransId="{B239C2FA-DEDF-4879-B958-0DDF97B32FB1}" sibTransId="{4F9A5E69-29CD-4273-B85D-17E13692FA19}"/>
    <dgm:cxn modelId="{8E454133-6827-449D-8BB1-3B597F08AA8E}" type="presOf" srcId="{10C596F9-6BF3-48DE-B96B-832588B482E1}" destId="{8BF3704A-7238-429B-A3F5-C9BD3CB80DE0}" srcOrd="0" destOrd="0" presId="urn:microsoft.com/office/officeart/2005/8/layout/hierarchy2"/>
    <dgm:cxn modelId="{E92BBA37-0803-4C0C-974B-293EF2B0F739}" type="presOf" srcId="{0DE8F2D0-2A6A-49C3-BF74-DA9ABF97EA6A}" destId="{B040ABBE-2FA6-4FBB-9954-1D0CF53A38A2}" srcOrd="0" destOrd="0" presId="urn:microsoft.com/office/officeart/2005/8/layout/hierarchy2"/>
    <dgm:cxn modelId="{FC980339-6872-4F08-99CA-C2E79E13B418}" type="presOf" srcId="{07D8E56A-4500-46B9-BB4E-F22A27FC0A8C}" destId="{6AE283BC-4290-4E2F-986D-704615C4B198}" srcOrd="0" destOrd="0" presId="urn:microsoft.com/office/officeart/2005/8/layout/hierarchy2"/>
    <dgm:cxn modelId="{1811CF69-3F17-43D1-87BC-CB75FE0533BF}" type="presOf" srcId="{294E7CE9-90E9-452A-962A-9D11CC1F73F6}" destId="{A2468B33-937D-4F02-942A-CCC7E5B01A7C}" srcOrd="0" destOrd="0" presId="urn:microsoft.com/office/officeart/2005/8/layout/hierarchy2"/>
    <dgm:cxn modelId="{875AE879-A3DF-40D3-8209-A0A57858DF76}" srcId="{294E7CE9-90E9-452A-962A-9D11CC1F73F6}" destId="{8FAC54A8-5B69-4295-AD4E-AECAB1BFF8C7}" srcOrd="0" destOrd="0" parTransId="{211F7723-B90A-4B46-94D2-4CB31CA8A38C}" sibTransId="{F5C616E9-E29F-475E-B086-17E2CCB3D3C7}"/>
    <dgm:cxn modelId="{494C447F-BD7C-4B19-A970-6F4A61BC030A}" type="presOf" srcId="{AFF10C91-4395-42C5-87B8-ADFFECBDB2C4}" destId="{B7C19221-98F5-48FF-BFE6-61F6DBF7B80C}" srcOrd="1" destOrd="0" presId="urn:microsoft.com/office/officeart/2005/8/layout/hierarchy2"/>
    <dgm:cxn modelId="{ED44A2A0-9B5C-4A34-AA50-891992F9A5AA}" type="presOf" srcId="{AFF10C91-4395-42C5-87B8-ADFFECBDB2C4}" destId="{EC59DC6E-C10A-4A19-BAB7-D0858790843E}" srcOrd="0" destOrd="0" presId="urn:microsoft.com/office/officeart/2005/8/layout/hierarchy2"/>
    <dgm:cxn modelId="{DB7F4FA2-3708-4286-9651-1519DB4EDB5B}" srcId="{EA860149-4D36-4D17-AD01-C13D650CCF1E}" destId="{71223FB1-B4FC-4D7F-BE6C-69E0A8FF4F9D}" srcOrd="0" destOrd="0" parTransId="{AFF10C91-4395-42C5-87B8-ADFFECBDB2C4}" sibTransId="{2EF5F60A-2B2E-42D0-950D-336D53F7D5A7}"/>
    <dgm:cxn modelId="{9D65E3A4-4DE5-4BED-AC45-FF1D3A93DF37}" type="presOf" srcId="{71223FB1-B4FC-4D7F-BE6C-69E0A8FF4F9D}" destId="{2561C87F-A6B8-4C09-9673-18E41E0D9967}" srcOrd="0" destOrd="0" presId="urn:microsoft.com/office/officeart/2005/8/layout/hierarchy2"/>
    <dgm:cxn modelId="{695642B1-AF1E-4EF4-B5DC-8B78F1475A60}" type="presOf" srcId="{EA860149-4D36-4D17-AD01-C13D650CCF1E}" destId="{3504A86D-44D3-4544-83C2-3BC339D2FDB0}" srcOrd="0" destOrd="0" presId="urn:microsoft.com/office/officeart/2005/8/layout/hierarchy2"/>
    <dgm:cxn modelId="{604C0FB3-1FDD-4162-ACEE-6E7058A43390}" type="presOf" srcId="{10C596F9-6BF3-48DE-B96B-832588B482E1}" destId="{740F15B2-2865-46F7-93E6-E0D088A0D1FC}" srcOrd="1" destOrd="0" presId="urn:microsoft.com/office/officeart/2005/8/layout/hierarchy2"/>
    <dgm:cxn modelId="{231B69E3-C5E5-4208-A27B-CCBD0E96AB11}" type="presOf" srcId="{52FD095A-11A3-4ACA-8C5B-D1E50344C021}" destId="{5A4A9881-17CF-44A0-A9F2-0FBC5B51D204}" srcOrd="1" destOrd="0" presId="urn:microsoft.com/office/officeart/2005/8/layout/hierarchy2"/>
    <dgm:cxn modelId="{AC14E8FB-5A54-4A04-82D9-F4472C6FFC20}" type="presOf" srcId="{211F7723-B90A-4B46-94D2-4CB31CA8A38C}" destId="{5226162E-BB26-4D8D-A4FA-3AD33445ED5D}" srcOrd="1" destOrd="0" presId="urn:microsoft.com/office/officeart/2005/8/layout/hierarchy2"/>
    <dgm:cxn modelId="{5CBB1CFF-C44C-4702-9166-4CDE6814BCEF}" srcId="{07D8E56A-4500-46B9-BB4E-F22A27FC0A8C}" destId="{EA860149-4D36-4D17-AD01-C13D650CCF1E}" srcOrd="0" destOrd="0" parTransId="{10C596F9-6BF3-48DE-B96B-832588B482E1}" sibTransId="{C68C273B-EC65-44C8-9CA8-5525C554067C}"/>
    <dgm:cxn modelId="{C465C340-5F5D-4F0B-8A25-C82D79A5BA02}" type="presParOf" srcId="{B040ABBE-2FA6-4FBB-9954-1D0CF53A38A2}" destId="{E57FCE7D-63CA-4408-A9E9-703D09E9DE28}" srcOrd="0" destOrd="0" presId="urn:microsoft.com/office/officeart/2005/8/layout/hierarchy2"/>
    <dgm:cxn modelId="{3F60D3FD-76B5-4A0F-9598-9D1F7010D15D}" type="presParOf" srcId="{E57FCE7D-63CA-4408-A9E9-703D09E9DE28}" destId="{6AE283BC-4290-4E2F-986D-704615C4B198}" srcOrd="0" destOrd="0" presId="urn:microsoft.com/office/officeart/2005/8/layout/hierarchy2"/>
    <dgm:cxn modelId="{BD4CB055-DC9F-4D96-A608-9851356D780B}" type="presParOf" srcId="{E57FCE7D-63CA-4408-A9E9-703D09E9DE28}" destId="{1E493756-93B2-4B4F-AAC5-C77983E16939}" srcOrd="1" destOrd="0" presId="urn:microsoft.com/office/officeart/2005/8/layout/hierarchy2"/>
    <dgm:cxn modelId="{185FF064-90CE-4160-A4B9-2D41D469BEF5}" type="presParOf" srcId="{1E493756-93B2-4B4F-AAC5-C77983E16939}" destId="{8BF3704A-7238-429B-A3F5-C9BD3CB80DE0}" srcOrd="0" destOrd="0" presId="urn:microsoft.com/office/officeart/2005/8/layout/hierarchy2"/>
    <dgm:cxn modelId="{896F3AFD-93D0-4E58-9681-3036A543BA99}" type="presParOf" srcId="{8BF3704A-7238-429B-A3F5-C9BD3CB80DE0}" destId="{740F15B2-2865-46F7-93E6-E0D088A0D1FC}" srcOrd="0" destOrd="0" presId="urn:microsoft.com/office/officeart/2005/8/layout/hierarchy2"/>
    <dgm:cxn modelId="{0F5A49C4-4637-4B4C-897B-10DA2FEEC1CB}" type="presParOf" srcId="{1E493756-93B2-4B4F-AAC5-C77983E16939}" destId="{45DDF1CA-8899-4871-8392-2EA2614BBCB8}" srcOrd="1" destOrd="0" presId="urn:microsoft.com/office/officeart/2005/8/layout/hierarchy2"/>
    <dgm:cxn modelId="{48A2C502-D9EE-4743-A5C1-4EDE6F5C42B3}" type="presParOf" srcId="{45DDF1CA-8899-4871-8392-2EA2614BBCB8}" destId="{3504A86D-44D3-4544-83C2-3BC339D2FDB0}" srcOrd="0" destOrd="0" presId="urn:microsoft.com/office/officeart/2005/8/layout/hierarchy2"/>
    <dgm:cxn modelId="{B04FF087-92B7-4F56-ACC2-0B10B892BFBB}" type="presParOf" srcId="{45DDF1CA-8899-4871-8392-2EA2614BBCB8}" destId="{E723641C-9DEB-4FB6-911D-7679FB46B0FC}" srcOrd="1" destOrd="0" presId="urn:microsoft.com/office/officeart/2005/8/layout/hierarchy2"/>
    <dgm:cxn modelId="{7AFA0C9D-08F7-4467-A4B9-C9568E09FBEA}" type="presParOf" srcId="{E723641C-9DEB-4FB6-911D-7679FB46B0FC}" destId="{EC59DC6E-C10A-4A19-BAB7-D0858790843E}" srcOrd="0" destOrd="0" presId="urn:microsoft.com/office/officeart/2005/8/layout/hierarchy2"/>
    <dgm:cxn modelId="{127EEFFB-A55B-4C7B-9B03-0BC512273F94}" type="presParOf" srcId="{EC59DC6E-C10A-4A19-BAB7-D0858790843E}" destId="{B7C19221-98F5-48FF-BFE6-61F6DBF7B80C}" srcOrd="0" destOrd="0" presId="urn:microsoft.com/office/officeart/2005/8/layout/hierarchy2"/>
    <dgm:cxn modelId="{524121C3-940F-4082-91DF-E2E7A6DD1DFA}" type="presParOf" srcId="{E723641C-9DEB-4FB6-911D-7679FB46B0FC}" destId="{F099D56F-7BFA-4382-B1B4-5B256A9F050B}" srcOrd="1" destOrd="0" presId="urn:microsoft.com/office/officeart/2005/8/layout/hierarchy2"/>
    <dgm:cxn modelId="{D0BA297E-B038-49B8-8EAE-5DCC40EA4582}" type="presParOf" srcId="{F099D56F-7BFA-4382-B1B4-5B256A9F050B}" destId="{2561C87F-A6B8-4C09-9673-18E41E0D9967}" srcOrd="0" destOrd="0" presId="urn:microsoft.com/office/officeart/2005/8/layout/hierarchy2"/>
    <dgm:cxn modelId="{5906C4E3-D8AC-480F-A528-16BA3D730B7A}" type="presParOf" srcId="{F099D56F-7BFA-4382-B1B4-5B256A9F050B}" destId="{85F65AF7-7821-4A7B-9CCC-7E487F01768E}" srcOrd="1" destOrd="0" presId="urn:microsoft.com/office/officeart/2005/8/layout/hierarchy2"/>
    <dgm:cxn modelId="{8C8C097A-AC8D-46FE-91BA-4C9B2F927A34}" type="presParOf" srcId="{1E493756-93B2-4B4F-AAC5-C77983E16939}" destId="{2949B8A5-7B42-4B91-89AF-DFE10CA1511D}" srcOrd="2" destOrd="0" presId="urn:microsoft.com/office/officeart/2005/8/layout/hierarchy2"/>
    <dgm:cxn modelId="{52299649-BF60-49BF-8C2D-4E5BF20B95CE}" type="presParOf" srcId="{2949B8A5-7B42-4B91-89AF-DFE10CA1511D}" destId="{5A4A9881-17CF-44A0-A9F2-0FBC5B51D204}" srcOrd="0" destOrd="0" presId="urn:microsoft.com/office/officeart/2005/8/layout/hierarchy2"/>
    <dgm:cxn modelId="{2914B7E5-FC00-4925-90FB-8E4172D6FD74}" type="presParOf" srcId="{1E493756-93B2-4B4F-AAC5-C77983E16939}" destId="{C0BB2214-4A67-4F69-A1B5-F32B76DD875D}" srcOrd="3" destOrd="0" presId="urn:microsoft.com/office/officeart/2005/8/layout/hierarchy2"/>
    <dgm:cxn modelId="{018F0B81-9E9A-4669-81EF-F68811D56FE7}" type="presParOf" srcId="{C0BB2214-4A67-4F69-A1B5-F32B76DD875D}" destId="{A2468B33-937D-4F02-942A-CCC7E5B01A7C}" srcOrd="0" destOrd="0" presId="urn:microsoft.com/office/officeart/2005/8/layout/hierarchy2"/>
    <dgm:cxn modelId="{81835738-040D-422A-BB05-64BA441D0069}" type="presParOf" srcId="{C0BB2214-4A67-4F69-A1B5-F32B76DD875D}" destId="{206180FA-D5C2-4FE5-9803-68D4935FB3E7}" srcOrd="1" destOrd="0" presId="urn:microsoft.com/office/officeart/2005/8/layout/hierarchy2"/>
    <dgm:cxn modelId="{3FAAD2C5-965D-4671-9187-0CE127D8D28C}" type="presParOf" srcId="{206180FA-D5C2-4FE5-9803-68D4935FB3E7}" destId="{523D7568-5754-4247-A436-69E9C50742E5}" srcOrd="0" destOrd="0" presId="urn:microsoft.com/office/officeart/2005/8/layout/hierarchy2"/>
    <dgm:cxn modelId="{657B3503-550F-4DC6-8EC9-98551E061DDB}" type="presParOf" srcId="{523D7568-5754-4247-A436-69E9C50742E5}" destId="{5226162E-BB26-4D8D-A4FA-3AD33445ED5D}" srcOrd="0" destOrd="0" presId="urn:microsoft.com/office/officeart/2005/8/layout/hierarchy2"/>
    <dgm:cxn modelId="{EF5100E2-DA29-496F-B362-6024A146ACE7}" type="presParOf" srcId="{206180FA-D5C2-4FE5-9803-68D4935FB3E7}" destId="{A52C5175-51A3-4DB3-8F48-DB17CFA6AE9D}" srcOrd="1" destOrd="0" presId="urn:microsoft.com/office/officeart/2005/8/layout/hierarchy2"/>
    <dgm:cxn modelId="{E567D4B3-2587-4147-8ECD-D092E61B42FC}" type="presParOf" srcId="{A52C5175-51A3-4DB3-8F48-DB17CFA6AE9D}" destId="{BC54DB28-B19F-4E17-9136-737A3B817A0F}" srcOrd="0" destOrd="0" presId="urn:microsoft.com/office/officeart/2005/8/layout/hierarchy2"/>
    <dgm:cxn modelId="{03D3F67B-934A-4ACF-B20A-E9B3B890FC23}" type="presParOf" srcId="{A52C5175-51A3-4DB3-8F48-DB17CFA6AE9D}" destId="{95E1BBC9-30E5-479D-9553-45A50EC0BA0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41132A-59CC-468E-B7E3-3B066516A636}" type="doc">
      <dgm:prSet loTypeId="urn:microsoft.com/office/officeart/2005/8/layout/process5" loCatId="process" qsTypeId="urn:microsoft.com/office/officeart/2005/8/quickstyle/simple4" qsCatId="simple" csTypeId="urn:microsoft.com/office/officeart/2005/8/colors/colorful1#6" csCatId="colorful" phldr="1"/>
      <dgm:spPr/>
      <dgm:t>
        <a:bodyPr/>
        <a:lstStyle/>
        <a:p>
          <a:endParaRPr lang="it-IT"/>
        </a:p>
      </dgm:t>
    </dgm:pt>
    <dgm:pt modelId="{78BD3719-3123-4352-974D-96469DEB6348}">
      <dgm:prSet phldrT="[Testo]" custT="1"/>
      <dgm:spPr/>
      <dgm:t>
        <a:bodyPr/>
        <a:lstStyle/>
        <a:p>
          <a:r>
            <a:rPr lang="it-IT" sz="1800" b="1" dirty="0"/>
            <a:t>RICHIESTA:</a:t>
          </a:r>
        </a:p>
        <a:p>
          <a:r>
            <a:rPr lang="it-IT" sz="1800" b="1" dirty="0"/>
            <a:t>di autorizzazione allo svolgimento dell’attività di controllo al Mipaaft</a:t>
          </a:r>
          <a:endParaRPr lang="it-IT" sz="1800" dirty="0"/>
        </a:p>
      </dgm:t>
    </dgm:pt>
    <dgm:pt modelId="{108E9039-D137-44F0-9265-30BF35E8580E}" type="parTrans" cxnId="{4573A223-2D59-4231-8406-1849664E923A}">
      <dgm:prSet/>
      <dgm:spPr/>
      <dgm:t>
        <a:bodyPr/>
        <a:lstStyle/>
        <a:p>
          <a:endParaRPr lang="it-IT" sz="1200">
            <a:solidFill>
              <a:schemeClr val="tx1"/>
            </a:solidFill>
          </a:endParaRPr>
        </a:p>
      </dgm:t>
    </dgm:pt>
    <dgm:pt modelId="{082AE8AC-B6CE-4841-BE0E-B0EF4372AFBB}" type="sibTrans" cxnId="{4573A223-2D59-4231-8406-1849664E923A}">
      <dgm:prSet custT="1"/>
      <dgm:spPr/>
      <dgm:t>
        <a:bodyPr/>
        <a:lstStyle/>
        <a:p>
          <a:endParaRPr lang="it-IT" sz="1200">
            <a:solidFill>
              <a:schemeClr val="tx1"/>
            </a:solidFill>
          </a:endParaRPr>
        </a:p>
      </dgm:t>
    </dgm:pt>
    <dgm:pt modelId="{24DE065D-3DDB-4902-A336-BC799AD754DF}">
      <dgm:prSet phldrT="[Testo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it-IT" sz="1600" b="1" dirty="0"/>
            <a:t>VERIFICA :</a:t>
          </a:r>
        </a:p>
        <a:p>
          <a:r>
            <a:rPr lang="it-IT" sz="1600" b="1" dirty="0"/>
            <a:t>del possesso del certificato di ACCREDITAMENTO  alla norma UNI CEI EN ISO/IEC </a:t>
          </a:r>
          <a:r>
            <a:rPr lang="it-IT" sz="1600" b="0" dirty="0"/>
            <a:t>17065</a:t>
          </a:r>
          <a:r>
            <a:rPr lang="it-IT" sz="1600" b="1" dirty="0"/>
            <a:t> </a:t>
          </a:r>
          <a:r>
            <a:rPr lang="it-IT" sz="1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17020</a:t>
          </a:r>
        </a:p>
      </dgm:t>
    </dgm:pt>
    <dgm:pt modelId="{F247BB13-30C9-400D-8296-7C7048C353F8}" type="parTrans" cxnId="{374C4AD8-455F-4BCB-AD88-B3C874430EDF}">
      <dgm:prSet/>
      <dgm:spPr/>
      <dgm:t>
        <a:bodyPr/>
        <a:lstStyle/>
        <a:p>
          <a:endParaRPr lang="it-IT" sz="1200">
            <a:solidFill>
              <a:schemeClr val="tx1"/>
            </a:solidFill>
          </a:endParaRPr>
        </a:p>
      </dgm:t>
    </dgm:pt>
    <dgm:pt modelId="{25C63939-CDF6-40A8-B2C6-56D37B09F8BB}" type="sibTrans" cxnId="{374C4AD8-455F-4BCB-AD88-B3C874430EDF}">
      <dgm:prSet custT="1"/>
      <dgm:spPr/>
      <dgm:t>
        <a:bodyPr/>
        <a:lstStyle/>
        <a:p>
          <a:endParaRPr lang="it-IT" sz="1200">
            <a:solidFill>
              <a:schemeClr val="tx1"/>
            </a:solidFill>
          </a:endParaRPr>
        </a:p>
      </dgm:t>
    </dgm:pt>
    <dgm:pt modelId="{5B9C53C7-1295-4B4B-9BD1-9183594D3AD4}">
      <dgm:prSet phldrT="[Testo]" custT="1"/>
      <dgm:spPr/>
      <dgm:t>
        <a:bodyPr/>
        <a:lstStyle/>
        <a:p>
          <a:r>
            <a:rPr lang="it-IT" sz="1600" b="1" dirty="0"/>
            <a:t>VALUTAZIONE:</a:t>
          </a:r>
        </a:p>
        <a:p>
          <a:r>
            <a:rPr lang="it-IT" sz="1600" b="1" dirty="0"/>
            <a:t>della documentazione e  dei requisiti previsti dalla normativa nazionale</a:t>
          </a:r>
        </a:p>
      </dgm:t>
    </dgm:pt>
    <dgm:pt modelId="{2B9D3B78-7DE1-4FDF-AA63-55F09B330DD6}" type="parTrans" cxnId="{89ADFCC9-C423-4DAA-9836-98E7434B6514}">
      <dgm:prSet/>
      <dgm:spPr/>
      <dgm:t>
        <a:bodyPr/>
        <a:lstStyle/>
        <a:p>
          <a:endParaRPr lang="it-IT" sz="1200">
            <a:solidFill>
              <a:schemeClr val="tx1"/>
            </a:solidFill>
          </a:endParaRPr>
        </a:p>
      </dgm:t>
    </dgm:pt>
    <dgm:pt modelId="{6DA66558-3DBA-4577-A1E7-397430864EC1}" type="sibTrans" cxnId="{89ADFCC9-C423-4DAA-9836-98E7434B6514}">
      <dgm:prSet custT="1"/>
      <dgm:spPr/>
      <dgm:t>
        <a:bodyPr/>
        <a:lstStyle/>
        <a:p>
          <a:endParaRPr lang="it-IT" sz="1200">
            <a:solidFill>
              <a:schemeClr val="tx1"/>
            </a:solidFill>
          </a:endParaRPr>
        </a:p>
      </dgm:t>
    </dgm:pt>
    <dgm:pt modelId="{A9C8B895-16D8-44DC-8E98-41B49123F16D}">
      <dgm:prSet phldrT="[Testo]" custT="1"/>
      <dgm:spPr>
        <a:solidFill>
          <a:srgbClr val="92D050"/>
        </a:solidFill>
      </dgm:spPr>
      <dgm:t>
        <a:bodyPr/>
        <a:lstStyle/>
        <a:p>
          <a:r>
            <a:rPr lang="it-IT" sz="1400" b="1" dirty="0"/>
            <a:t>EMANAZIONE DEL DECRETO:</a:t>
          </a:r>
        </a:p>
        <a:p>
          <a:r>
            <a:rPr lang="it-IT" sz="1400" b="1" dirty="0"/>
            <a:t>di autorizzazione da parte dell’ICQRF a svolgere l’attività di controllo su tutto il territorio nazionale</a:t>
          </a:r>
          <a:endParaRPr lang="it-IT" sz="1400" dirty="0"/>
        </a:p>
      </dgm:t>
    </dgm:pt>
    <dgm:pt modelId="{5C0D6F78-8C36-4E41-B6FB-6AFCDBF0271C}" type="parTrans" cxnId="{557F1EEA-8BB6-4490-864B-834EA6C37DA0}">
      <dgm:prSet/>
      <dgm:spPr/>
      <dgm:t>
        <a:bodyPr/>
        <a:lstStyle/>
        <a:p>
          <a:endParaRPr lang="it-IT" sz="1200">
            <a:solidFill>
              <a:schemeClr val="tx1"/>
            </a:solidFill>
          </a:endParaRPr>
        </a:p>
      </dgm:t>
    </dgm:pt>
    <dgm:pt modelId="{C05C8BAC-F52D-4B46-8F54-9FDB3FDC7890}" type="sibTrans" cxnId="{557F1EEA-8BB6-4490-864B-834EA6C37DA0}">
      <dgm:prSet custT="1"/>
      <dgm:spPr/>
      <dgm:t>
        <a:bodyPr/>
        <a:lstStyle/>
        <a:p>
          <a:endParaRPr lang="it-IT" sz="1200">
            <a:solidFill>
              <a:schemeClr val="tx1"/>
            </a:solidFill>
          </a:endParaRPr>
        </a:p>
      </dgm:t>
    </dgm:pt>
    <dgm:pt modelId="{AAF088F2-5D21-4EB5-8851-376D22C1B266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it-IT" sz="1600" b="1" dirty="0"/>
            <a:t>PUBBLICAZIONE SUL SITO INTERNET DEL MIPAAFT</a:t>
          </a:r>
        </a:p>
      </dgm:t>
    </dgm:pt>
    <dgm:pt modelId="{3C526A53-74E2-4C55-851B-753CF650419D}" type="parTrans" cxnId="{4D903878-03A4-42C6-B4B1-045FCD6402E3}">
      <dgm:prSet/>
      <dgm:spPr/>
      <dgm:t>
        <a:bodyPr/>
        <a:lstStyle/>
        <a:p>
          <a:endParaRPr lang="it-IT"/>
        </a:p>
      </dgm:t>
    </dgm:pt>
    <dgm:pt modelId="{0F9A5E39-DCB6-4F78-873B-98B4E1E90CFC}" type="sibTrans" cxnId="{4D903878-03A4-42C6-B4B1-045FCD6402E3}">
      <dgm:prSet/>
      <dgm:spPr/>
      <dgm:t>
        <a:bodyPr/>
        <a:lstStyle/>
        <a:p>
          <a:endParaRPr lang="it-IT"/>
        </a:p>
      </dgm:t>
    </dgm:pt>
    <dgm:pt modelId="{37F2B8BE-36B7-4C76-A2D9-1D1BB28D95A4}" type="pres">
      <dgm:prSet presAssocID="{BC41132A-59CC-468E-B7E3-3B066516A636}" presName="diagram" presStyleCnt="0">
        <dgm:presLayoutVars>
          <dgm:dir/>
          <dgm:resizeHandles val="exact"/>
        </dgm:presLayoutVars>
      </dgm:prSet>
      <dgm:spPr/>
    </dgm:pt>
    <dgm:pt modelId="{B826376B-A766-4253-95AF-79CC55B1DD9E}" type="pres">
      <dgm:prSet presAssocID="{78BD3719-3123-4352-974D-96469DEB6348}" presName="node" presStyleLbl="node1" presStyleIdx="0" presStyleCnt="5" custScaleX="142943" custScaleY="241222">
        <dgm:presLayoutVars>
          <dgm:bulletEnabled val="1"/>
        </dgm:presLayoutVars>
      </dgm:prSet>
      <dgm:spPr/>
    </dgm:pt>
    <dgm:pt modelId="{76C6305D-E9CB-42B9-8341-3F44F09EC772}" type="pres">
      <dgm:prSet presAssocID="{082AE8AC-B6CE-4841-BE0E-B0EF4372AFBB}" presName="sibTrans" presStyleLbl="sibTrans2D1" presStyleIdx="0" presStyleCnt="4"/>
      <dgm:spPr/>
    </dgm:pt>
    <dgm:pt modelId="{D97A1149-04DC-47D8-B21B-D0DA9FAA9F47}" type="pres">
      <dgm:prSet presAssocID="{082AE8AC-B6CE-4841-BE0E-B0EF4372AFBB}" presName="connectorText" presStyleLbl="sibTrans2D1" presStyleIdx="0" presStyleCnt="4"/>
      <dgm:spPr/>
    </dgm:pt>
    <dgm:pt modelId="{7670E927-52DE-4375-930F-3D97850F5901}" type="pres">
      <dgm:prSet presAssocID="{24DE065D-3DDB-4902-A336-BC799AD754DF}" presName="node" presStyleLbl="node1" presStyleIdx="1" presStyleCnt="5" custScaleX="134916" custScaleY="226284">
        <dgm:presLayoutVars>
          <dgm:bulletEnabled val="1"/>
        </dgm:presLayoutVars>
      </dgm:prSet>
      <dgm:spPr/>
    </dgm:pt>
    <dgm:pt modelId="{7AA306EB-4253-4A5F-AC74-3B99B6733841}" type="pres">
      <dgm:prSet presAssocID="{25C63939-CDF6-40A8-B2C6-56D37B09F8BB}" presName="sibTrans" presStyleLbl="sibTrans2D1" presStyleIdx="1" presStyleCnt="4"/>
      <dgm:spPr/>
    </dgm:pt>
    <dgm:pt modelId="{3777FB16-F223-440B-B347-642ED2124071}" type="pres">
      <dgm:prSet presAssocID="{25C63939-CDF6-40A8-B2C6-56D37B09F8BB}" presName="connectorText" presStyleLbl="sibTrans2D1" presStyleIdx="1" presStyleCnt="4"/>
      <dgm:spPr/>
    </dgm:pt>
    <dgm:pt modelId="{5AFDDD3B-F029-4870-9778-B0C5C78CD6FC}" type="pres">
      <dgm:prSet presAssocID="{5B9C53C7-1295-4B4B-9BD1-9183594D3AD4}" presName="node" presStyleLbl="node1" presStyleIdx="2" presStyleCnt="5" custScaleX="137059" custScaleY="226631" custLinFactY="33170" custLinFactNeighborX="18898" custLinFactNeighborY="100000">
        <dgm:presLayoutVars>
          <dgm:bulletEnabled val="1"/>
        </dgm:presLayoutVars>
      </dgm:prSet>
      <dgm:spPr/>
    </dgm:pt>
    <dgm:pt modelId="{505185D9-6137-4A74-9BC7-61F91CCA3DF6}" type="pres">
      <dgm:prSet presAssocID="{6DA66558-3DBA-4577-A1E7-397430864EC1}" presName="sibTrans" presStyleLbl="sibTrans2D1" presStyleIdx="2" presStyleCnt="4" custLinFactY="100000" custLinFactNeighborX="35291" custLinFactNeighborY="107536"/>
      <dgm:spPr/>
    </dgm:pt>
    <dgm:pt modelId="{7A41B7A2-5D3F-467E-A88E-0B6A2A9B6519}" type="pres">
      <dgm:prSet presAssocID="{6DA66558-3DBA-4577-A1E7-397430864EC1}" presName="connectorText" presStyleLbl="sibTrans2D1" presStyleIdx="2" presStyleCnt="4"/>
      <dgm:spPr/>
    </dgm:pt>
    <dgm:pt modelId="{CC5D998E-C9EF-4E48-BD84-F1342FAF55B5}" type="pres">
      <dgm:prSet presAssocID="{A9C8B895-16D8-44DC-8E98-41B49123F16D}" presName="node" presStyleLbl="node1" presStyleIdx="3" presStyleCnt="5" custScaleX="156148" custScaleY="183087" custLinFactX="-69385" custLinFactNeighborX="-100000" custLinFactNeighborY="-21681">
        <dgm:presLayoutVars>
          <dgm:bulletEnabled val="1"/>
        </dgm:presLayoutVars>
      </dgm:prSet>
      <dgm:spPr/>
    </dgm:pt>
    <dgm:pt modelId="{FF955F99-B732-44EE-A0B5-77F27D7F5E79}" type="pres">
      <dgm:prSet presAssocID="{C05C8BAC-F52D-4B46-8F54-9FDB3FDC7890}" presName="sibTrans" presStyleLbl="sibTrans2D1" presStyleIdx="3" presStyleCnt="4" custLinFactNeighborX="1300" custLinFactNeighborY="-6848"/>
      <dgm:spPr/>
    </dgm:pt>
    <dgm:pt modelId="{864103FF-1704-444A-A39C-D669EC820A24}" type="pres">
      <dgm:prSet presAssocID="{C05C8BAC-F52D-4B46-8F54-9FDB3FDC7890}" presName="connectorText" presStyleLbl="sibTrans2D1" presStyleIdx="3" presStyleCnt="4"/>
      <dgm:spPr/>
    </dgm:pt>
    <dgm:pt modelId="{4AB106B6-6846-4608-A33D-C158D72AF8B1}" type="pres">
      <dgm:prSet presAssocID="{AAF088F2-5D21-4EB5-8851-376D22C1B266}" presName="node" presStyleLbl="node1" presStyleIdx="4" presStyleCnt="5" custScaleX="136063" custScaleY="97050" custLinFactX="-94295" custLinFactNeighborX="-100000" custLinFactNeighborY="-23200">
        <dgm:presLayoutVars>
          <dgm:bulletEnabled val="1"/>
        </dgm:presLayoutVars>
      </dgm:prSet>
      <dgm:spPr/>
    </dgm:pt>
  </dgm:ptLst>
  <dgm:cxnLst>
    <dgm:cxn modelId="{2177900A-8C43-4100-AA5D-7F14AA2B33DA}" type="presOf" srcId="{A9C8B895-16D8-44DC-8E98-41B49123F16D}" destId="{CC5D998E-C9EF-4E48-BD84-F1342FAF55B5}" srcOrd="0" destOrd="0" presId="urn:microsoft.com/office/officeart/2005/8/layout/process5"/>
    <dgm:cxn modelId="{D0D67C1C-EECE-4C19-BC05-DAFCEA1760E1}" type="presOf" srcId="{25C63939-CDF6-40A8-B2C6-56D37B09F8BB}" destId="{7AA306EB-4253-4A5F-AC74-3B99B6733841}" srcOrd="0" destOrd="0" presId="urn:microsoft.com/office/officeart/2005/8/layout/process5"/>
    <dgm:cxn modelId="{4573A223-2D59-4231-8406-1849664E923A}" srcId="{BC41132A-59CC-468E-B7E3-3B066516A636}" destId="{78BD3719-3123-4352-974D-96469DEB6348}" srcOrd="0" destOrd="0" parTransId="{108E9039-D137-44F0-9265-30BF35E8580E}" sibTransId="{082AE8AC-B6CE-4841-BE0E-B0EF4372AFBB}"/>
    <dgm:cxn modelId="{F23EDA32-B3B4-48D2-B139-B2199E5D3E44}" type="presOf" srcId="{24DE065D-3DDB-4902-A336-BC799AD754DF}" destId="{7670E927-52DE-4375-930F-3D97850F5901}" srcOrd="0" destOrd="0" presId="urn:microsoft.com/office/officeart/2005/8/layout/process5"/>
    <dgm:cxn modelId="{65B8344C-0A13-4AEA-AA34-C61CCCD73C53}" type="presOf" srcId="{6DA66558-3DBA-4577-A1E7-397430864EC1}" destId="{7A41B7A2-5D3F-467E-A88E-0B6A2A9B6519}" srcOrd="1" destOrd="0" presId="urn:microsoft.com/office/officeart/2005/8/layout/process5"/>
    <dgm:cxn modelId="{4D903878-03A4-42C6-B4B1-045FCD6402E3}" srcId="{BC41132A-59CC-468E-B7E3-3B066516A636}" destId="{AAF088F2-5D21-4EB5-8851-376D22C1B266}" srcOrd="4" destOrd="0" parTransId="{3C526A53-74E2-4C55-851B-753CF650419D}" sibTransId="{0F9A5E39-DCB6-4F78-873B-98B4E1E90CFC}"/>
    <dgm:cxn modelId="{6AE75A7E-6AF7-41A2-BE4F-38935577BA36}" type="presOf" srcId="{C05C8BAC-F52D-4B46-8F54-9FDB3FDC7890}" destId="{864103FF-1704-444A-A39C-D669EC820A24}" srcOrd="1" destOrd="0" presId="urn:microsoft.com/office/officeart/2005/8/layout/process5"/>
    <dgm:cxn modelId="{2B8B3581-3EED-4ECA-8035-BEA72EB30130}" type="presOf" srcId="{78BD3719-3123-4352-974D-96469DEB6348}" destId="{B826376B-A766-4253-95AF-79CC55B1DD9E}" srcOrd="0" destOrd="0" presId="urn:microsoft.com/office/officeart/2005/8/layout/process5"/>
    <dgm:cxn modelId="{DC4F2A82-C0CF-45B0-BEDF-36C30FC3CD07}" type="presOf" srcId="{C05C8BAC-F52D-4B46-8F54-9FDB3FDC7890}" destId="{FF955F99-B732-44EE-A0B5-77F27D7F5E79}" srcOrd="0" destOrd="0" presId="urn:microsoft.com/office/officeart/2005/8/layout/process5"/>
    <dgm:cxn modelId="{54B4B795-056B-434A-8EC4-90943A1D60DD}" type="presOf" srcId="{AAF088F2-5D21-4EB5-8851-376D22C1B266}" destId="{4AB106B6-6846-4608-A33D-C158D72AF8B1}" srcOrd="0" destOrd="0" presId="urn:microsoft.com/office/officeart/2005/8/layout/process5"/>
    <dgm:cxn modelId="{3E94579B-FA68-4D4F-BFA1-ED614FA6AECC}" type="presOf" srcId="{082AE8AC-B6CE-4841-BE0E-B0EF4372AFBB}" destId="{D97A1149-04DC-47D8-B21B-D0DA9FAA9F47}" srcOrd="1" destOrd="0" presId="urn:microsoft.com/office/officeart/2005/8/layout/process5"/>
    <dgm:cxn modelId="{89ADFCC9-C423-4DAA-9836-98E7434B6514}" srcId="{BC41132A-59CC-468E-B7E3-3B066516A636}" destId="{5B9C53C7-1295-4B4B-9BD1-9183594D3AD4}" srcOrd="2" destOrd="0" parTransId="{2B9D3B78-7DE1-4FDF-AA63-55F09B330DD6}" sibTransId="{6DA66558-3DBA-4577-A1E7-397430864EC1}"/>
    <dgm:cxn modelId="{374C4AD8-455F-4BCB-AD88-B3C874430EDF}" srcId="{BC41132A-59CC-468E-B7E3-3B066516A636}" destId="{24DE065D-3DDB-4902-A336-BC799AD754DF}" srcOrd="1" destOrd="0" parTransId="{F247BB13-30C9-400D-8296-7C7048C353F8}" sibTransId="{25C63939-CDF6-40A8-B2C6-56D37B09F8BB}"/>
    <dgm:cxn modelId="{A9B416E5-A295-414A-9FCF-976072759536}" type="presOf" srcId="{25C63939-CDF6-40A8-B2C6-56D37B09F8BB}" destId="{3777FB16-F223-440B-B347-642ED2124071}" srcOrd="1" destOrd="0" presId="urn:microsoft.com/office/officeart/2005/8/layout/process5"/>
    <dgm:cxn modelId="{D4E36AE8-6FCE-4F5A-9982-BCD3D62EEDDC}" type="presOf" srcId="{6DA66558-3DBA-4577-A1E7-397430864EC1}" destId="{505185D9-6137-4A74-9BC7-61F91CCA3DF6}" srcOrd="0" destOrd="0" presId="urn:microsoft.com/office/officeart/2005/8/layout/process5"/>
    <dgm:cxn modelId="{557F1EEA-8BB6-4490-864B-834EA6C37DA0}" srcId="{BC41132A-59CC-468E-B7E3-3B066516A636}" destId="{A9C8B895-16D8-44DC-8E98-41B49123F16D}" srcOrd="3" destOrd="0" parTransId="{5C0D6F78-8C36-4E41-B6FB-6AFCDBF0271C}" sibTransId="{C05C8BAC-F52D-4B46-8F54-9FDB3FDC7890}"/>
    <dgm:cxn modelId="{C41220ED-1C08-477B-9A20-B9B08EDDCD63}" type="presOf" srcId="{5B9C53C7-1295-4B4B-9BD1-9183594D3AD4}" destId="{5AFDDD3B-F029-4870-9778-B0C5C78CD6FC}" srcOrd="0" destOrd="0" presId="urn:microsoft.com/office/officeart/2005/8/layout/process5"/>
    <dgm:cxn modelId="{945BFDF8-76C3-417F-A45D-660E5819CD96}" type="presOf" srcId="{BC41132A-59CC-468E-B7E3-3B066516A636}" destId="{37F2B8BE-36B7-4C76-A2D9-1D1BB28D95A4}" srcOrd="0" destOrd="0" presId="urn:microsoft.com/office/officeart/2005/8/layout/process5"/>
    <dgm:cxn modelId="{FE8823FC-9566-4B6C-BC30-3CBCF8F6889D}" type="presOf" srcId="{082AE8AC-B6CE-4841-BE0E-B0EF4372AFBB}" destId="{76C6305D-E9CB-42B9-8341-3F44F09EC772}" srcOrd="0" destOrd="0" presId="urn:microsoft.com/office/officeart/2005/8/layout/process5"/>
    <dgm:cxn modelId="{02958C00-17CC-4432-BFD2-C01131924678}" type="presParOf" srcId="{37F2B8BE-36B7-4C76-A2D9-1D1BB28D95A4}" destId="{B826376B-A766-4253-95AF-79CC55B1DD9E}" srcOrd="0" destOrd="0" presId="urn:microsoft.com/office/officeart/2005/8/layout/process5"/>
    <dgm:cxn modelId="{9EF211E8-F9AB-4ED2-BE07-2B6D5A7ACB65}" type="presParOf" srcId="{37F2B8BE-36B7-4C76-A2D9-1D1BB28D95A4}" destId="{76C6305D-E9CB-42B9-8341-3F44F09EC772}" srcOrd="1" destOrd="0" presId="urn:microsoft.com/office/officeart/2005/8/layout/process5"/>
    <dgm:cxn modelId="{A06C51CB-168C-4318-9F03-FB5B40475A7E}" type="presParOf" srcId="{76C6305D-E9CB-42B9-8341-3F44F09EC772}" destId="{D97A1149-04DC-47D8-B21B-D0DA9FAA9F47}" srcOrd="0" destOrd="0" presId="urn:microsoft.com/office/officeart/2005/8/layout/process5"/>
    <dgm:cxn modelId="{3A9D1944-F749-4C05-A7A6-C05F0453391B}" type="presParOf" srcId="{37F2B8BE-36B7-4C76-A2D9-1D1BB28D95A4}" destId="{7670E927-52DE-4375-930F-3D97850F5901}" srcOrd="2" destOrd="0" presId="urn:microsoft.com/office/officeart/2005/8/layout/process5"/>
    <dgm:cxn modelId="{14216917-98AE-460D-8849-B786864F5AB7}" type="presParOf" srcId="{37F2B8BE-36B7-4C76-A2D9-1D1BB28D95A4}" destId="{7AA306EB-4253-4A5F-AC74-3B99B6733841}" srcOrd="3" destOrd="0" presId="urn:microsoft.com/office/officeart/2005/8/layout/process5"/>
    <dgm:cxn modelId="{AB670170-41C5-4530-A443-0FD13BF83867}" type="presParOf" srcId="{7AA306EB-4253-4A5F-AC74-3B99B6733841}" destId="{3777FB16-F223-440B-B347-642ED2124071}" srcOrd="0" destOrd="0" presId="urn:microsoft.com/office/officeart/2005/8/layout/process5"/>
    <dgm:cxn modelId="{C60F073B-7ACB-4DB4-95FC-24A1C49E6F1D}" type="presParOf" srcId="{37F2B8BE-36B7-4C76-A2D9-1D1BB28D95A4}" destId="{5AFDDD3B-F029-4870-9778-B0C5C78CD6FC}" srcOrd="4" destOrd="0" presId="urn:microsoft.com/office/officeart/2005/8/layout/process5"/>
    <dgm:cxn modelId="{ADBE4330-8BC9-43FA-96D4-E643038380B6}" type="presParOf" srcId="{37F2B8BE-36B7-4C76-A2D9-1D1BB28D95A4}" destId="{505185D9-6137-4A74-9BC7-61F91CCA3DF6}" srcOrd="5" destOrd="0" presId="urn:microsoft.com/office/officeart/2005/8/layout/process5"/>
    <dgm:cxn modelId="{C428DD67-0638-4EE4-BC56-3775B5EBBC41}" type="presParOf" srcId="{505185D9-6137-4A74-9BC7-61F91CCA3DF6}" destId="{7A41B7A2-5D3F-467E-A88E-0B6A2A9B6519}" srcOrd="0" destOrd="0" presId="urn:microsoft.com/office/officeart/2005/8/layout/process5"/>
    <dgm:cxn modelId="{C3D69780-837E-4E7C-A718-578095FDABD9}" type="presParOf" srcId="{37F2B8BE-36B7-4C76-A2D9-1D1BB28D95A4}" destId="{CC5D998E-C9EF-4E48-BD84-F1342FAF55B5}" srcOrd="6" destOrd="0" presId="urn:microsoft.com/office/officeart/2005/8/layout/process5"/>
    <dgm:cxn modelId="{7B49336D-B7BE-427D-ADB6-2E3CF2BE523F}" type="presParOf" srcId="{37F2B8BE-36B7-4C76-A2D9-1D1BB28D95A4}" destId="{FF955F99-B732-44EE-A0B5-77F27D7F5E79}" srcOrd="7" destOrd="0" presId="urn:microsoft.com/office/officeart/2005/8/layout/process5"/>
    <dgm:cxn modelId="{5F645FF5-661C-483A-A08F-51895652E87E}" type="presParOf" srcId="{FF955F99-B732-44EE-A0B5-77F27D7F5E79}" destId="{864103FF-1704-444A-A39C-D669EC820A24}" srcOrd="0" destOrd="0" presId="urn:microsoft.com/office/officeart/2005/8/layout/process5"/>
    <dgm:cxn modelId="{44F278AF-E515-4725-95DE-7C804D05124C}" type="presParOf" srcId="{37F2B8BE-36B7-4C76-A2D9-1D1BB28D95A4}" destId="{4AB106B6-6846-4608-A33D-C158D72AF8B1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E283BC-4290-4E2F-986D-704615C4B198}">
      <dsp:nvSpPr>
        <dsp:cNvPr id="0" name=""/>
        <dsp:cNvSpPr/>
      </dsp:nvSpPr>
      <dsp:spPr>
        <a:xfrm>
          <a:off x="3834" y="497678"/>
          <a:ext cx="1002903" cy="9173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solidFill>
                <a:schemeClr val="tx1"/>
              </a:solidFill>
            </a:rPr>
            <a:t>Capo Dipartimento ICQRF </a:t>
          </a:r>
        </a:p>
      </dsp:txBody>
      <dsp:txXfrm>
        <a:off x="30702" y="524546"/>
        <a:ext cx="949167" cy="863597"/>
      </dsp:txXfrm>
    </dsp:sp>
    <dsp:sp modelId="{8BF3704A-7238-429B-A3F5-C9BD3CB80DE0}">
      <dsp:nvSpPr>
        <dsp:cNvPr id="0" name=""/>
        <dsp:cNvSpPr/>
      </dsp:nvSpPr>
      <dsp:spPr>
        <a:xfrm rot="18521426">
          <a:off x="906615" y="731312"/>
          <a:ext cx="534144" cy="33146"/>
        </a:xfrm>
        <a:custGeom>
          <a:avLst/>
          <a:gdLst/>
          <a:ahLst/>
          <a:cxnLst/>
          <a:rect l="0" t="0" r="0" b="0"/>
          <a:pathLst>
            <a:path>
              <a:moveTo>
                <a:pt x="0" y="16573"/>
              </a:moveTo>
              <a:lnTo>
                <a:pt x="534144" y="1657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 dirty="0">
            <a:solidFill>
              <a:schemeClr val="tx1"/>
            </a:solidFill>
          </a:endParaRPr>
        </a:p>
      </dsp:txBody>
      <dsp:txXfrm>
        <a:off x="1160334" y="734532"/>
        <a:ext cx="26707" cy="26707"/>
      </dsp:txXfrm>
    </dsp:sp>
    <dsp:sp modelId="{3504A86D-44D3-4544-83C2-3BC339D2FDB0}">
      <dsp:nvSpPr>
        <dsp:cNvPr id="0" name=""/>
        <dsp:cNvSpPr/>
      </dsp:nvSpPr>
      <dsp:spPr>
        <a:xfrm>
          <a:off x="1340638" y="330738"/>
          <a:ext cx="834751" cy="417375"/>
        </a:xfrm>
        <a:prstGeom prst="roundRect">
          <a:avLst>
            <a:gd name="adj" fmla="val 10000"/>
          </a:avLst>
        </a:prstGeom>
        <a:solidFill>
          <a:srgbClr val="FF993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b="1" kern="1200" dirty="0">
              <a:solidFill>
                <a:schemeClr val="tx1"/>
              </a:solidFill>
            </a:rPr>
            <a:t>DG VICO </a:t>
          </a:r>
        </a:p>
      </dsp:txBody>
      <dsp:txXfrm>
        <a:off x="1352862" y="342962"/>
        <a:ext cx="810303" cy="392927"/>
      </dsp:txXfrm>
    </dsp:sp>
    <dsp:sp modelId="{EC59DC6E-C10A-4A19-BAB7-D0858790843E}">
      <dsp:nvSpPr>
        <dsp:cNvPr id="0" name=""/>
        <dsp:cNvSpPr/>
      </dsp:nvSpPr>
      <dsp:spPr>
        <a:xfrm rot="125336">
          <a:off x="2175278" y="528942"/>
          <a:ext cx="334122" cy="33146"/>
        </a:xfrm>
        <a:custGeom>
          <a:avLst/>
          <a:gdLst/>
          <a:ahLst/>
          <a:cxnLst/>
          <a:rect l="0" t="0" r="0" b="0"/>
          <a:pathLst>
            <a:path>
              <a:moveTo>
                <a:pt x="0" y="16573"/>
              </a:moveTo>
              <a:lnTo>
                <a:pt x="334122" y="1657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b="1" kern="1200" dirty="0">
            <a:solidFill>
              <a:schemeClr val="tx1"/>
            </a:solidFill>
          </a:endParaRPr>
        </a:p>
      </dsp:txBody>
      <dsp:txXfrm>
        <a:off x="2333986" y="537162"/>
        <a:ext cx="16706" cy="16706"/>
      </dsp:txXfrm>
    </dsp:sp>
    <dsp:sp modelId="{2561C87F-A6B8-4C09-9673-18E41E0D9967}">
      <dsp:nvSpPr>
        <dsp:cNvPr id="0" name=""/>
        <dsp:cNvSpPr/>
      </dsp:nvSpPr>
      <dsp:spPr>
        <a:xfrm>
          <a:off x="2509290" y="342917"/>
          <a:ext cx="834751" cy="417375"/>
        </a:xfrm>
        <a:prstGeom prst="roundRect">
          <a:avLst>
            <a:gd name="adj" fmla="val 10000"/>
          </a:avLst>
        </a:prstGeom>
        <a:solidFill>
          <a:srgbClr val="FF9933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b="1" kern="1200" dirty="0">
              <a:solidFill>
                <a:schemeClr val="tx1"/>
              </a:solidFill>
            </a:rPr>
            <a:t>N. 4 Uffici</a:t>
          </a:r>
        </a:p>
      </dsp:txBody>
      <dsp:txXfrm>
        <a:off x="2521514" y="355141"/>
        <a:ext cx="810303" cy="392927"/>
      </dsp:txXfrm>
    </dsp:sp>
    <dsp:sp modelId="{2949B8A5-7B42-4B91-89AF-DFE10CA1511D}">
      <dsp:nvSpPr>
        <dsp:cNvPr id="0" name=""/>
        <dsp:cNvSpPr/>
      </dsp:nvSpPr>
      <dsp:spPr>
        <a:xfrm rot="3078574">
          <a:off x="906615" y="1148231"/>
          <a:ext cx="534144" cy="33146"/>
        </a:xfrm>
        <a:custGeom>
          <a:avLst/>
          <a:gdLst/>
          <a:ahLst/>
          <a:cxnLst/>
          <a:rect l="0" t="0" r="0" b="0"/>
          <a:pathLst>
            <a:path>
              <a:moveTo>
                <a:pt x="0" y="16573"/>
              </a:moveTo>
              <a:lnTo>
                <a:pt x="534144" y="1657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 dirty="0">
            <a:solidFill>
              <a:schemeClr val="tx1"/>
            </a:solidFill>
          </a:endParaRPr>
        </a:p>
      </dsp:txBody>
      <dsp:txXfrm>
        <a:off x="1160334" y="1151450"/>
        <a:ext cx="26707" cy="26707"/>
      </dsp:txXfrm>
    </dsp:sp>
    <dsp:sp modelId="{A2468B33-937D-4F02-942A-CCC7E5B01A7C}">
      <dsp:nvSpPr>
        <dsp:cNvPr id="0" name=""/>
        <dsp:cNvSpPr/>
      </dsp:nvSpPr>
      <dsp:spPr>
        <a:xfrm>
          <a:off x="1340638" y="1164575"/>
          <a:ext cx="834751" cy="417375"/>
        </a:xfrm>
        <a:prstGeom prst="roundRect">
          <a:avLst>
            <a:gd name="adj" fmla="val 10000"/>
          </a:avLst>
        </a:prstGeom>
        <a:solidFill>
          <a:srgbClr val="66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b="1" kern="1200" dirty="0">
              <a:solidFill>
                <a:schemeClr val="tx1"/>
              </a:solidFill>
            </a:rPr>
            <a:t>DG PREF </a:t>
          </a:r>
        </a:p>
      </dsp:txBody>
      <dsp:txXfrm>
        <a:off x="1352862" y="1176799"/>
        <a:ext cx="810303" cy="392927"/>
      </dsp:txXfrm>
    </dsp:sp>
    <dsp:sp modelId="{523D7568-5754-4247-A436-69E9C50742E5}">
      <dsp:nvSpPr>
        <dsp:cNvPr id="0" name=""/>
        <dsp:cNvSpPr/>
      </dsp:nvSpPr>
      <dsp:spPr>
        <a:xfrm>
          <a:off x="2175389" y="1356690"/>
          <a:ext cx="333900" cy="33146"/>
        </a:xfrm>
        <a:custGeom>
          <a:avLst/>
          <a:gdLst/>
          <a:ahLst/>
          <a:cxnLst/>
          <a:rect l="0" t="0" r="0" b="0"/>
          <a:pathLst>
            <a:path>
              <a:moveTo>
                <a:pt x="0" y="16573"/>
              </a:moveTo>
              <a:lnTo>
                <a:pt x="333900" y="1657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 dirty="0">
            <a:solidFill>
              <a:schemeClr val="tx1"/>
            </a:solidFill>
          </a:endParaRPr>
        </a:p>
      </dsp:txBody>
      <dsp:txXfrm>
        <a:off x="2333992" y="1364915"/>
        <a:ext cx="16695" cy="16695"/>
      </dsp:txXfrm>
    </dsp:sp>
    <dsp:sp modelId="{BC54DB28-B19F-4E17-9136-737A3B817A0F}">
      <dsp:nvSpPr>
        <dsp:cNvPr id="0" name=""/>
        <dsp:cNvSpPr/>
      </dsp:nvSpPr>
      <dsp:spPr>
        <a:xfrm>
          <a:off x="2509290" y="810720"/>
          <a:ext cx="834751" cy="1125085"/>
        </a:xfrm>
        <a:prstGeom prst="roundRect">
          <a:avLst>
            <a:gd name="adj" fmla="val 10000"/>
          </a:avLst>
        </a:prstGeom>
        <a:solidFill>
          <a:srgbClr val="669900"/>
        </a:solidFill>
        <a:ln>
          <a:solidFill>
            <a:schemeClr val="accent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b="1" kern="1200" dirty="0">
              <a:solidFill>
                <a:schemeClr val="tx1"/>
              </a:solidFill>
            </a:rPr>
            <a:t>n. 4 Uffici e il Laboratorio centrale di Roma</a:t>
          </a:r>
        </a:p>
      </dsp:txBody>
      <dsp:txXfrm>
        <a:off x="2533739" y="835169"/>
        <a:ext cx="785853" cy="10761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26376B-A766-4253-95AF-79CC55B1DD9E}">
      <dsp:nvSpPr>
        <dsp:cNvPr id="0" name=""/>
        <dsp:cNvSpPr/>
      </dsp:nvSpPr>
      <dsp:spPr>
        <a:xfrm>
          <a:off x="222900" y="1594"/>
          <a:ext cx="2207496" cy="22351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RICHIESTA: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di autorizzazione allo svolgimento dell’attività di controllo al Mipaaft</a:t>
          </a:r>
          <a:endParaRPr lang="it-IT" sz="1800" kern="1200" dirty="0"/>
        </a:p>
      </dsp:txBody>
      <dsp:txXfrm>
        <a:off x="287555" y="66249"/>
        <a:ext cx="2078186" cy="2105832"/>
      </dsp:txXfrm>
    </dsp:sp>
    <dsp:sp modelId="{76C6305D-E9CB-42B9-8341-3F44F09EC772}">
      <dsp:nvSpPr>
        <dsp:cNvPr id="0" name=""/>
        <dsp:cNvSpPr/>
      </dsp:nvSpPr>
      <dsp:spPr>
        <a:xfrm>
          <a:off x="2566297" y="927670"/>
          <a:ext cx="327395" cy="3829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200" kern="1200">
            <a:solidFill>
              <a:schemeClr val="tx1"/>
            </a:solidFill>
          </a:endParaRPr>
        </a:p>
      </dsp:txBody>
      <dsp:txXfrm>
        <a:off x="2566297" y="1004268"/>
        <a:ext cx="229177" cy="229795"/>
      </dsp:txXfrm>
    </dsp:sp>
    <dsp:sp modelId="{7670E927-52DE-4375-930F-3D97850F5901}">
      <dsp:nvSpPr>
        <dsp:cNvPr id="0" name=""/>
        <dsp:cNvSpPr/>
      </dsp:nvSpPr>
      <dsp:spPr>
        <a:xfrm>
          <a:off x="3048124" y="70801"/>
          <a:ext cx="2083533" cy="2096728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VERIFICA 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del possesso del certificato di ACCREDITAMENTO  alla norma UNI CEI EN ISO/IEC </a:t>
          </a:r>
          <a:r>
            <a:rPr lang="it-IT" sz="1600" b="0" kern="1200" dirty="0"/>
            <a:t>17065</a:t>
          </a:r>
          <a:r>
            <a:rPr lang="it-IT" sz="1600" b="1" kern="1200" dirty="0"/>
            <a:t> </a:t>
          </a:r>
          <a:r>
            <a:rPr lang="it-IT" sz="1600" b="1" u="sng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17020</a:t>
          </a:r>
        </a:p>
      </dsp:txBody>
      <dsp:txXfrm>
        <a:off x="3109149" y="131826"/>
        <a:ext cx="1961483" cy="1974678"/>
      </dsp:txXfrm>
    </dsp:sp>
    <dsp:sp modelId="{7AA306EB-4253-4A5F-AC74-3B99B6733841}">
      <dsp:nvSpPr>
        <dsp:cNvPr id="0" name=""/>
        <dsp:cNvSpPr/>
      </dsp:nvSpPr>
      <dsp:spPr>
        <a:xfrm rot="1365795">
          <a:off x="5297780" y="1535878"/>
          <a:ext cx="483166" cy="3829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200" kern="1200">
            <a:solidFill>
              <a:schemeClr val="tx1"/>
            </a:solidFill>
          </a:endParaRPr>
        </a:p>
      </dsp:txBody>
      <dsp:txXfrm>
        <a:off x="5302255" y="1590248"/>
        <a:ext cx="368269" cy="229795"/>
      </dsp:txXfrm>
    </dsp:sp>
    <dsp:sp modelId="{5AFDDD3B-F029-4870-9778-B0C5C78CD6FC}">
      <dsp:nvSpPr>
        <dsp:cNvPr id="0" name=""/>
        <dsp:cNvSpPr/>
      </dsp:nvSpPr>
      <dsp:spPr>
        <a:xfrm>
          <a:off x="5972287" y="1303135"/>
          <a:ext cx="2116628" cy="20999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VALUTAZIONE: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della documentazione e  dei requisiti previsti dalla normativa nazionale</a:t>
          </a:r>
        </a:p>
      </dsp:txBody>
      <dsp:txXfrm>
        <a:off x="6033792" y="1364640"/>
        <a:ext cx="1993618" cy="1976933"/>
      </dsp:txXfrm>
    </dsp:sp>
    <dsp:sp modelId="{505185D9-6137-4A74-9BC7-61F91CCA3DF6}">
      <dsp:nvSpPr>
        <dsp:cNvPr id="0" name=""/>
        <dsp:cNvSpPr/>
      </dsp:nvSpPr>
      <dsp:spPr>
        <a:xfrm rot="9537568">
          <a:off x="5561744" y="3498288"/>
          <a:ext cx="410062" cy="3829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200" kern="1200">
            <a:solidFill>
              <a:schemeClr val="tx1"/>
            </a:solidFill>
          </a:endParaRPr>
        </a:p>
      </dsp:txBody>
      <dsp:txXfrm rot="10800000">
        <a:off x="5672811" y="3554260"/>
        <a:ext cx="295165" cy="229795"/>
      </dsp:txXfrm>
    </dsp:sp>
    <dsp:sp modelId="{CC5D998E-C9EF-4E48-BD84-F1342FAF55B5}">
      <dsp:nvSpPr>
        <dsp:cNvPr id="0" name=""/>
        <dsp:cNvSpPr/>
      </dsp:nvSpPr>
      <dsp:spPr>
        <a:xfrm>
          <a:off x="2838746" y="2653570"/>
          <a:ext cx="2411423" cy="1696468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EMANAZIONE DEL DECRETO: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di autorizzazione da parte dell’ICQRF a svolgere l’attività di controllo su tutto il territorio nazionale</a:t>
          </a:r>
          <a:endParaRPr lang="it-IT" sz="1400" kern="1200" dirty="0"/>
        </a:p>
      </dsp:txBody>
      <dsp:txXfrm>
        <a:off x="2888434" y="2703258"/>
        <a:ext cx="2312047" cy="1597092"/>
      </dsp:txXfrm>
    </dsp:sp>
    <dsp:sp modelId="{FF955F99-B732-44EE-A0B5-77F27D7F5E79}">
      <dsp:nvSpPr>
        <dsp:cNvPr id="0" name=""/>
        <dsp:cNvSpPr/>
      </dsp:nvSpPr>
      <dsp:spPr>
        <a:xfrm rot="10816162">
          <a:off x="2290701" y="3276732"/>
          <a:ext cx="390878" cy="3829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200" kern="1200">
            <a:solidFill>
              <a:schemeClr val="tx1"/>
            </a:solidFill>
          </a:endParaRPr>
        </a:p>
      </dsp:txBody>
      <dsp:txXfrm rot="10800000">
        <a:off x="2405597" y="3353600"/>
        <a:ext cx="275981" cy="229795"/>
      </dsp:txXfrm>
    </dsp:sp>
    <dsp:sp modelId="{4AB106B6-6846-4608-A33D-C158D72AF8B1}">
      <dsp:nvSpPr>
        <dsp:cNvPr id="0" name=""/>
        <dsp:cNvSpPr/>
      </dsp:nvSpPr>
      <dsp:spPr>
        <a:xfrm>
          <a:off x="0" y="3038101"/>
          <a:ext cx="2101247" cy="899257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PUBBLICAZIONE SUL SITO INTERNET DEL MIPAAFT</a:t>
          </a:r>
        </a:p>
      </dsp:txBody>
      <dsp:txXfrm>
        <a:off x="26338" y="3064439"/>
        <a:ext cx="2048571" cy="8465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0.36351</cdr:x>
      <cdr:y>0.49252</cdr:y>
    </cdr:from>
    <cdr:to>
      <cdr:x>0.47126</cdr:x>
      <cdr:y>0.57633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1661948" y="1351072"/>
          <a:ext cx="492673" cy="2299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it-IT" sz="1400" dirty="0"/>
            <a:t>16570</a:t>
          </a:r>
          <a:endParaRPr lang="it-IT" sz="1100" dirty="0"/>
        </a:p>
      </cdr:txBody>
    </cdr:sp>
  </cdr:relSizeAnchor>
  <cdr:relSizeAnchor xmlns:cdr="http://schemas.openxmlformats.org/drawingml/2006/chartDrawing">
    <cdr:from>
      <cdr:x>0.75144</cdr:x>
      <cdr:y>0.22911</cdr:y>
    </cdr:from>
    <cdr:to>
      <cdr:x>0.86638</cdr:x>
      <cdr:y>0.37877</cdr:y>
    </cdr:to>
    <cdr:sp macro="" textlink="">
      <cdr:nvSpPr>
        <cdr:cNvPr id="4" name="CasellaDiTesto 3"/>
        <cdr:cNvSpPr txBox="1"/>
      </cdr:nvSpPr>
      <cdr:spPr>
        <a:xfrm xmlns:a="http://schemas.openxmlformats.org/drawingml/2006/main">
          <a:off x="3435569" y="628487"/>
          <a:ext cx="525517" cy="4105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t-IT" sz="1100"/>
        </a:p>
      </cdr:txBody>
    </cdr:sp>
  </cdr:relSizeAnchor>
  <cdr:relSizeAnchor xmlns:cdr="http://schemas.openxmlformats.org/drawingml/2006/chartDrawing">
    <cdr:from>
      <cdr:x>0.56842</cdr:x>
      <cdr:y>0.39618</cdr:y>
    </cdr:from>
    <cdr:to>
      <cdr:x>0.69773</cdr:x>
      <cdr:y>0.49495</cdr:y>
    </cdr:to>
    <cdr:sp macro="" textlink="">
      <cdr:nvSpPr>
        <cdr:cNvPr id="5" name="CasellaDiTesto 4"/>
        <cdr:cNvSpPr txBox="1"/>
      </cdr:nvSpPr>
      <cdr:spPr>
        <a:xfrm xmlns:a="http://schemas.openxmlformats.org/drawingml/2006/main">
          <a:off x="4114800" y="2022649"/>
          <a:ext cx="936075" cy="5042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400" dirty="0"/>
            <a:t>5962</a:t>
          </a:r>
          <a:endParaRPr lang="it-IT" sz="1100" dirty="0"/>
        </a:p>
      </cdr:txBody>
    </cdr:sp>
  </cdr:relSizeAnchor>
  <cdr:relSizeAnchor xmlns:cdr="http://schemas.openxmlformats.org/drawingml/2006/chartDrawing">
    <cdr:from>
      <cdr:x>0.5</cdr:x>
      <cdr:y>0.22388</cdr:y>
    </cdr:from>
    <cdr:to>
      <cdr:x>0.67895</cdr:x>
      <cdr:y>0.28417</cdr:y>
    </cdr:to>
    <cdr:sp macro="" textlink="">
      <cdr:nvSpPr>
        <cdr:cNvPr id="3" name="CasellaDiTesto 2"/>
        <cdr:cNvSpPr txBox="1"/>
      </cdr:nvSpPr>
      <cdr:spPr>
        <a:xfrm xmlns:a="http://schemas.openxmlformats.org/drawingml/2006/main">
          <a:off x="3619500" y="1143000"/>
          <a:ext cx="129540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r>
            <a:rPr lang="it-IT" sz="1400" b="0" dirty="0">
              <a:solidFill>
                <a:srgbClr val="0F5494"/>
              </a:solidFill>
            </a:rPr>
            <a:t>1854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414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623372" y="0"/>
            <a:ext cx="4301543" cy="3414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it-IT"/>
              <a:t>25/09/2018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456219"/>
            <a:ext cx="4301543" cy="3414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/>
              <a:t>Nerola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623372" y="6456219"/>
            <a:ext cx="4301543" cy="3414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B82D96-7BCA-4627-BFDC-FFBC35AD1A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9767921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5855507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992664" y="3271382"/>
            <a:ext cx="7941310" cy="2676584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9818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457325" y="679450"/>
            <a:ext cx="4530725" cy="3398838"/>
          </a:xfrm>
          <a:prstGeom prst="rect">
            <a:avLst/>
          </a:prstGeo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744498" y="4305194"/>
            <a:ext cx="5955983" cy="407860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4217098" y="8608815"/>
            <a:ext cx="3226157" cy="453178"/>
          </a:xfrm>
          <a:prstGeom prst="rect">
            <a:avLst/>
          </a:prstGeom>
        </p:spPr>
        <p:txBody>
          <a:bodyPr/>
          <a:lstStyle/>
          <a:p>
            <a:fld id="{C0C1EA24-9D98-4068-B276-FF4CE3586C7D}" type="slidenum">
              <a:rPr lang="it-IT" smtClean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83220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992664" y="3271382"/>
            <a:ext cx="7941310" cy="2676584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5117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992664" y="3271382"/>
            <a:ext cx="7941310" cy="2676584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49045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992664" y="3271382"/>
            <a:ext cx="7941310" cy="2676584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0491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992664" y="3271382"/>
            <a:ext cx="7941310" cy="2676584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00491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992664" y="3271382"/>
            <a:ext cx="7941310" cy="2676584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4832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992664" y="3271382"/>
            <a:ext cx="7941310" cy="2676584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144969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992664" y="3271382"/>
            <a:ext cx="7941310" cy="2676584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7999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76456" y="5996013"/>
            <a:ext cx="485931" cy="241299"/>
          </a:xfrm>
          <a:prstGeom prst="rect">
            <a:avLst/>
          </a:prstGeom>
          <a:solidFill>
            <a:srgbClr val="F47B22"/>
          </a:solidFill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86133261-F426-4E3C-B2AF-F6E5B7E61F25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719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AFC65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1844824"/>
            <a:ext cx="7772400" cy="2376265"/>
          </a:xfrm>
          <a:prstGeom prst="rect">
            <a:avLst/>
          </a:prstGeom>
        </p:spPr>
        <p:txBody>
          <a:bodyPr anchor="t"/>
          <a:lstStyle>
            <a:lvl1pPr algn="ctr">
              <a:defRPr sz="3600" b="1" cap="none" baseline="0">
                <a:solidFill>
                  <a:srgbClr val="F47B22"/>
                </a:solidFill>
              </a:defRPr>
            </a:lvl1pPr>
          </a:lstStyle>
          <a:p>
            <a:r>
              <a:rPr lang="en-US" dirty="0"/>
              <a:t>NATIONAL CASE STUDY</a:t>
            </a:r>
            <a:endParaRPr lang="en-GB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55576" y="4509119"/>
            <a:ext cx="7772400" cy="1368153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/>
              <a:defRPr sz="1400" i="0" baseline="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AGREEMENTS AND COPERATION 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76456" y="5996013"/>
            <a:ext cx="485931" cy="241299"/>
          </a:xfrm>
          <a:prstGeom prst="rect">
            <a:avLst/>
          </a:prstGeom>
          <a:solidFill>
            <a:srgbClr val="F47B22"/>
          </a:solidFill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86133261-F426-4E3C-B2AF-F6E5B7E61F25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1026" name="Picture 2" descr="R:\LOGO VETTORIALE\logo 2010\ICQRF_ai_def2.bmp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260648"/>
            <a:ext cx="2030164" cy="9941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1212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AFC65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1772816"/>
            <a:ext cx="8496944" cy="36004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FontTx/>
              <a:buNone/>
              <a:defRPr sz="2800" baseline="0">
                <a:solidFill>
                  <a:srgbClr val="F47B22"/>
                </a:solidFill>
              </a:defRPr>
            </a:lvl1pPr>
          </a:lstStyle>
          <a:p>
            <a:r>
              <a:rPr lang="en-US" dirty="0"/>
              <a:t>                  JUST TO REMINDER…</a:t>
            </a: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76456" y="5996013"/>
            <a:ext cx="485931" cy="241299"/>
          </a:xfrm>
          <a:prstGeom prst="rect">
            <a:avLst/>
          </a:prstGeom>
          <a:solidFill>
            <a:srgbClr val="F47B22"/>
          </a:solidFill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86133261-F426-4E3C-B2AF-F6E5B7E61F25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23528" y="2420888"/>
            <a:ext cx="8496944" cy="4104456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bg2">
                  <a:lumMod val="50000"/>
                </a:schemeClr>
              </a:buClr>
              <a:buFontTx/>
              <a:buChar char="-"/>
              <a:defRPr sz="2000" i="0" baseline="0">
                <a:solidFill>
                  <a:schemeClr val="bg2">
                    <a:lumMod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-"/>
              <a:defRPr b="0" baseline="0">
                <a:solidFill>
                  <a:schemeClr val="bg2">
                    <a:lumMod val="50000"/>
                  </a:schemeClr>
                </a:solidFill>
              </a:defRPr>
            </a:lvl2pPr>
            <a:lvl3pPr>
              <a:lnSpc>
                <a:spcPct val="100000"/>
              </a:lnSpc>
              <a:buFont typeface="Courier New" pitchFamily="49" charset="0"/>
              <a:buChar char="o"/>
              <a:defRPr sz="1600">
                <a:solidFill>
                  <a:schemeClr val="bg2">
                    <a:lumMod val="50000"/>
                  </a:schemeClr>
                </a:solidFill>
              </a:defRPr>
            </a:lvl3pPr>
          </a:lstStyle>
          <a:p>
            <a:pPr lvl="0"/>
            <a:r>
              <a:rPr lang="en-GB" dirty="0"/>
              <a:t>NOTION OF ONLINE HOSTING PROVIDER.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DEFINITION OF LIMITED LIABILITY</a:t>
            </a:r>
          </a:p>
          <a:p>
            <a:pPr lvl="0"/>
            <a:r>
              <a:rPr lang="en-GB" dirty="0"/>
              <a:t>DESCRIPTION OF THE COMPLAINT PROCESS</a:t>
            </a:r>
          </a:p>
        </p:txBody>
      </p:sp>
      <p:pic>
        <p:nvPicPr>
          <p:cNvPr id="10" name="Picture 2" descr="R:\LOGO VETTORIALE\logo 2010\ICQRF_ai_def2.bmp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260648"/>
            <a:ext cx="2030164" cy="9941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97792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76456" y="5996013"/>
            <a:ext cx="485931" cy="241299"/>
          </a:xfrm>
          <a:prstGeom prst="rect">
            <a:avLst/>
          </a:prstGeom>
          <a:solidFill>
            <a:srgbClr val="F47B22"/>
          </a:solidFill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86133261-F426-4E3C-B2AF-F6E5B7E61F25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297"/>
            <a:ext cx="9143999" cy="6878594"/>
          </a:xfrm>
          <a:prstGeom prst="rect">
            <a:avLst/>
          </a:prstGeom>
        </p:spPr>
      </p:pic>
      <p:pic>
        <p:nvPicPr>
          <p:cNvPr id="4" name="Picture 2" descr="R:\LOGO VETTORIALE\logo 2010\ICQRF_ai_def2.bmp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260648"/>
            <a:ext cx="2471314" cy="12101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13077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07B441-5312-499D-93C3-6E37886527FA}" type="slidenum">
              <a:rPr lang="it-IT" smtClean="0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269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56C138-4376-4CD5-8340-5C2D9622CCD0}" type="slidenum">
              <a:rPr lang="it-IT" smtClean="0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012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56C138-4376-4CD5-8340-5C2D9622CCD0}" type="slidenum">
              <a:rPr lang="it-IT" smtClean="0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533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75EB2-6B9E-45A5-99E9-F6CE71C6058D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287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3302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emf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1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comments" Target="../comments/comment1.xml"/><Relationship Id="rId4" Type="http://schemas.openxmlformats.org/officeDocument/2006/relationships/image" Target="../media/image35.e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1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431907" y="1333545"/>
            <a:ext cx="8280185" cy="449353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b="1" dirty="0">
                <a:latin typeface="Palace Script MT" panose="030303020206070C0B05" pitchFamily="66" charset="0"/>
                <a:ea typeface="Tahoma" panose="020B0604030504040204" pitchFamily="34" charset="0"/>
                <a:cs typeface="Tahoma" panose="020B0604030504040204" pitchFamily="34" charset="0"/>
              </a:rPr>
              <a:t>Ministero delle politiche </a:t>
            </a:r>
            <a:r>
              <a:rPr lang="it-IT" sz="4000" b="1">
                <a:latin typeface="Palace Script MT" panose="030303020206070C0B05" pitchFamily="66" charset="0"/>
                <a:ea typeface="Tahoma" panose="020B0604030504040204" pitchFamily="34" charset="0"/>
                <a:cs typeface="Tahoma" panose="020B0604030504040204" pitchFamily="34" charset="0"/>
              </a:rPr>
              <a:t>agricole alimentari e forestali </a:t>
            </a:r>
            <a:endParaRPr lang="it-IT" sz="4000" b="1" dirty="0">
              <a:latin typeface="Palace Script MT" panose="030303020206070C0B05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it-IT" sz="24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Dipartimento dell’Ispettorato Centrale della tutela della Qualità e Repressione Frodi dei prodotti agroalimentari</a:t>
            </a:r>
          </a:p>
          <a:p>
            <a:pPr algn="ctr">
              <a:defRPr/>
            </a:pPr>
            <a:r>
              <a:rPr lang="it-IT" sz="24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ICQRF</a:t>
            </a:r>
          </a:p>
          <a:p>
            <a:pPr algn="ctr">
              <a:defRPr/>
            </a:pPr>
            <a:endParaRPr lang="it-IT" sz="2800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it-IT" sz="28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«I controlli sul biologico ed il </a:t>
            </a:r>
            <a:r>
              <a:rPr lang="it-IT" sz="2800" b="1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D.Lgs</a:t>
            </a:r>
            <a:r>
              <a:rPr lang="it-IT" sz="28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n. 20/2018»</a:t>
            </a:r>
          </a:p>
          <a:p>
            <a:pPr algn="ctr">
              <a:defRPr/>
            </a:pPr>
            <a:endParaRPr lang="it-IT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endParaRPr lang="it-IT" sz="1600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endParaRPr lang="it-IT" sz="1600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it-IT" sz="16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Roma - 19 NOVEMBRE 2019</a:t>
            </a:r>
          </a:p>
        </p:txBody>
      </p:sp>
    </p:spTree>
    <p:extLst>
      <p:ext uri="{BB962C8B-B14F-4D97-AF65-F5344CB8AC3E}">
        <p14:creationId xmlns:p14="http://schemas.microsoft.com/office/powerpoint/2010/main" val="290727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7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-1066800" y="990600"/>
            <a:ext cx="2793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050" b="1" dirty="0">
                <a:solidFill>
                  <a:srgbClr val="0F5494"/>
                </a:solidFill>
              </a:rPr>
              <a:t>Elaborazione PREF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371601"/>
            <a:ext cx="8127785" cy="5295196"/>
          </a:xfrm>
          <a:prstGeom prst="rect">
            <a:avLst/>
          </a:prstGeom>
          <a:solidFill>
            <a:schemeClr val="accent5"/>
          </a:solidFill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33924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7</a:t>
            </a: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10193"/>
              </p:ext>
            </p:extLst>
          </p:nvPr>
        </p:nvGraphicFramePr>
        <p:xfrm>
          <a:off x="787595" y="1825623"/>
          <a:ext cx="7568809" cy="4351342"/>
        </p:xfrm>
        <a:graphic>
          <a:graphicData uri="http://schemas.openxmlformats.org/drawingml/2006/table">
            <a:tbl>
              <a:tblPr firstRow="1" firstCol="1" bandRow="1"/>
              <a:tblGrid>
                <a:gridCol w="1690873">
                  <a:extLst>
                    <a:ext uri="{9D8B030D-6E8A-4147-A177-3AD203B41FA5}">
                      <a16:colId xmlns:a16="http://schemas.microsoft.com/office/drawing/2014/main" val="3073626107"/>
                    </a:ext>
                  </a:extLst>
                </a:gridCol>
                <a:gridCol w="1014220">
                  <a:extLst>
                    <a:ext uri="{9D8B030D-6E8A-4147-A177-3AD203B41FA5}">
                      <a16:colId xmlns:a16="http://schemas.microsoft.com/office/drawing/2014/main" val="3454486158"/>
                    </a:ext>
                  </a:extLst>
                </a:gridCol>
                <a:gridCol w="1014220">
                  <a:extLst>
                    <a:ext uri="{9D8B030D-6E8A-4147-A177-3AD203B41FA5}">
                      <a16:colId xmlns:a16="http://schemas.microsoft.com/office/drawing/2014/main" val="4272999679"/>
                    </a:ext>
                  </a:extLst>
                </a:gridCol>
                <a:gridCol w="1000596">
                  <a:extLst>
                    <a:ext uri="{9D8B030D-6E8A-4147-A177-3AD203B41FA5}">
                      <a16:colId xmlns:a16="http://schemas.microsoft.com/office/drawing/2014/main" val="4124750366"/>
                    </a:ext>
                  </a:extLst>
                </a:gridCol>
                <a:gridCol w="1000596">
                  <a:extLst>
                    <a:ext uri="{9D8B030D-6E8A-4147-A177-3AD203B41FA5}">
                      <a16:colId xmlns:a16="http://schemas.microsoft.com/office/drawing/2014/main" val="2713435363"/>
                    </a:ext>
                  </a:extLst>
                </a:gridCol>
                <a:gridCol w="968808">
                  <a:extLst>
                    <a:ext uri="{9D8B030D-6E8A-4147-A177-3AD203B41FA5}">
                      <a16:colId xmlns:a16="http://schemas.microsoft.com/office/drawing/2014/main" val="22540178"/>
                    </a:ext>
                  </a:extLst>
                </a:gridCol>
                <a:gridCol w="879496">
                  <a:extLst>
                    <a:ext uri="{9D8B030D-6E8A-4147-A177-3AD203B41FA5}">
                      <a16:colId xmlns:a16="http://schemas.microsoft.com/office/drawing/2014/main" val="2854142569"/>
                    </a:ext>
                  </a:extLst>
                </a:gridCol>
              </a:tblGrid>
              <a:tr h="284204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300" b="1" dirty="0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Settore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b="1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Controlli 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b="1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Campioni prelevati 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6621310"/>
                  </a:ext>
                </a:extLst>
              </a:tr>
              <a:tr h="88768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b="1" dirty="0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Primi 8 mesi 2019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b="1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Primi 8 mesi 2018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b="1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Var. %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b="1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Primi 8 mesi 2019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b="1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Primi 8 mesi 2018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b="1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Var. %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7400447"/>
                  </a:ext>
                </a:extLst>
              </a:tr>
              <a:tr h="2842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300" b="1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Vitivinicolo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8.371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7.790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1.930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2.191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-11,9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499874"/>
                  </a:ext>
                </a:extLst>
              </a:tr>
              <a:tr h="2842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300" b="1" dirty="0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Oli e grassi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2.921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3.465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-15,7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1.006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1.142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-11,9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2357579"/>
                  </a:ext>
                </a:extLst>
              </a:tr>
              <a:tr h="2842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300" b="1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Lattiero-caseario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2.193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1.969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11,4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971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952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2556465"/>
                  </a:ext>
                </a:extLst>
              </a:tr>
              <a:tr h="2842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300" b="1" dirty="0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Ortofrutta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1.962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1.640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19,6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226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223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3671182"/>
                  </a:ext>
                </a:extLst>
              </a:tr>
              <a:tr h="2842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300" b="1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Carne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1.172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1.909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-38,6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9,3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095521"/>
                  </a:ext>
                </a:extLst>
              </a:tr>
              <a:tr h="4468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300" b="1" dirty="0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Cereali e derivati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1.353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1.206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12,2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744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743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067964"/>
                  </a:ext>
                </a:extLst>
              </a:tr>
              <a:tr h="2842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300" b="1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Mangimi 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931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986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-5,6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954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1.043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-8,5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1204375"/>
                  </a:ext>
                </a:extLst>
              </a:tr>
              <a:tr h="2842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300" b="1" dirty="0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Fertilizzanti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848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948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-10,5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819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874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-6,3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0600079"/>
                  </a:ext>
                </a:extLst>
              </a:tr>
              <a:tr h="2842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300" b="1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Sementi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429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465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-7,7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508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525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-3,2</a:t>
                      </a:r>
                      <a:endParaRPr lang="it-IT" sz="100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6154713"/>
                  </a:ext>
                </a:extLst>
              </a:tr>
              <a:tr h="4589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300" b="1" dirty="0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Prodotti fitosanitari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173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148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16,9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5F497A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145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118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22,9</a:t>
                      </a:r>
                      <a:endParaRPr lang="it-IT" sz="10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06" marR="6530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3062476"/>
                  </a:ext>
                </a:extLst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891617" y="1295400"/>
            <a:ext cx="5360763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Alcuni numeri </a:t>
            </a:r>
            <a:r>
              <a:rPr lang="it-IT" altLang="it-IT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dell’ICQRF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per filiere</a:t>
            </a:r>
            <a:endParaRPr kumimoji="0" lang="it-IT" altLang="it-IT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562600" y="6248400"/>
            <a:ext cx="2793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050" b="1" dirty="0">
                <a:solidFill>
                  <a:srgbClr val="0F5494"/>
                </a:solidFill>
              </a:rPr>
              <a:t>Elaborazione PREF</a:t>
            </a:r>
          </a:p>
        </p:txBody>
      </p:sp>
    </p:spTree>
    <p:extLst>
      <p:ext uri="{BB962C8B-B14F-4D97-AF65-F5344CB8AC3E}">
        <p14:creationId xmlns:p14="http://schemas.microsoft.com/office/powerpoint/2010/main" val="3754956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4" name="Rettangolo 3"/>
          <p:cNvSpPr/>
          <p:nvPr/>
        </p:nvSpPr>
        <p:spPr>
          <a:xfrm>
            <a:off x="457200" y="1440159"/>
            <a:ext cx="8001000" cy="5047536"/>
          </a:xfrm>
          <a:prstGeom prst="rect">
            <a:avLst/>
          </a:prstGeom>
          <a:solidFill>
            <a:srgbClr val="FF9900"/>
          </a:solidFill>
          <a:ln w="762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it-IT" sz="1400" dirty="0"/>
              <a:t>Tra le tante azioni di rilievo dell’ICQRF operate nel 2018 e 2019 si segnalano per il Biologico:</a:t>
            </a:r>
          </a:p>
          <a:p>
            <a:endParaRPr lang="it-IT" sz="1400" dirty="0"/>
          </a:p>
          <a:p>
            <a:r>
              <a:rPr lang="it-IT" sz="1400" b="1" u="sng" dirty="0"/>
              <a:t>2018– Operazione “Top </a:t>
            </a:r>
            <a:r>
              <a:rPr lang="it-IT" sz="1400" b="1" u="sng" dirty="0" err="1"/>
              <a:t>Bio</a:t>
            </a:r>
            <a:r>
              <a:rPr lang="it-IT" sz="1400" b="1" u="sng" dirty="0"/>
              <a:t>”</a:t>
            </a:r>
            <a:r>
              <a:rPr lang="it-IT" sz="1400" dirty="0"/>
              <a:t>- Procura di Verona</a:t>
            </a:r>
          </a:p>
          <a:p>
            <a:r>
              <a:rPr lang="it-IT" sz="1400" dirty="0"/>
              <a:t>Con il Comando Carabinieri Tutela Agroalimentare, l’indagine è durata circa 2 anni ed ha evidenziato la commercializzazione di prodotti convenzionali come “biologici”.</a:t>
            </a:r>
          </a:p>
          <a:p>
            <a:r>
              <a:rPr lang="it-IT" sz="1400" dirty="0"/>
              <a:t>Una azienda veronese, proprietaria di numerosi terreni in Italia e all’estero, avrebbe commercializzato prodotti cerealicoli falsi “</a:t>
            </a:r>
            <a:r>
              <a:rPr lang="it-IT" sz="1400" dirty="0" err="1"/>
              <a:t>bio</a:t>
            </a:r>
            <a:r>
              <a:rPr lang="it-IT" sz="1400" dirty="0"/>
              <a:t>” ideando un meccanismo che prevedeva </a:t>
            </a:r>
            <a:r>
              <a:rPr lang="it-IT" sz="1400" b="1" dirty="0"/>
              <a:t>la miscelazione</a:t>
            </a:r>
            <a:r>
              <a:rPr lang="it-IT" sz="1400" dirty="0"/>
              <a:t> di granaglie convenzionali con altre a “residuo zero”, così da diminuire la quantità di residui al di sotto del limite previsto (0,001 </a:t>
            </a:r>
            <a:r>
              <a:rPr lang="it-IT" sz="1400" dirty="0" err="1"/>
              <a:t>ppm</a:t>
            </a:r>
            <a:r>
              <a:rPr lang="it-IT" sz="1400" dirty="0"/>
              <a:t>).</a:t>
            </a:r>
          </a:p>
          <a:p>
            <a:r>
              <a:rPr lang="it-IT" sz="1400" dirty="0"/>
              <a:t>Tramite i risultati delle intercettazioni telefoniche ed i “</a:t>
            </a:r>
            <a:r>
              <a:rPr lang="it-IT" sz="1400" b="1" i="1" dirty="0" err="1"/>
              <a:t>pizzini</a:t>
            </a:r>
            <a:r>
              <a:rPr lang="it-IT" sz="1400" dirty="0"/>
              <a:t>” sequestrati su cui venivano annotati i prodotti illegali utilizzati, è stato possibile contestare il reato di </a:t>
            </a:r>
            <a:r>
              <a:rPr lang="it-IT" sz="1400" b="1" dirty="0"/>
              <a:t>associazione per delinquere</a:t>
            </a:r>
            <a:r>
              <a:rPr lang="it-IT" sz="1400" dirty="0"/>
              <a:t> ed eseguire </a:t>
            </a:r>
            <a:r>
              <a:rPr lang="it-IT" sz="1400" b="1" dirty="0"/>
              <a:t>7 misure cautelari </a:t>
            </a:r>
            <a:r>
              <a:rPr lang="it-IT" sz="1400" dirty="0"/>
              <a:t>coercitive (4 arresti domiciliari) e </a:t>
            </a:r>
            <a:r>
              <a:rPr lang="it-IT" sz="1400" dirty="0" err="1"/>
              <a:t>interdittive</a:t>
            </a:r>
            <a:r>
              <a:rPr lang="it-IT" sz="1400" dirty="0"/>
              <a:t>.</a:t>
            </a:r>
          </a:p>
          <a:p>
            <a:endParaRPr lang="it-IT" sz="1400" dirty="0"/>
          </a:p>
          <a:p>
            <a:r>
              <a:rPr lang="it-IT" sz="1400" b="1" u="sng" dirty="0"/>
              <a:t>2019. Operazione BAD JUICE</a:t>
            </a:r>
            <a:r>
              <a:rPr lang="it-IT" sz="1400" dirty="0"/>
              <a:t> - Procura di Pisa.</a:t>
            </a:r>
          </a:p>
          <a:p>
            <a:r>
              <a:rPr lang="it-IT" sz="1400" dirty="0"/>
              <a:t>In collaborazione con la Guardia di Finanza, sono state eseguite </a:t>
            </a:r>
            <a:r>
              <a:rPr lang="it-IT" sz="1400" b="1" dirty="0"/>
              <a:t>9 misure cautelari </a:t>
            </a:r>
            <a:r>
              <a:rPr lang="it-IT" sz="1400" dirty="0"/>
              <a:t>in carcere, la </a:t>
            </a:r>
            <a:r>
              <a:rPr lang="it-IT" sz="1400" b="1" dirty="0"/>
              <a:t>perquisizione di 33 obiettivi tra abitazioni e stabilimenti </a:t>
            </a:r>
            <a:r>
              <a:rPr lang="it-IT" sz="1400" dirty="0"/>
              <a:t>di lavorazione di prodotti alimentari di società, ubicati </a:t>
            </a:r>
            <a:r>
              <a:rPr lang="it-IT" sz="1400" b="1" dirty="0"/>
              <a:t>28 in Italia </a:t>
            </a:r>
            <a:r>
              <a:rPr lang="it-IT" sz="1400" dirty="0"/>
              <a:t>nelle Regioni Toscana, Campania, Emilia Romagna e Veneto </a:t>
            </a:r>
            <a:r>
              <a:rPr lang="it-IT" sz="1400" b="1" dirty="0"/>
              <a:t>e 5 all’estero in Serbia (3) e Croazia (2)</a:t>
            </a:r>
            <a:r>
              <a:rPr lang="it-IT" sz="1400" dirty="0"/>
              <a:t>. </a:t>
            </a:r>
            <a:r>
              <a:rPr lang="it-IT" sz="1400" b="1" dirty="0"/>
              <a:t>Sequestrati 2 stabilimenti di succhi di frutta</a:t>
            </a:r>
            <a:r>
              <a:rPr lang="it-IT" sz="1400" dirty="0"/>
              <a:t>, prodotti alimentari e documentazione cartacea ed informatica di interesse investigativo, </a:t>
            </a:r>
            <a:r>
              <a:rPr lang="it-IT" sz="1400" b="1" dirty="0"/>
              <a:t>per un valore di circa 11,5 milioni di euro</a:t>
            </a:r>
            <a:r>
              <a:rPr lang="it-IT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2638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7</a:t>
            </a:r>
          </a:p>
        </p:txBody>
      </p:sp>
      <p:sp>
        <p:nvSpPr>
          <p:cNvPr id="4" name="Titolo 3"/>
          <p:cNvSpPr txBox="1">
            <a:spLocks/>
          </p:cNvSpPr>
          <p:nvPr/>
        </p:nvSpPr>
        <p:spPr>
          <a:xfrm>
            <a:off x="449778" y="1371600"/>
            <a:ext cx="8211407" cy="5715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sz="2400" b="1" dirty="0"/>
              <a:t>IL SISTEMA DEI CONTROLLI DEL BIO</a:t>
            </a:r>
            <a:endParaRPr lang="it-IT" altLang="it-IT" sz="1800" dirty="0"/>
          </a:p>
        </p:txBody>
      </p:sp>
      <p:sp>
        <p:nvSpPr>
          <p:cNvPr id="5" name="Rettangolo 4"/>
          <p:cNvSpPr/>
          <p:nvPr/>
        </p:nvSpPr>
        <p:spPr>
          <a:xfrm>
            <a:off x="449778" y="1943100"/>
            <a:ext cx="821140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45"/>
              </a:spcBef>
            </a:pPr>
            <a:r>
              <a:rPr lang="it-IT" sz="2200" dirty="0"/>
              <a:t>Ogni SM individua una o più </a:t>
            </a:r>
            <a:r>
              <a:rPr lang="en-US" sz="2200" b="1" i="1" dirty="0" err="1">
                <a:solidFill>
                  <a:srgbClr val="C00000"/>
                </a:solidFill>
              </a:rPr>
              <a:t>Autorità</a:t>
            </a:r>
            <a:r>
              <a:rPr lang="en-US" sz="2200" b="1" i="1" dirty="0">
                <a:solidFill>
                  <a:srgbClr val="C00000"/>
                </a:solidFill>
              </a:rPr>
              <a:t> </a:t>
            </a:r>
            <a:r>
              <a:rPr lang="en-US" sz="2200" b="1" i="1" dirty="0" err="1">
                <a:solidFill>
                  <a:srgbClr val="C00000"/>
                </a:solidFill>
              </a:rPr>
              <a:t>competenti</a:t>
            </a:r>
            <a:r>
              <a:rPr lang="en-US" sz="2200" b="1" i="1" dirty="0">
                <a:solidFill>
                  <a:srgbClr val="C00000"/>
                </a:solidFill>
              </a:rPr>
              <a:t>  </a:t>
            </a:r>
            <a:r>
              <a:rPr lang="en-US" sz="2200" dirty="0"/>
              <a:t>(</a:t>
            </a:r>
            <a:r>
              <a:rPr lang="it-IT" sz="2200" dirty="0"/>
              <a:t>AC) responsabili di organizzare controlli ufficiali  in conformità al Reg. UE 2017/625 (ex Reg 882/04) per ogni settore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49778" y="3422194"/>
            <a:ext cx="8211407" cy="33855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1600" dirty="0">
                <a:cs typeface="Arial" panose="020B0604020202020204" pitchFamily="34" charset="0"/>
              </a:rPr>
              <a:t>Per l’</a:t>
            </a:r>
            <a:r>
              <a:rPr lang="it-IT" sz="1600" dirty="0" err="1">
                <a:cs typeface="Arial" panose="020B0604020202020204" pitchFamily="34" charset="0"/>
              </a:rPr>
              <a:t>agr</a:t>
            </a:r>
            <a:r>
              <a:rPr lang="it-IT" sz="1600" dirty="0">
                <a:cs typeface="Arial" panose="020B0604020202020204" pitchFamily="34" charset="0"/>
              </a:rPr>
              <a:t>. Biologica le </a:t>
            </a:r>
            <a:r>
              <a:rPr lang="it-IT" sz="1600" dirty="0">
                <a:solidFill>
                  <a:srgbClr val="FF0000"/>
                </a:solidFill>
                <a:cs typeface="Arial" panose="020B0604020202020204" pitchFamily="34" charset="0"/>
              </a:rPr>
              <a:t>AC</a:t>
            </a:r>
            <a:r>
              <a:rPr lang="it-IT" sz="1600" dirty="0">
                <a:cs typeface="Arial" panose="020B0604020202020204" pitchFamily="34" charset="0"/>
              </a:rPr>
              <a:t> sono il </a:t>
            </a:r>
            <a:r>
              <a:rPr lang="it-IT" sz="1600" dirty="0" err="1">
                <a:cs typeface="Arial" panose="020B0604020202020204" pitchFamily="34" charset="0"/>
              </a:rPr>
              <a:t>Mipaaft</a:t>
            </a:r>
            <a:r>
              <a:rPr lang="it-IT" sz="1600" dirty="0">
                <a:cs typeface="Arial" panose="020B0604020202020204" pitchFamily="34" charset="0"/>
              </a:rPr>
              <a:t> - ICQRF e le REGIONI </a:t>
            </a:r>
          </a:p>
        </p:txBody>
      </p:sp>
      <p:sp>
        <p:nvSpPr>
          <p:cNvPr id="2" name="Freccia in giù 1"/>
          <p:cNvSpPr/>
          <p:nvPr/>
        </p:nvSpPr>
        <p:spPr>
          <a:xfrm>
            <a:off x="3962399" y="4064387"/>
            <a:ext cx="228600" cy="457200"/>
          </a:xfrm>
          <a:prstGeom prst="downArrow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it-IT" sz="1800" b="0"/>
          </a:p>
        </p:txBody>
      </p:sp>
      <p:sp>
        <p:nvSpPr>
          <p:cNvPr id="9" name="Rettangolo arrotondato 8"/>
          <p:cNvSpPr/>
          <p:nvPr/>
        </p:nvSpPr>
        <p:spPr>
          <a:xfrm>
            <a:off x="4419600" y="3951648"/>
            <a:ext cx="4241585" cy="660013"/>
          </a:xfrm>
          <a:prstGeom prst="roundRect">
            <a:avLst>
              <a:gd name="adj" fmla="val 10000"/>
            </a:avLst>
          </a:prstGeom>
          <a:noFill/>
          <a:ln>
            <a:noFill/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it-IT" sz="1200" dirty="0">
                <a:solidFill>
                  <a:srgbClr val="231F20"/>
                </a:solidFill>
                <a:ea typeface="Times New Roman" panose="02020603050405020304" pitchFamily="18" charset="0"/>
                <a:cs typeface="Cambria" panose="02040503050406030204" pitchFamily="18" charset="0"/>
              </a:rPr>
              <a:t>Art 4 e 28 Reg UE 2017/625 (</a:t>
            </a:r>
            <a:r>
              <a:rPr lang="it-IT" sz="1200" i="1" u="sng" dirty="0">
                <a:solidFill>
                  <a:srgbClr val="231F20"/>
                </a:solidFill>
                <a:ea typeface="Times New Roman" panose="02020603050405020304" pitchFamily="18" charset="0"/>
                <a:cs typeface="Cambria" panose="02040503050406030204" pitchFamily="18" charset="0"/>
              </a:rPr>
              <a:t>in vigore dal 14 dicembre 2019</a:t>
            </a:r>
            <a:r>
              <a:rPr lang="it-IT" sz="1200" dirty="0">
                <a:solidFill>
                  <a:srgbClr val="231F20"/>
                </a:solidFill>
                <a:ea typeface="Times New Roman" panose="02020603050405020304" pitchFamily="18" charset="0"/>
                <a:cs typeface="Cambria" panose="02040503050406030204" pitchFamily="18" charset="0"/>
              </a:rPr>
              <a:t>) e </a:t>
            </a:r>
          </a:p>
          <a:p>
            <a:r>
              <a:rPr lang="it-IT" sz="1200" dirty="0"/>
              <a:t>art. 27 Reg. (CE) n. 834/2007</a:t>
            </a:r>
          </a:p>
          <a:p>
            <a:pPr lvl="0"/>
            <a:r>
              <a:rPr lang="it-IT" sz="1200" dirty="0">
                <a:solidFill>
                  <a:srgbClr val="231F20"/>
                </a:solidFill>
                <a:ea typeface="Times New Roman" panose="02020603050405020304" pitchFamily="18" charset="0"/>
                <a:cs typeface="Cambria" panose="02040503050406030204" pitchFamily="18" charset="0"/>
              </a:rPr>
              <a:t> </a:t>
            </a:r>
          </a:p>
          <a:p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>
            <a:off x="449778" y="4724400"/>
            <a:ext cx="8211407" cy="10156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>
            <a:spAutoFit/>
          </a:bodyPr>
          <a:lstStyle/>
          <a:p>
            <a:pPr algn="ctr"/>
            <a:r>
              <a:rPr lang="it-IT" sz="2000" b="1" dirty="0"/>
              <a:t>L’Italia ha delegato l’attività di controllo e certificazione a degli Organismi di Controllo (OdC) privati ai fini della certificazione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957810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11" name="Titolo 1"/>
          <p:cNvSpPr>
            <a:spLocks noGrp="1"/>
          </p:cNvSpPr>
          <p:nvPr>
            <p:ph type="title"/>
          </p:nvPr>
        </p:nvSpPr>
        <p:spPr>
          <a:xfrm>
            <a:off x="838200" y="1600200"/>
            <a:ext cx="7332534" cy="1371600"/>
          </a:xfrm>
        </p:spPr>
        <p:txBody>
          <a:bodyPr>
            <a:normAutofit fontScale="90000"/>
          </a:bodyPr>
          <a:lstStyle/>
          <a:p>
            <a:r>
              <a:rPr lang="it-IT" sz="1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DECRETO LEGISLATIVO 23 febbraio 2018 , n. 20 .</a:t>
            </a:r>
            <a:br>
              <a:rPr lang="it-IT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it-IT" sz="1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Disposizioni di armonizzazione e razionalizzazione della normativa sui controlli in materia di produzione agricola e agroalimentare biologica, predisposto ai sensi dell’articolo 5, comma 2, </a:t>
            </a:r>
            <a:r>
              <a:rPr lang="it-IT" sz="1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lett</a:t>
            </a:r>
            <a:r>
              <a:rPr lang="it-IT" sz="1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g) , della legge 28 luglio 2016, n. 154, e ai</a:t>
            </a:r>
            <a:br>
              <a:rPr lang="it-IT" sz="1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sensi dell’articolo 2 della legge 12 agosto 2016, n. 170».</a:t>
            </a:r>
            <a:endParaRPr lang="it-IT" sz="1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838200" y="2967335"/>
            <a:ext cx="73325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Pubblicato nella G.U.R.I. n. 67 del 21.03.2018. In vigore dal 22 marzo 2018.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1686612" y="4011304"/>
            <a:ext cx="56357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Costituisce il testo unico in materia di controlli nel settore biologico</a:t>
            </a:r>
            <a:endParaRPr lang="it-IT" sz="2400" i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sz="2400" b="1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Stabilisce la disciplina sanzionatoria.</a:t>
            </a:r>
          </a:p>
          <a:p>
            <a:pPr algn="ctr"/>
            <a:r>
              <a:rPr lang="it-IT" sz="2400" b="1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 compone di 17 articoli e 3 allegati </a:t>
            </a:r>
            <a:endParaRPr lang="it-IT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2472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7" name="Rettangolo 6"/>
          <p:cNvSpPr/>
          <p:nvPr/>
        </p:nvSpPr>
        <p:spPr>
          <a:xfrm>
            <a:off x="228600" y="1143000"/>
            <a:ext cx="6858585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tabLst>
                <a:tab pos="6102350" algn="l"/>
                <a:tab pos="8701088" algn="l"/>
              </a:tabLst>
            </a:pP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Articolo 1. Ambito di applicazione;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6102350" algn="l"/>
                <a:tab pos="8701088" algn="l"/>
              </a:tabLst>
            </a:pP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Articolo 2. Definizioni;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6102350" algn="l"/>
                <a:tab pos="8701088" algn="l"/>
              </a:tabLst>
            </a:pP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Articolo 3. Sistema di controllo;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6102350" algn="l"/>
                <a:tab pos="8701088" algn="l"/>
              </a:tabLst>
            </a:pP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Articolo 4. Organismi di controllo;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6102350" algn="l"/>
                <a:tab pos="8701088" algn="l"/>
              </a:tabLst>
            </a:pP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Articolo 5. Attività di controllo svolta dagli organismi di controllo;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6102350" algn="l"/>
                <a:tab pos="8701088" algn="l"/>
              </a:tabLst>
            </a:pP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Articolo 6. Obblighi degli organismi di controllo;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6102350" algn="l"/>
                <a:tab pos="8701088" algn="l"/>
              </a:tabLst>
            </a:pP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Articolo 7. Sospensione e revoca dell’autorizzazione;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6102350" algn="l"/>
                <a:tab pos="8701088" algn="l"/>
              </a:tabLst>
            </a:pP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Articolo 8. Sanzioni amministrative pecuniarie a carico degli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odc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6102350" algn="l"/>
                <a:tab pos="8701088" algn="l"/>
              </a:tabLst>
            </a:pP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Articolo 9. Obblighi degli operatori;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6102350" algn="l"/>
                <a:tab pos="8701088" algn="l"/>
              </a:tabLst>
            </a:pP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10. Sanzioni amministrative pecuniarie relative alla designazione, alla presentazione e all’uso commerciale;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6102350" algn="l"/>
                <a:tab pos="8701088" algn="l"/>
              </a:tabLst>
            </a:pP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Articolo 11. Sanzioni amministrative pecuniarie a carico degli operatori;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6102350" algn="l"/>
                <a:tab pos="8701088" algn="l"/>
              </a:tabLst>
            </a:pP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Articolo 12. Applicazione delle sanzioni;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6102350" algn="l"/>
                <a:tab pos="8701088" algn="l"/>
              </a:tabLst>
            </a:pP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Articolo 13. Modalità di pagamento e riassegnazioni; 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6102350" algn="l"/>
                <a:tab pos="8701088" algn="l"/>
              </a:tabLst>
            </a:pP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Articolo 14. Disposizioni transitorie;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6102350" algn="l"/>
                <a:tab pos="8701088" algn="l"/>
              </a:tabLst>
            </a:pP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Articolo  15. Abrogazioni;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6102350" algn="l"/>
                <a:tab pos="8701088" algn="l"/>
              </a:tabLst>
            </a:pP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Articolo 16. Clausola di salvaguardia;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6102350" algn="l"/>
                <a:tab pos="8701088" algn="l"/>
              </a:tabLst>
            </a:pP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Articolo 17. Entrata in vigore</a:t>
            </a:r>
          </a:p>
        </p:txBody>
      </p:sp>
    </p:spTree>
    <p:extLst>
      <p:ext uri="{BB962C8B-B14F-4D97-AF65-F5344CB8AC3E}">
        <p14:creationId xmlns:p14="http://schemas.microsoft.com/office/powerpoint/2010/main" val="1516523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4" name="Rettangolo 3"/>
          <p:cNvSpPr/>
          <p:nvPr/>
        </p:nvSpPr>
        <p:spPr>
          <a:xfrm>
            <a:off x="914400" y="1524000"/>
            <a:ext cx="660638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ALLEGATI </a:t>
            </a:r>
          </a:p>
          <a:p>
            <a:endParaRPr lang="it-IT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063" indent="-457063">
              <a:buFont typeface="Wingdings" panose="05000000000000000000" pitchFamily="2" charset="2"/>
              <a:buChar char="q"/>
            </a:pP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Allegato I – REQUISITI MINIMI DELLA PROCEDURA STANDARD DI CONTROLLO;</a:t>
            </a:r>
          </a:p>
          <a:p>
            <a:pPr marL="457063" indent="-457063">
              <a:buFont typeface="Wingdings" panose="05000000000000000000" pitchFamily="2" charset="2"/>
              <a:buChar char="q"/>
            </a:pP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Allegato II – REQUISITI DELL’ORGANISMO DI CONTROLLO;</a:t>
            </a:r>
          </a:p>
          <a:p>
            <a:pPr marL="457063" indent="-457063">
              <a:buFont typeface="Wingdings" panose="05000000000000000000" pitchFamily="2" charset="2"/>
              <a:buChar char="q"/>
            </a:pP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Allegato III – REQUISITI MINIMI DEL PROGRAMMA ANNUALE DI CONTROLLO;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3015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5" name="Rettangolo 4"/>
          <p:cNvSpPr/>
          <p:nvPr/>
        </p:nvSpPr>
        <p:spPr>
          <a:xfrm>
            <a:off x="1375630" y="1785594"/>
            <a:ext cx="63589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AUTORITÀ COMPETENTI</a:t>
            </a:r>
            <a:endParaRPr lang="it-IT" sz="11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egnaposto testo 5"/>
          <p:cNvSpPr>
            <a:spLocks noGrp="1"/>
          </p:cNvSpPr>
          <p:nvPr>
            <p:ph type="body" idx="1"/>
          </p:nvPr>
        </p:nvSpPr>
        <p:spPr>
          <a:xfrm>
            <a:off x="304799" y="2145690"/>
            <a:ext cx="3697235" cy="816429"/>
          </a:xfrm>
        </p:spPr>
        <p:txBody>
          <a:bodyPr>
            <a:noAutofit/>
          </a:bodyPr>
          <a:lstStyle/>
          <a:p>
            <a:pPr algn="r"/>
            <a:r>
              <a:rPr lang="it-IT" sz="1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Articolo 3 - Sistema di controllo – comma 4 - </a:t>
            </a:r>
          </a:p>
        </p:txBody>
      </p:sp>
      <p:sp>
        <p:nvSpPr>
          <p:cNvPr id="7" name="Segnaposto testo 7"/>
          <p:cNvSpPr txBox="1">
            <a:spLocks/>
          </p:cNvSpPr>
          <p:nvPr/>
        </p:nvSpPr>
        <p:spPr>
          <a:xfrm>
            <a:off x="4527468" y="2145690"/>
            <a:ext cx="3744527" cy="54434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it-IT" sz="1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Articolo</a:t>
            </a:r>
            <a:r>
              <a:rPr lang="it-IT" sz="2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del  D.lgs. 220/1995</a:t>
            </a:r>
            <a:endParaRPr lang="it-IT" sz="2000" kern="0" dirty="0">
              <a:solidFill>
                <a:srgbClr val="FF0000"/>
              </a:solidFill>
            </a:endParaRPr>
          </a:p>
        </p:txBody>
      </p:sp>
      <p:sp>
        <p:nvSpPr>
          <p:cNvPr id="8" name="Segnaposto contenuto 6"/>
          <p:cNvSpPr txBox="1">
            <a:spLocks/>
          </p:cNvSpPr>
          <p:nvPr/>
        </p:nvSpPr>
        <p:spPr>
          <a:xfrm>
            <a:off x="28239" y="2950574"/>
            <a:ext cx="4315161" cy="304411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it-IT" kern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Ministero, le regioni e le Province autonome di Trento e di Bolzano</a:t>
            </a:r>
            <a:r>
              <a:rPr lang="it-IT" sz="1800" b="1" kern="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nell’ambito del territorio di propria competenza, sono le autorità responsabili della vigilanza sugli organismi di controllo</a:t>
            </a:r>
            <a:r>
              <a:rPr lang="it-IT" sz="1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sensi dell’articolo 27, paragrafo 4, lettera b) , secondo periodo, del regolamento. Il Ministero e le regioni e le Province autonome di Trento e di Bolzano esercitano la vigilanza in coordinamento fra loro</a:t>
            </a:r>
            <a:endParaRPr lang="it-IT" sz="1800" kern="0" dirty="0"/>
          </a:p>
        </p:txBody>
      </p:sp>
      <p:sp>
        <p:nvSpPr>
          <p:cNvPr id="9" name="Segnaposto contenuto 8"/>
          <p:cNvSpPr txBox="1">
            <a:spLocks/>
          </p:cNvSpPr>
          <p:nvPr/>
        </p:nvSpPr>
        <p:spPr>
          <a:xfrm>
            <a:off x="4426193" y="2950574"/>
            <a:ext cx="4234992" cy="2945184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it-IT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vigilanza sugli organismi di controllo autorizzati è esercitata dal Ministero delle risorse agricole, alimentari e forestali e dalle regioni e provincie autonome, </a:t>
            </a:r>
            <a:r>
              <a:rPr lang="it-IT" b="1" kern="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le strutture ricadenti nel territorio di propria competenza. </a:t>
            </a:r>
          </a:p>
          <a:p>
            <a:pPr algn="r" defTabSz="914126">
              <a:spcBef>
                <a:spcPct val="0"/>
              </a:spcBef>
            </a:pPr>
            <a:endParaRPr lang="it-IT" sz="1600" b="1" kern="0" dirty="0">
              <a:solidFill>
                <a:schemeClr val="accent2"/>
              </a:solidFill>
            </a:endParaRPr>
          </a:p>
          <a:p>
            <a:endParaRPr lang="it-IT" kern="0" dirty="0"/>
          </a:p>
        </p:txBody>
      </p:sp>
    </p:spTree>
    <p:extLst>
      <p:ext uri="{BB962C8B-B14F-4D97-AF65-F5344CB8AC3E}">
        <p14:creationId xmlns:p14="http://schemas.microsoft.com/office/powerpoint/2010/main" val="1034048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5" name="Rettangolo 4"/>
          <p:cNvSpPr/>
          <p:nvPr/>
        </p:nvSpPr>
        <p:spPr>
          <a:xfrm>
            <a:off x="808348" y="2078230"/>
            <a:ext cx="7669261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it-IT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Articolo 3 - Sistema di </a:t>
            </a:r>
            <a:r>
              <a:rPr lang="it-IT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controllo - commi  7 e 8</a:t>
            </a:r>
          </a:p>
          <a:p>
            <a:pPr lvl="0" algn="just"/>
            <a:r>
              <a:rPr lang="it-IT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Restano ferme le competenze del Ministero, delle regioni e delle Province autonome di Trento e di Bolzano in materia di vigilanza e </a:t>
            </a: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controllo e del Comando unità forestali, ambientali e agroalimentari Carabinieri, di cui all’articolo 174 -bis del decreto legislativo 15 marzo 2010, n. 66.</a:t>
            </a:r>
          </a:p>
          <a:p>
            <a:pPr algn="just"/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soggetti competenti assicurano il coordinamento e la cooperazione con  la sottoscrizione di accordi e protocolli di intesa per prevedere procedure di condivisione delle informazioni.</a:t>
            </a:r>
            <a:endParaRPr lang="it-IT" sz="1400" b="1" dirty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786684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4" name="Titolo 2"/>
          <p:cNvSpPr txBox="1">
            <a:spLocks/>
          </p:cNvSpPr>
          <p:nvPr/>
        </p:nvSpPr>
        <p:spPr>
          <a:xfrm>
            <a:off x="838200" y="1371600"/>
            <a:ext cx="7433796" cy="304800"/>
          </a:xfrm>
          <a:prstGeom prst="rect">
            <a:avLst/>
          </a:prstGeom>
        </p:spPr>
        <p:txBody>
          <a:bodyPr vert="horz" lIns="121899" tIns="60949" rIns="121899" bIns="60949" rtlCol="0" anchor="b">
            <a:noAutofit/>
          </a:bodyPr>
          <a:lstStyle>
            <a:lvl1pPr algn="l" defTabSz="121898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063" indent="-457063" algn="ctr"/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PRINCIPALI NOVITA’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34378" y="1577686"/>
            <a:ext cx="34708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AUTORIZZAZIONE   ICQRF</a:t>
            </a:r>
            <a:r>
              <a:rPr lang="it-IT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algn="ctr"/>
            <a:r>
              <a:rPr lang="it-IT" sz="1400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Verifica dei requisiti previsti</a:t>
            </a:r>
            <a:endParaRPr lang="it-IT" sz="1050" dirty="0"/>
          </a:p>
        </p:txBody>
      </p:sp>
      <p:pic>
        <p:nvPicPr>
          <p:cNvPr id="13" name="Picture 2" descr="Risultati immagini per agricoltura biologica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429000"/>
            <a:ext cx="2088232" cy="1399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reccia circolare a destra 13"/>
          <p:cNvSpPr/>
          <p:nvPr/>
        </p:nvSpPr>
        <p:spPr>
          <a:xfrm rot="5400000">
            <a:off x="4224287" y="783283"/>
            <a:ext cx="650059" cy="4047412"/>
          </a:xfrm>
          <a:prstGeom prst="curvedRightArrow">
            <a:avLst>
              <a:gd name="adj1" fmla="val 25002"/>
              <a:gd name="adj2" fmla="val 50000"/>
              <a:gd name="adj3" fmla="val 25000"/>
            </a:avLst>
          </a:prstGeom>
          <a:solidFill>
            <a:srgbClr val="CCFF66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rgbClr val="00B050"/>
              </a:solidFill>
            </a:endParaRPr>
          </a:p>
        </p:txBody>
      </p:sp>
      <p:sp>
        <p:nvSpPr>
          <p:cNvPr id="15" name="CasellaDiTesto 12"/>
          <p:cNvSpPr txBox="1">
            <a:spLocks noChangeArrowheads="1"/>
          </p:cNvSpPr>
          <p:nvPr/>
        </p:nvSpPr>
        <p:spPr bwMode="auto">
          <a:xfrm>
            <a:off x="304800" y="3425915"/>
            <a:ext cx="27019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it-IT" altLang="it-IT" b="1" dirty="0"/>
              <a:t>TRASPARENZA:</a:t>
            </a:r>
            <a:endParaRPr lang="it-IT" altLang="it-IT" dirty="0"/>
          </a:p>
          <a:p>
            <a:pPr marL="185738" indent="-185738"/>
            <a:r>
              <a:rPr lang="it-IT" altLang="it-IT" dirty="0"/>
              <a:t>*Procedure di controllo e certificazion</a:t>
            </a:r>
            <a:r>
              <a:rPr lang="it-IT" altLang="it-IT" sz="2000" dirty="0"/>
              <a:t>e</a:t>
            </a:r>
          </a:p>
        </p:txBody>
      </p:sp>
      <p:sp>
        <p:nvSpPr>
          <p:cNvPr id="16" name="CasellaDiTesto 13"/>
          <p:cNvSpPr txBox="1">
            <a:spLocks noChangeArrowheads="1"/>
          </p:cNvSpPr>
          <p:nvPr/>
        </p:nvSpPr>
        <p:spPr bwMode="auto">
          <a:xfrm>
            <a:off x="5708857" y="3425915"/>
            <a:ext cx="295232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it-IT" altLang="it-IT" b="1" dirty="0"/>
              <a:t>INDIPENDENZA</a:t>
            </a:r>
          </a:p>
          <a:p>
            <a:pPr marL="185738" indent="-185738"/>
            <a:r>
              <a:rPr lang="it-IT" altLang="it-IT" dirty="0"/>
              <a:t>*Utilizzo di personale esente da conflitto d’interesse </a:t>
            </a:r>
          </a:p>
        </p:txBody>
      </p:sp>
      <p:sp>
        <p:nvSpPr>
          <p:cNvPr id="17" name="CasellaDiTesto 14"/>
          <p:cNvSpPr txBox="1">
            <a:spLocks noChangeArrowheads="1"/>
          </p:cNvSpPr>
          <p:nvPr/>
        </p:nvSpPr>
        <p:spPr bwMode="auto">
          <a:xfrm>
            <a:off x="1828800" y="5257800"/>
            <a:ext cx="591252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it-IT" altLang="it-IT" b="1" dirty="0"/>
              <a:t>COMPETENZA - ATTREZZATURE – INFRASTRUTTURE:</a:t>
            </a:r>
          </a:p>
          <a:p>
            <a:pPr marL="185738" indent="-185738"/>
            <a:r>
              <a:rPr lang="it-IT" altLang="it-IT" dirty="0"/>
              <a:t>*Conoscenze tecniche del settore da parte del personale </a:t>
            </a:r>
          </a:p>
          <a:p>
            <a:pPr marL="185738" indent="-185738"/>
            <a:r>
              <a:rPr lang="it-IT" altLang="it-IT" dirty="0"/>
              <a:t>*Strutture organizzative almeno in 4 regioni, con adeguate dotazione di mezzi per svolgere l’attività</a:t>
            </a:r>
          </a:p>
        </p:txBody>
      </p:sp>
      <p:sp>
        <p:nvSpPr>
          <p:cNvPr id="18" name="Freccia circolare a destra 17"/>
          <p:cNvSpPr>
            <a:spLocks noChangeArrowheads="1"/>
          </p:cNvSpPr>
          <p:nvPr/>
        </p:nvSpPr>
        <p:spPr bwMode="auto">
          <a:xfrm rot="-1198863">
            <a:off x="823727" y="4519249"/>
            <a:ext cx="878072" cy="1678254"/>
          </a:xfrm>
          <a:prstGeom prst="curvedRightArrow">
            <a:avLst>
              <a:gd name="adj1" fmla="val 23979"/>
              <a:gd name="adj2" fmla="val 47947"/>
              <a:gd name="adj3" fmla="val 25000"/>
            </a:avLst>
          </a:prstGeom>
          <a:solidFill>
            <a:srgbClr val="CCFF66"/>
          </a:solidFill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9" name="Freccia circolare a destra 18"/>
          <p:cNvSpPr/>
          <p:nvPr/>
        </p:nvSpPr>
        <p:spPr>
          <a:xfrm rot="11247986">
            <a:off x="7524640" y="4383307"/>
            <a:ext cx="627022" cy="1575182"/>
          </a:xfrm>
          <a:prstGeom prst="curvedRightArrow">
            <a:avLst/>
          </a:prstGeom>
          <a:solidFill>
            <a:srgbClr val="CCFF66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481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133261-F426-4E3C-B2AF-F6E5B7E61F25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  <p:grpSp>
        <p:nvGrpSpPr>
          <p:cNvPr id="5" name="Gruppo 24"/>
          <p:cNvGrpSpPr/>
          <p:nvPr/>
        </p:nvGrpSpPr>
        <p:grpSpPr>
          <a:xfrm>
            <a:off x="116152" y="1357174"/>
            <a:ext cx="3891995" cy="1631210"/>
            <a:chOff x="1593541" y="535360"/>
            <a:chExt cx="6838951" cy="1522677"/>
          </a:xfrm>
        </p:grpSpPr>
        <p:sp>
          <p:nvSpPr>
            <p:cNvPr id="6" name="CasellaDiTesto 5"/>
            <p:cNvSpPr txBox="1"/>
            <p:nvPr/>
          </p:nvSpPr>
          <p:spPr>
            <a:xfrm>
              <a:off x="1618941" y="535360"/>
              <a:ext cx="6583657" cy="13790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58775" indent="-358775" algn="just">
                <a:spcBef>
                  <a:spcPts val="1200"/>
                </a:spcBef>
                <a:spcAft>
                  <a:spcPts val="600"/>
                </a:spcAft>
                <a:buClr>
                  <a:srgbClr val="003300"/>
                </a:buClr>
                <a:buSzPct val="140000"/>
                <a:buFont typeface="Wingdings" pitchFamily="2" charset="2"/>
                <a:buChar char="§"/>
                <a:defRPr/>
              </a:pPr>
              <a:r>
                <a:rPr lang="it-IT" dirty="0">
                  <a:solidFill>
                    <a:srgbClr val="0033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È l’organo di </a:t>
              </a:r>
              <a:r>
                <a:rPr lang="it-IT" b="1" dirty="0">
                  <a:solidFill>
                    <a:srgbClr val="0033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controllo ufficiale</a:t>
              </a:r>
              <a:r>
                <a:rPr lang="it-IT" dirty="0">
                  <a:solidFill>
                    <a:srgbClr val="0033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del Ministero delle politiche agricole alimentari,  forestali e del turismo operante su tutto il territorio nazionale</a:t>
              </a:r>
              <a:endParaRPr lang="it-IT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" name="Rettangolo arrotondato 6"/>
            <p:cNvSpPr/>
            <p:nvPr/>
          </p:nvSpPr>
          <p:spPr>
            <a:xfrm>
              <a:off x="1593541" y="535360"/>
              <a:ext cx="6838951" cy="1522677"/>
            </a:xfrm>
            <a:prstGeom prst="roundRect">
              <a:avLst/>
            </a:prstGeom>
            <a:noFill/>
            <a:ln w="3175">
              <a:solidFill>
                <a:srgbClr val="6CA62C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 dirty="0"/>
            </a:p>
          </p:txBody>
        </p:sp>
      </p:grpSp>
      <p:pic>
        <p:nvPicPr>
          <p:cNvPr id="8" name="Immagine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8814" y="1657234"/>
            <a:ext cx="4972465" cy="4469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arrotondato 8"/>
          <p:cNvSpPr/>
          <p:nvPr/>
        </p:nvSpPr>
        <p:spPr>
          <a:xfrm>
            <a:off x="384522" y="3102279"/>
            <a:ext cx="3257768" cy="4766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500" b="1" i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Struttura dell’ICQRF 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3689424" y="5272423"/>
            <a:ext cx="2259396" cy="7374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/>
          <a:lstStyle/>
          <a:p>
            <a:pPr marL="358775" indent="-358775" algn="just" fontAlgn="auto">
              <a:spcAft>
                <a:spcPts val="0"/>
              </a:spcAft>
              <a:buClr>
                <a:schemeClr val="accent1">
                  <a:lumMod val="50000"/>
                </a:schemeClr>
              </a:buClr>
              <a:buSzPct val="140000"/>
              <a:buFont typeface="Wingdings" pitchFamily="2" charset="2"/>
              <a:buChar char="§"/>
              <a:defRPr/>
            </a:pPr>
            <a:r>
              <a:rPr lang="it-IT" sz="1400" b="1" dirty="0">
                <a:latin typeface="Times New Roman" pitchFamily="18" charset="0"/>
                <a:cs typeface="Times New Roman" pitchFamily="18" charset="0"/>
              </a:rPr>
              <a:t>10 Uffici territoriali</a:t>
            </a:r>
          </a:p>
          <a:p>
            <a:pPr marL="358775" indent="-358775" algn="just" fontAlgn="auto">
              <a:spcAft>
                <a:spcPts val="0"/>
              </a:spcAft>
              <a:buClr>
                <a:schemeClr val="accent1">
                  <a:lumMod val="50000"/>
                </a:schemeClr>
              </a:buClr>
              <a:buSzPct val="140000"/>
              <a:buFont typeface="Wingdings" pitchFamily="2" charset="2"/>
              <a:buChar char="§"/>
              <a:defRPr/>
            </a:pPr>
            <a:r>
              <a:rPr lang="it-IT" sz="1400" b="1" dirty="0">
                <a:latin typeface="Times New Roman" pitchFamily="18" charset="0"/>
                <a:cs typeface="Times New Roman" pitchFamily="18" charset="0"/>
              </a:rPr>
              <a:t>19 Uffici d’area</a:t>
            </a:r>
          </a:p>
          <a:p>
            <a:pPr marL="358775" indent="-358775" algn="just" fontAlgn="auto">
              <a:spcAft>
                <a:spcPts val="0"/>
              </a:spcAft>
              <a:buClr>
                <a:schemeClr val="accent1">
                  <a:lumMod val="50000"/>
                </a:schemeClr>
              </a:buClr>
              <a:buSzPct val="140000"/>
              <a:buFont typeface="Wingdings" pitchFamily="2" charset="2"/>
              <a:buChar char="§"/>
              <a:defRPr/>
            </a:pPr>
            <a:r>
              <a:rPr lang="it-IT" sz="1400" b="1" dirty="0">
                <a:latin typeface="Times New Roman" pitchFamily="18" charset="0"/>
                <a:cs typeface="Times New Roman" pitchFamily="18" charset="0"/>
              </a:rPr>
              <a:t>6 laboratori di analisi</a:t>
            </a:r>
          </a:p>
        </p:txBody>
      </p:sp>
      <p:graphicFrame>
        <p:nvGraphicFramePr>
          <p:cNvPr id="11" name="Diagramma 10"/>
          <p:cNvGraphicFramePr/>
          <p:nvPr>
            <p:extLst>
              <p:ext uri="{D42A27DB-BD31-4B8C-83A1-F6EECF244321}">
                <p14:modId xmlns:p14="http://schemas.microsoft.com/office/powerpoint/2010/main" val="705490894"/>
              </p:ext>
            </p:extLst>
          </p:nvPr>
        </p:nvGraphicFramePr>
        <p:xfrm>
          <a:off x="116152" y="3980373"/>
          <a:ext cx="3347876" cy="2266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Rettangolo arrotondato 11"/>
          <p:cNvSpPr/>
          <p:nvPr/>
        </p:nvSpPr>
        <p:spPr>
          <a:xfrm>
            <a:off x="620330" y="3717727"/>
            <a:ext cx="2548647" cy="5252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Amministrazione centrale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2903A55-D2A8-493B-BF65-C4F1CB4CB36A}"/>
              </a:ext>
            </a:extLst>
          </p:cNvPr>
          <p:cNvSpPr txBox="1"/>
          <p:nvPr/>
        </p:nvSpPr>
        <p:spPr>
          <a:xfrm>
            <a:off x="1914292" y="6022190"/>
            <a:ext cx="2867432" cy="737492"/>
          </a:xfrm>
          <a:prstGeom prst="rect">
            <a:avLst/>
          </a:prstGeom>
          <a:solidFill>
            <a:srgbClr val="FF0066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/>
          <a:lstStyle/>
          <a:p>
            <a:pPr algn="ctr">
              <a:buClr>
                <a:schemeClr val="accent1">
                  <a:lumMod val="50000"/>
                </a:schemeClr>
              </a:buClr>
              <a:buSzPct val="140000"/>
              <a:defRPr/>
            </a:pPr>
            <a:r>
              <a:rPr lang="it-IT" sz="1100" b="1" dirty="0">
                <a:latin typeface="Times New Roman" pitchFamily="18" charset="0"/>
                <a:cs typeface="Times New Roman" pitchFamily="18" charset="0"/>
              </a:rPr>
              <a:t>733 unità di personale totali, di cui:</a:t>
            </a:r>
          </a:p>
          <a:p>
            <a:pPr algn="just" fontAlgn="auto">
              <a:buClr>
                <a:schemeClr val="accent1">
                  <a:lumMod val="50000"/>
                </a:schemeClr>
              </a:buClr>
              <a:buSzPct val="140000"/>
              <a:defRPr/>
            </a:pPr>
            <a:r>
              <a:rPr lang="it-IT" sz="1100" b="1" dirty="0">
                <a:latin typeface="Times New Roman" pitchFamily="18" charset="0"/>
                <a:cs typeface="Times New Roman" pitchFamily="18" charset="0"/>
              </a:rPr>
              <a:t>49% ispettori,  16% di laboratorio</a:t>
            </a:r>
          </a:p>
          <a:p>
            <a:pPr algn="just" fontAlgn="auto">
              <a:buClr>
                <a:schemeClr val="accent1">
                  <a:lumMod val="50000"/>
                </a:schemeClr>
              </a:buClr>
              <a:buSzPct val="140000"/>
              <a:defRPr/>
            </a:pPr>
            <a:r>
              <a:rPr lang="it-IT" sz="1100" b="1" dirty="0">
                <a:latin typeface="Times New Roman" pitchFamily="18" charset="0"/>
                <a:cs typeface="Times New Roman" pitchFamily="18" charset="0"/>
              </a:rPr>
              <a:t>23% sanzioni, 10% di supporto, 2% dirigenti</a:t>
            </a:r>
          </a:p>
        </p:txBody>
      </p:sp>
    </p:spTree>
    <p:extLst>
      <p:ext uri="{BB962C8B-B14F-4D97-AF65-F5344CB8AC3E}">
        <p14:creationId xmlns:p14="http://schemas.microsoft.com/office/powerpoint/2010/main" val="30531270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4" name="Titolo 2"/>
          <p:cNvSpPr txBox="1">
            <a:spLocks/>
          </p:cNvSpPr>
          <p:nvPr/>
        </p:nvSpPr>
        <p:spPr>
          <a:xfrm>
            <a:off x="228599" y="1295400"/>
            <a:ext cx="8432585" cy="381000"/>
          </a:xfrm>
          <a:prstGeom prst="rect">
            <a:avLst/>
          </a:prstGeom>
        </p:spPr>
        <p:txBody>
          <a:bodyPr vert="horz" lIns="121899" tIns="60949" rIns="121899" bIns="60949" rtlCol="0" anchor="b">
            <a:noAutofit/>
          </a:bodyPr>
          <a:lstStyle>
            <a:lvl1pPr algn="l" defTabSz="121898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063" indent="-457063" algn="ctr"/>
            <a:r>
              <a:rPr lang="it-IT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PRINCIPALI NOVITA’</a:t>
            </a:r>
          </a:p>
        </p:txBody>
      </p:sp>
      <p:sp>
        <p:nvSpPr>
          <p:cNvPr id="5" name="Rettangolo 4"/>
          <p:cNvSpPr/>
          <p:nvPr/>
        </p:nvSpPr>
        <p:spPr>
          <a:xfrm>
            <a:off x="228599" y="1600200"/>
            <a:ext cx="83515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Articolo 4 – Organismi di controllo:</a:t>
            </a:r>
            <a:r>
              <a:rPr lang="it-IT" i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procedimento di autorizzazione. </a:t>
            </a:r>
            <a:endParaRPr lang="it-IT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23769" y="2276641"/>
            <a:ext cx="83563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063" indent="-457063" algn="just">
              <a:buFont typeface="Wingdings" panose="05000000000000000000" pitchFamily="2" charset="2"/>
              <a:buChar char="q"/>
            </a:pPr>
            <a:endParaRPr lang="it-IT" sz="1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L’entrata in vigore del decreto legislativo ha determinato la cessazione dell’efficacia del D.M. 15 aprile 2013 «procedimento per l’autorizzazione degli organismi di controllo…….». </a:t>
            </a:r>
          </a:p>
          <a:p>
            <a:pPr algn="just"/>
            <a:endParaRPr lang="it-I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L’Ufficio VICO I nel settore biologico approva solo la </a:t>
            </a:r>
            <a:r>
              <a:rPr lang="it-IT" sz="20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documentazione richiesta ai fini della autorizzazione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sarà inserita nell’area dedicata del portale di Accredia e sarà consultabile da parte degli Uffici dell’ICQRF e Regioni. </a:t>
            </a:r>
            <a:r>
              <a:rPr lang="it-IT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L’istanza di autorizzazione si presenta su modello disponibile nel sito </a:t>
            </a:r>
            <a:r>
              <a:rPr lang="it-IT" sz="20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MiPAAF</a:t>
            </a:r>
            <a:r>
              <a:rPr lang="it-IT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it-IT" sz="1400" b="1" i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dirty="0">
                <a:latin typeface="+mj-lt"/>
              </a:rPr>
              <a:t>Nel 2018/2019 sono stati emanati N. 19 decreti di autorizzazione alla certificazione e controllo in agricoltura biologica.</a:t>
            </a:r>
            <a:endParaRPr lang="it-IT" sz="1400" b="1" i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ttangolo arrotondato 8"/>
          <p:cNvSpPr/>
          <p:nvPr/>
        </p:nvSpPr>
        <p:spPr>
          <a:xfrm>
            <a:off x="325261" y="5331222"/>
            <a:ext cx="8153400" cy="716625"/>
          </a:xfrm>
          <a:prstGeom prst="roundRect">
            <a:avLst/>
          </a:prstGeom>
          <a:noFill/>
          <a:ln>
            <a:solidFill>
              <a:srgbClr val="00B0F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it-IT" sz="1800" b="0"/>
          </a:p>
        </p:txBody>
      </p:sp>
    </p:spTree>
    <p:extLst>
      <p:ext uri="{BB962C8B-B14F-4D97-AF65-F5344CB8AC3E}">
        <p14:creationId xmlns:p14="http://schemas.microsoft.com/office/powerpoint/2010/main" val="35081662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4" name="Titolo 2"/>
          <p:cNvSpPr txBox="1">
            <a:spLocks/>
          </p:cNvSpPr>
          <p:nvPr/>
        </p:nvSpPr>
        <p:spPr>
          <a:xfrm>
            <a:off x="380999" y="1295400"/>
            <a:ext cx="8280185" cy="337794"/>
          </a:xfrm>
          <a:prstGeom prst="rect">
            <a:avLst/>
          </a:prstGeom>
        </p:spPr>
        <p:txBody>
          <a:bodyPr vert="horz" lIns="121899" tIns="60949" rIns="121899" bIns="60949" rtlCol="0" anchor="b">
            <a:noAutofit/>
          </a:bodyPr>
          <a:lstStyle>
            <a:lvl1pPr algn="l" defTabSz="121898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063" indent="-457063" algn="ctr"/>
            <a:r>
              <a:rPr lang="it-IT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PRINCIPALI NOVITA’</a:t>
            </a:r>
          </a:p>
        </p:txBody>
      </p:sp>
      <p:sp>
        <p:nvSpPr>
          <p:cNvPr id="5" name="Rettangolo 4"/>
          <p:cNvSpPr/>
          <p:nvPr/>
        </p:nvSpPr>
        <p:spPr>
          <a:xfrm>
            <a:off x="34636" y="1621649"/>
            <a:ext cx="83515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Articolo 4 – Organismi di controllo:</a:t>
            </a:r>
            <a:r>
              <a:rPr lang="it-IT" sz="1600" i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procedimento di autorizzazione - ICQRF VICO I. </a:t>
            </a:r>
            <a:endParaRPr lang="it-IT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Segnaposto contenut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0156522"/>
              </p:ext>
            </p:extLst>
          </p:nvPr>
        </p:nvGraphicFramePr>
        <p:xfrm>
          <a:off x="476633" y="1938661"/>
          <a:ext cx="8088916" cy="45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CasellaDiTesto 1"/>
          <p:cNvSpPr txBox="1"/>
          <p:nvPr/>
        </p:nvSpPr>
        <p:spPr>
          <a:xfrm>
            <a:off x="152399" y="1982534"/>
            <a:ext cx="457200" cy="21236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1200" b="0" dirty="0">
                <a:solidFill>
                  <a:srgbClr val="FF0000"/>
                </a:solidFill>
              </a:rPr>
              <a:t>6 MESI </a:t>
            </a:r>
            <a:r>
              <a:rPr lang="it-IT" sz="1200" b="0" dirty="0">
                <a:solidFill>
                  <a:schemeClr val="tx1"/>
                </a:solidFill>
              </a:rPr>
              <a:t>PRIMA</a:t>
            </a:r>
            <a:r>
              <a:rPr lang="it-IT" sz="1200" b="0" dirty="0">
                <a:solidFill>
                  <a:srgbClr val="0F5494"/>
                </a:solidFill>
              </a:rPr>
              <a:t> </a:t>
            </a:r>
            <a:r>
              <a:rPr lang="it-IT" sz="1200" b="0" dirty="0">
                <a:solidFill>
                  <a:srgbClr val="FF0000"/>
                </a:solidFill>
              </a:rPr>
              <a:t>DELLA</a:t>
            </a:r>
            <a:r>
              <a:rPr lang="it-IT" sz="1200" b="0" dirty="0">
                <a:solidFill>
                  <a:srgbClr val="0F5494"/>
                </a:solidFill>
              </a:rPr>
              <a:t> </a:t>
            </a:r>
            <a:r>
              <a:rPr lang="it-IT" sz="1200" b="0" dirty="0">
                <a:solidFill>
                  <a:schemeClr val="tx1"/>
                </a:solidFill>
              </a:rPr>
              <a:t>SCADENZA</a:t>
            </a:r>
          </a:p>
        </p:txBody>
      </p:sp>
      <p:sp>
        <p:nvSpPr>
          <p:cNvPr id="8" name="Rettangolo 7"/>
          <p:cNvSpPr/>
          <p:nvPr/>
        </p:nvSpPr>
        <p:spPr>
          <a:xfrm>
            <a:off x="2225909" y="6369460"/>
            <a:ext cx="459036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personale degli ODC, nello svolgimento dell’attività di controllo</a:t>
            </a:r>
            <a:r>
              <a:rPr lang="it-IT" sz="10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è incaricato di pubblico servizio, ai sensi dell’articolo 358 del codice penale (comma 9</a:t>
            </a:r>
            <a:r>
              <a:rPr lang="it-IT" sz="10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7" name="CasellaDiTesto 6"/>
          <p:cNvSpPr txBox="1"/>
          <p:nvPr/>
        </p:nvSpPr>
        <p:spPr>
          <a:xfrm rot="1707922">
            <a:off x="4835858" y="3945467"/>
            <a:ext cx="1219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u="sng" dirty="0">
                <a:solidFill>
                  <a:srgbClr val="FF0000"/>
                </a:solidFill>
              </a:rPr>
              <a:t>NEW</a:t>
            </a:r>
          </a:p>
        </p:txBody>
      </p:sp>
    </p:spTree>
    <p:extLst>
      <p:ext uri="{BB962C8B-B14F-4D97-AF65-F5344CB8AC3E}">
        <p14:creationId xmlns:p14="http://schemas.microsoft.com/office/powerpoint/2010/main" val="25669962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4" name="Titolo 2"/>
          <p:cNvSpPr txBox="1">
            <a:spLocks/>
          </p:cNvSpPr>
          <p:nvPr/>
        </p:nvSpPr>
        <p:spPr>
          <a:xfrm>
            <a:off x="411018" y="1219200"/>
            <a:ext cx="8280185" cy="490194"/>
          </a:xfrm>
          <a:prstGeom prst="rect">
            <a:avLst/>
          </a:prstGeom>
        </p:spPr>
        <p:txBody>
          <a:bodyPr vert="horz" lIns="121899" tIns="60949" rIns="121899" bIns="60949" rtlCol="0" anchor="b">
            <a:noAutofit/>
          </a:bodyPr>
          <a:lstStyle>
            <a:lvl1pPr algn="l" defTabSz="121898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063" indent="-457063" algn="ctr"/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PRINCIPALI NOVITA’</a:t>
            </a:r>
          </a:p>
        </p:txBody>
      </p:sp>
      <p:graphicFrame>
        <p:nvGraphicFramePr>
          <p:cNvPr id="11" name="Tabel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678170"/>
              </p:ext>
            </p:extLst>
          </p:nvPr>
        </p:nvGraphicFramePr>
        <p:xfrm>
          <a:off x="1295400" y="1905000"/>
          <a:ext cx="6884495" cy="4351344"/>
        </p:xfrm>
        <a:graphic>
          <a:graphicData uri="http://schemas.openxmlformats.org/drawingml/2006/table">
            <a:tbl>
              <a:tblPr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578732">
                  <a:extLst>
                    <a:ext uri="{9D8B030D-6E8A-4147-A177-3AD203B41FA5}">
                      <a16:colId xmlns:a16="http://schemas.microsoft.com/office/drawing/2014/main" val="3771436170"/>
                    </a:ext>
                  </a:extLst>
                </a:gridCol>
                <a:gridCol w="1302146">
                  <a:extLst>
                    <a:ext uri="{9D8B030D-6E8A-4147-A177-3AD203B41FA5}">
                      <a16:colId xmlns:a16="http://schemas.microsoft.com/office/drawing/2014/main" val="3129328385"/>
                    </a:ext>
                  </a:extLst>
                </a:gridCol>
                <a:gridCol w="2724861">
                  <a:extLst>
                    <a:ext uri="{9D8B030D-6E8A-4147-A177-3AD203B41FA5}">
                      <a16:colId xmlns:a16="http://schemas.microsoft.com/office/drawing/2014/main" val="1356645271"/>
                    </a:ext>
                  </a:extLst>
                </a:gridCol>
                <a:gridCol w="1338317">
                  <a:extLst>
                    <a:ext uri="{9D8B030D-6E8A-4147-A177-3AD203B41FA5}">
                      <a16:colId xmlns:a16="http://schemas.microsoft.com/office/drawing/2014/main" val="2020296201"/>
                    </a:ext>
                  </a:extLst>
                </a:gridCol>
                <a:gridCol w="940439">
                  <a:extLst>
                    <a:ext uri="{9D8B030D-6E8A-4147-A177-3AD203B41FA5}">
                      <a16:colId xmlns:a16="http://schemas.microsoft.com/office/drawing/2014/main" val="601589037"/>
                    </a:ext>
                  </a:extLst>
                </a:gridCol>
              </a:tblGrid>
              <a:tr h="207982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ELENCO ORGANISMI DI CONTROLLO AUTORIZZATI PER LE PRODUZIONI BIOLOGICHE (AL 19 OTTOBRE 2019)</a:t>
                      </a:r>
                    </a:p>
                  </a:txBody>
                  <a:tcPr marL="9043" marR="9043" marT="90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9961787"/>
                  </a:ext>
                </a:extLst>
              </a:tr>
              <a:tr h="18085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43" marR="9043" marT="90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Codice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Organismo di controllo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Comune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Provincia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9764377"/>
                  </a:ext>
                </a:extLst>
              </a:tr>
              <a:tr h="18085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043" marR="9043" marT="90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IT-BIO-002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CODEX srl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SCORDIA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CT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9092768"/>
                  </a:ext>
                </a:extLst>
              </a:tr>
              <a:tr h="18085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043" marR="9043" marT="90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IT-BIO-004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Suolo e Salute srl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BOLOGNA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743952"/>
                  </a:ext>
                </a:extLst>
              </a:tr>
              <a:tr h="18085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043" marR="9043" marT="90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IT-BIO-005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Bios srl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MAROSTICA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687991"/>
                  </a:ext>
                </a:extLst>
              </a:tr>
              <a:tr h="18085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043" marR="9043" marT="90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IT-BIO-006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ICEA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BOLOGNA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8039644"/>
                  </a:ext>
                </a:extLst>
              </a:tr>
              <a:tr h="18085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043" marR="9043" marT="90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IT-BIO-007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BIOAGRICERT SRL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CASALECCHIO DI RENO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070940"/>
                  </a:ext>
                </a:extLst>
              </a:tr>
              <a:tr h="18085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043" marR="9043" marT="90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IT-BIO-008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ECOGRUPPO ITALIA SRL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CATANIA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CT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7611205"/>
                  </a:ext>
                </a:extLst>
              </a:tr>
              <a:tr h="18085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043" marR="9043" marT="90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IT-BIO-009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CCPB SRL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BOLOGNA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13036"/>
                  </a:ext>
                </a:extLst>
              </a:tr>
              <a:tr h="32734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043" marR="9043" marT="90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IT-BIO-012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SIDEL SPA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VILLANOVA DI CASTENASO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2819803"/>
                  </a:ext>
                </a:extLst>
              </a:tr>
              <a:tr h="18085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043" marR="9043" marT="90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IT-BIO-013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ABCERT SRL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TERLANO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BZ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8551491"/>
                  </a:ext>
                </a:extLst>
              </a:tr>
              <a:tr h="18085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043" marR="9043" marT="90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IT-BIO-014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 CERTIFICAZIONI SRL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MONTERIGGIONI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8679985"/>
                  </a:ext>
                </a:extLst>
              </a:tr>
              <a:tr h="18085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043" marR="9043" marT="90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IT-BIO-015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VALORITALIA SRL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ASTI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37215"/>
                  </a:ext>
                </a:extLst>
              </a:tr>
              <a:tr h="18085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043" marR="9043" marT="90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IT-BIO-016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SIQURIA SRL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SOAVE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3930657"/>
                  </a:ext>
                </a:extLst>
              </a:tr>
              <a:tr h="18085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043" marR="9043" marT="90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IT-BIO-017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CEVIQ SRL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PRADAMANO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UD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685864"/>
                  </a:ext>
                </a:extLst>
              </a:tr>
              <a:tr h="18085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043" marR="9043" marT="90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IT-BIO-018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AGROQUALITA' SPA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ROMA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7757862"/>
                  </a:ext>
                </a:extLst>
              </a:tr>
              <a:tr h="18085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043" marR="9043" marT="90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IT-BIO-019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ISTITUTO NOR-DOVEST QUALITA' SOC.COOP.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MORETTA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CN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5604802"/>
                  </a:ext>
                </a:extLst>
              </a:tr>
              <a:tr h="36170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043" marR="9043" marT="90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IT-BIO-020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DIPARTIMENTO DI QUALITA' </a:t>
                      </a:r>
                      <a:b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AGROALIMENTARE SRL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ROMA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2152324"/>
                  </a:ext>
                </a:extLst>
              </a:tr>
              <a:tr h="18085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043" marR="9043" marT="90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IT-BIO-021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CSQA  CERTIFICAZIONI SRL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THIENE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9841962"/>
                  </a:ext>
                </a:extLst>
              </a:tr>
              <a:tr h="18989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ODC AUTORIZZATI PER LE PRODUZIONI BIOLOGICHE NELLA SOLA PROVINCIA DI BOLZANO</a:t>
                      </a:r>
                    </a:p>
                  </a:txBody>
                  <a:tcPr marL="9043" marR="9043" marT="90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6139932"/>
                  </a:ext>
                </a:extLst>
              </a:tr>
              <a:tr h="18085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043" marR="9043" marT="90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ITBIO001BZ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Kontrollservice BIKO Tirol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INNSBRUCK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611022"/>
                  </a:ext>
                </a:extLst>
              </a:tr>
              <a:tr h="18989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043" marR="9043" marT="90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ITBIO003BZ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QC&amp;I GmbH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KOLN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GER</a:t>
                      </a:r>
                    </a:p>
                  </a:txBody>
                  <a:tcPr marL="9043" marR="9043" marT="90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1726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02948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5" name="Rettangolo 4"/>
          <p:cNvSpPr/>
          <p:nvPr/>
        </p:nvSpPr>
        <p:spPr>
          <a:xfrm>
            <a:off x="495478" y="1905000"/>
            <a:ext cx="816570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it-IT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Articolo 2 – Definizioni</a:t>
            </a:r>
          </a:p>
          <a:p>
            <a:pPr algn="just"/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L’ATTIVITÀ DI VIGILANZA: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attività di verifica effettuata sugli organismi di controllo, ai sensi dell’articolo 27 del regolamento 834/2007 </a:t>
            </a:r>
            <a:r>
              <a:rPr lang="it-IT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 art. 33 del Reg. UE 625/2017</a:t>
            </a:r>
            <a:endParaRPr lang="it-IT" sz="2000" i="1" dirty="0">
              <a:solidFill>
                <a:srgbClr val="4472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95478" y="3260890"/>
            <a:ext cx="8165707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1218987"/>
            <a:r>
              <a:rPr lang="it-IT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Articolo 3 - Sistema di controllo (comma 6)</a:t>
            </a:r>
          </a:p>
          <a:p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L’ATTIVITÀ DI VIGILANZA: </a:t>
            </a:r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vigilanza sugli organismi di controllo è esercitata secondo le modalità previste dal regolamento (CE) n. 889/2008 e del Reg. UE 625/2017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«…per quanto necessario ed evitando duplicazioni..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vigilanza verifica: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 mantenimento dei requisiti degli organismi di controllo;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l’efficacia e l’efficienza delle procedure di controllo;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l’imparzialità e il comportamento non discriminatorio per l’accesso degli operatori nel sistema;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corretta applicazione delle disposizioni impartite al momento dell’autorizzazione.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366112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grpSp>
        <p:nvGrpSpPr>
          <p:cNvPr id="5" name="Gruppo 4"/>
          <p:cNvGrpSpPr/>
          <p:nvPr/>
        </p:nvGrpSpPr>
        <p:grpSpPr>
          <a:xfrm>
            <a:off x="3763247" y="2971800"/>
            <a:ext cx="1583699" cy="1487055"/>
            <a:chOff x="3644895" y="3022620"/>
            <a:chExt cx="1852693" cy="1509148"/>
          </a:xfrm>
        </p:grpSpPr>
        <p:sp>
          <p:nvSpPr>
            <p:cNvPr id="6" name="Freccia circolare a destra 5"/>
            <p:cNvSpPr/>
            <p:nvPr/>
          </p:nvSpPr>
          <p:spPr>
            <a:xfrm flipH="1">
              <a:off x="4759310" y="3127612"/>
              <a:ext cx="738278" cy="1404156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7" name="Freccia circolare a sinistra 6"/>
            <p:cNvSpPr/>
            <p:nvPr/>
          </p:nvSpPr>
          <p:spPr>
            <a:xfrm rot="10800000">
              <a:off x="3644895" y="3022620"/>
              <a:ext cx="731520" cy="1478843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8" name="CasellaDiTesto 7"/>
            <p:cNvSpPr txBox="1"/>
            <p:nvPr/>
          </p:nvSpPr>
          <p:spPr>
            <a:xfrm>
              <a:off x="3959173" y="3527779"/>
              <a:ext cx="1224136" cy="4685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dirty="0"/>
                <a:t>Comitato Nazionale </a:t>
              </a:r>
            </a:p>
          </p:txBody>
        </p:sp>
      </p:grpSp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519990"/>
            <a:ext cx="2543180" cy="2661148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3787" y="2409165"/>
            <a:ext cx="2882798" cy="2882798"/>
          </a:xfrm>
          <a:prstGeom prst="rect">
            <a:avLst/>
          </a:prstGeom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38451" y="5285667"/>
            <a:ext cx="2236916" cy="1283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2934917" y="6248401"/>
            <a:ext cx="3240360" cy="24622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000" dirty="0"/>
              <a:t>COORDINAMENTO  UFFICIO PREF 2 </a:t>
            </a:r>
          </a:p>
        </p:txBody>
      </p:sp>
      <p:sp>
        <p:nvSpPr>
          <p:cNvPr id="13" name="Segnaposto testo 6"/>
          <p:cNvSpPr>
            <a:spLocks noGrp="1"/>
          </p:cNvSpPr>
          <p:nvPr>
            <p:ph type="body" sz="half" idx="4294967295"/>
          </p:nvPr>
        </p:nvSpPr>
        <p:spPr>
          <a:xfrm>
            <a:off x="381000" y="1624001"/>
            <a:ext cx="6354706" cy="36450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sz="1600" b="1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ATTIVITÀ DI VIGILANZA</a:t>
            </a:r>
          </a:p>
        </p:txBody>
      </p:sp>
    </p:spTree>
    <p:extLst>
      <p:ext uri="{BB962C8B-B14F-4D97-AF65-F5344CB8AC3E}">
        <p14:creationId xmlns:p14="http://schemas.microsoft.com/office/powerpoint/2010/main" val="39061968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4" name="Titolo 2"/>
          <p:cNvSpPr txBox="1">
            <a:spLocks/>
          </p:cNvSpPr>
          <p:nvPr/>
        </p:nvSpPr>
        <p:spPr>
          <a:xfrm>
            <a:off x="381001" y="1371600"/>
            <a:ext cx="8280184" cy="337794"/>
          </a:xfrm>
          <a:prstGeom prst="rect">
            <a:avLst/>
          </a:prstGeom>
        </p:spPr>
        <p:txBody>
          <a:bodyPr vert="horz" lIns="121899" tIns="60949" rIns="121899" bIns="60949" rtlCol="0" anchor="b">
            <a:noAutofit/>
          </a:bodyPr>
          <a:lstStyle>
            <a:lvl1pPr algn="l" defTabSz="121898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063" indent="-457063" algn="ctr"/>
            <a:r>
              <a:rPr lang="it-IT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PRINCIPALI NOVITA’</a:t>
            </a:r>
          </a:p>
        </p:txBody>
      </p:sp>
      <p:sp>
        <p:nvSpPr>
          <p:cNvPr id="5" name="Segnaposto testo 6"/>
          <p:cNvSpPr>
            <a:spLocks noGrp="1"/>
          </p:cNvSpPr>
          <p:nvPr>
            <p:ph type="body" sz="half" idx="4294967295"/>
          </p:nvPr>
        </p:nvSpPr>
        <p:spPr>
          <a:xfrm>
            <a:off x="1343740" y="1828800"/>
            <a:ext cx="6354706" cy="364503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it-IT" sz="2000" b="1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ATTIVITÀ DI VIGILANZA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587656" y="2193589"/>
            <a:ext cx="7866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le Autorità Competenti (Mipaaft + Regioni)  eseguono </a:t>
            </a:r>
            <a:r>
              <a:rPr lang="it-IT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 annuali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su tutti gli Organismi di Controllo autorizzati per valutare:</a:t>
            </a:r>
          </a:p>
          <a:p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il mantenimento dei requisiti </a:t>
            </a:r>
          </a:p>
          <a:p>
            <a:pPr marL="342900" indent="-342900">
              <a:buFont typeface="Arial" charset="0"/>
              <a:buChar char="•"/>
            </a:pP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che i controlli siano effettuati in modo oggettivo e indipendente, secondo il principio dell’analisi del rischio</a:t>
            </a:r>
          </a:p>
          <a:p>
            <a:pPr marL="342900" indent="-342900">
              <a:buFont typeface="Arial" charset="0"/>
              <a:buChar char="•"/>
            </a:pP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condotta non discriminatoria </a:t>
            </a:r>
          </a:p>
          <a:p>
            <a:pPr marL="342900" indent="-342900">
              <a:buFont typeface="Arial" charset="0"/>
              <a:buChar char="•"/>
            </a:pP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che i controlli siano efficaci</a:t>
            </a:r>
          </a:p>
          <a:p>
            <a:pPr marL="342900" indent="-342900">
              <a:buFont typeface="Arial" charset="0"/>
              <a:buChar char="•"/>
            </a:pP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che le NC rilevate siano gestite correttamente </a:t>
            </a:r>
          </a:p>
        </p:txBody>
      </p:sp>
      <p:sp>
        <p:nvSpPr>
          <p:cNvPr id="7" name="Rettangolo 6"/>
          <p:cNvSpPr/>
          <p:nvPr/>
        </p:nvSpPr>
        <p:spPr>
          <a:xfrm>
            <a:off x="381001" y="4191000"/>
            <a:ext cx="82801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it-IT" altLang="it-IT" sz="1600" dirty="0"/>
              <a:t>Un</a:t>
            </a:r>
            <a:r>
              <a:rPr lang="it-IT" altLang="it-IT" sz="1600" i="1" dirty="0"/>
              <a:t> </a:t>
            </a:r>
            <a:r>
              <a:rPr lang="it-IT" altLang="it-IT" sz="1600" b="1" i="1" u="sng" dirty="0"/>
              <a:t>Office Audit </a:t>
            </a:r>
            <a:r>
              <a:rPr lang="it-IT" altLang="it-IT" sz="1600" i="1" dirty="0"/>
              <a:t>presso la sede dell’organismo di controllo </a:t>
            </a:r>
            <a:r>
              <a:rPr lang="it-IT" altLang="it-IT" sz="1600" dirty="0"/>
              <a:t>per  accertare il possesso dei requisiti e la conformità del sistema, delle procedure e delle registrazioni dell'Organismo di Controllo.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it-IT" altLang="it-IT" sz="1600" dirty="0"/>
              <a:t>I</a:t>
            </a:r>
            <a:r>
              <a:rPr lang="it-IT" altLang="it-IT" sz="1600" i="1" dirty="0"/>
              <a:t> </a:t>
            </a:r>
            <a:r>
              <a:rPr lang="it-IT" altLang="it-IT" sz="1600" b="1" i="1" u="sng" dirty="0"/>
              <a:t>Review Audit </a:t>
            </a:r>
            <a:r>
              <a:rPr lang="it-IT" altLang="it-IT" sz="1600" i="1" dirty="0"/>
              <a:t>presso un campione rappresentativo di operatori  </a:t>
            </a:r>
            <a:r>
              <a:rPr lang="it-IT" altLang="it-IT" sz="1600" dirty="0"/>
              <a:t>per </a:t>
            </a:r>
            <a:r>
              <a:rPr lang="it-IT" altLang="it-IT" sz="1600" i="1" dirty="0"/>
              <a:t> </a:t>
            </a:r>
            <a:r>
              <a:rPr lang="it-IT" sz="1600" dirty="0"/>
              <a:t>verificare la corrispondenza di quanto documentato dalle strutture di controllo e valutare l’operato dell’Organismo di Controllo e dell’ispettore che ha eseguito la verifica</a:t>
            </a:r>
            <a:r>
              <a:rPr lang="it-IT" altLang="it-IT" sz="1600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it-IT" altLang="it-IT" sz="1600" dirty="0"/>
              <a:t> I </a:t>
            </a:r>
            <a:r>
              <a:rPr lang="it-IT" altLang="it-IT" sz="1600" b="1" i="1" u="sng" dirty="0"/>
              <a:t>Witness Audit </a:t>
            </a:r>
            <a:r>
              <a:rPr lang="it-IT" altLang="it-IT" sz="1600" dirty="0"/>
              <a:t>presso alcuni operatori per osservare un'ispezione operata da un ispettore dell'Organismo di Controllo.</a:t>
            </a:r>
          </a:p>
        </p:txBody>
      </p:sp>
      <p:sp>
        <p:nvSpPr>
          <p:cNvPr id="2" name="Freccia bidirezionale orizzontale 1"/>
          <p:cNvSpPr/>
          <p:nvPr/>
        </p:nvSpPr>
        <p:spPr>
          <a:xfrm>
            <a:off x="1268663" y="3763249"/>
            <a:ext cx="6504860" cy="484196"/>
          </a:xfrm>
          <a:prstGeom prst="leftRightArrow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it-IT" sz="1800" b="0"/>
          </a:p>
        </p:txBody>
      </p:sp>
    </p:spTree>
    <p:extLst>
      <p:ext uri="{BB962C8B-B14F-4D97-AF65-F5344CB8AC3E}">
        <p14:creationId xmlns:p14="http://schemas.microsoft.com/office/powerpoint/2010/main" val="1691193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4" name="Titolo 2"/>
          <p:cNvSpPr txBox="1">
            <a:spLocks/>
          </p:cNvSpPr>
          <p:nvPr/>
        </p:nvSpPr>
        <p:spPr>
          <a:xfrm>
            <a:off x="311727" y="964879"/>
            <a:ext cx="8356385" cy="990600"/>
          </a:xfrm>
          <a:prstGeom prst="rect">
            <a:avLst/>
          </a:prstGeom>
        </p:spPr>
        <p:txBody>
          <a:bodyPr vert="horz" lIns="121899" tIns="60949" rIns="121899" bIns="60949" rtlCol="0" anchor="b">
            <a:noAutofit/>
          </a:bodyPr>
          <a:lstStyle>
            <a:lvl1pPr algn="l" defTabSz="121898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063" indent="-457063" algn="ctr"/>
            <a:r>
              <a:rPr lang="it-IT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PRINCIPALI NOVITA’</a:t>
            </a:r>
          </a:p>
          <a:p>
            <a:pPr marL="457063" indent="-457063" algn="ctr"/>
            <a:endParaRPr lang="it-IT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 rot="1707922">
            <a:off x="5243" y="265226"/>
            <a:ext cx="1219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u="sng" dirty="0">
                <a:solidFill>
                  <a:srgbClr val="FF0000"/>
                </a:solidFill>
              </a:rPr>
              <a:t>NEW</a:t>
            </a: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3352800"/>
            <a:ext cx="3168000" cy="270000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112" y="4366753"/>
            <a:ext cx="7884000" cy="675000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3" name="Freccia in giù 12"/>
          <p:cNvSpPr/>
          <p:nvPr/>
        </p:nvSpPr>
        <p:spPr>
          <a:xfrm rot="2302241">
            <a:off x="3347822" y="2641923"/>
            <a:ext cx="386881" cy="609600"/>
          </a:xfrm>
          <a:prstGeom prst="downArrow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it-IT" sz="1800" b="0"/>
          </a:p>
        </p:txBody>
      </p:sp>
      <p:sp>
        <p:nvSpPr>
          <p:cNvPr id="14" name="Freccia in giù 13"/>
          <p:cNvSpPr/>
          <p:nvPr/>
        </p:nvSpPr>
        <p:spPr>
          <a:xfrm>
            <a:off x="5710023" y="2587678"/>
            <a:ext cx="386881" cy="1732043"/>
          </a:xfrm>
          <a:prstGeom prst="downArrow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it-IT" sz="1800" b="0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2112" y="1812064"/>
            <a:ext cx="4248000" cy="41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7461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4" name="Titolo 2"/>
          <p:cNvSpPr txBox="1">
            <a:spLocks/>
          </p:cNvSpPr>
          <p:nvPr/>
        </p:nvSpPr>
        <p:spPr>
          <a:xfrm>
            <a:off x="320964" y="914400"/>
            <a:ext cx="8356385" cy="990600"/>
          </a:xfrm>
          <a:prstGeom prst="rect">
            <a:avLst/>
          </a:prstGeom>
        </p:spPr>
        <p:txBody>
          <a:bodyPr vert="horz" lIns="121899" tIns="60949" rIns="121899" bIns="60949" rtlCol="0" anchor="b">
            <a:noAutofit/>
          </a:bodyPr>
          <a:lstStyle>
            <a:lvl1pPr algn="l" defTabSz="121898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063" indent="-457063" algn="ctr"/>
            <a:r>
              <a:rPr lang="it-IT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PRINCIPALI NOVITA’</a:t>
            </a:r>
          </a:p>
          <a:p>
            <a:pPr marL="457063" indent="-457063" algn="ctr"/>
            <a:endParaRPr lang="it-IT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 rot="1707922">
            <a:off x="69897" y="262915"/>
            <a:ext cx="1219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u="sng" dirty="0">
                <a:solidFill>
                  <a:srgbClr val="FF0000"/>
                </a:solidFill>
              </a:rPr>
              <a:t>NEW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679497" y="2133600"/>
            <a:ext cx="797538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Dall’attività di vigilanza possono scaturire</a:t>
            </a:r>
            <a:r>
              <a:rPr lang="it-IT" sz="1200" b="0" dirty="0"/>
              <a:t>:</a:t>
            </a:r>
          </a:p>
          <a:p>
            <a:endParaRPr lang="it-IT" sz="1200" b="0" dirty="0"/>
          </a:p>
          <a:p>
            <a:r>
              <a:rPr lang="it-IT" sz="1200" b="1" dirty="0"/>
              <a:t>1. Elementi di criticità gravi</a:t>
            </a:r>
            <a:r>
              <a:rPr lang="it-IT" sz="1200" dirty="0"/>
              <a:t>, dove risulta pregiudicata l’affidabilità del sistema di controllo e dell’organismo stesso. In tal caso l’Ufficio che effettua la vigilanza comunica tempestivamente i fatti all’Autorità di controllo per l’adozione degli eventuali provvedimenti del caso (sospensione/revoca)   ed a </a:t>
            </a:r>
            <a:r>
              <a:rPr lang="it-IT" sz="1200" dirty="0" err="1"/>
              <a:t>Accredia</a:t>
            </a:r>
            <a:r>
              <a:rPr lang="it-IT" sz="1200" dirty="0"/>
              <a:t>.</a:t>
            </a:r>
          </a:p>
          <a:p>
            <a:endParaRPr lang="it-IT" sz="1200" b="0" dirty="0"/>
          </a:p>
          <a:p>
            <a:r>
              <a:rPr lang="it-IT" sz="1200" b="1" dirty="0"/>
              <a:t>2. Non conformità gravi</a:t>
            </a:r>
            <a:r>
              <a:rPr lang="it-IT" sz="1200" dirty="0"/>
              <a:t>, a causa della mancata attuazione di norme cogenti ovvero per situazioni che inficiano l’affidabilità del sistema di controllo e limitano fortemente l’efficacia o l’efficienza dello stesso.</a:t>
            </a:r>
          </a:p>
          <a:p>
            <a:endParaRPr lang="it-IT" sz="1200" b="0" dirty="0"/>
          </a:p>
          <a:p>
            <a:r>
              <a:rPr lang="it-IT" sz="1200" b="1" dirty="0"/>
              <a:t>3. Non conformità lievi</a:t>
            </a:r>
            <a:r>
              <a:rPr lang="it-IT" sz="1200" dirty="0"/>
              <a:t>, nel caso di una non corretta attuazione delle norme cogenti ovvero di procedure che non pregiudicano comunque l’affidabilità del sistema e non hanno effetti sulla certificazione del prodotto/processo.</a:t>
            </a:r>
          </a:p>
          <a:p>
            <a:endParaRPr lang="it-IT" sz="1200" b="0" dirty="0"/>
          </a:p>
          <a:p>
            <a:r>
              <a:rPr lang="it-IT" sz="1200" b="1" dirty="0"/>
              <a:t>4. Osservazioni</a:t>
            </a:r>
            <a:r>
              <a:rPr lang="it-IT" sz="1200" dirty="0"/>
              <a:t>, situazioni che non integrano i casi precedenti ma che comunque necessitano una azione di miglioramento ovvero di modifica comportamenti seguiti dalla struttura.</a:t>
            </a:r>
            <a:endParaRPr lang="it-IT" sz="1200" b="0" dirty="0"/>
          </a:p>
        </p:txBody>
      </p:sp>
    </p:spTree>
    <p:extLst>
      <p:ext uri="{BB962C8B-B14F-4D97-AF65-F5344CB8AC3E}">
        <p14:creationId xmlns:p14="http://schemas.microsoft.com/office/powerpoint/2010/main" val="3905518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4" name="Titolo 2"/>
          <p:cNvSpPr txBox="1">
            <a:spLocks/>
          </p:cNvSpPr>
          <p:nvPr/>
        </p:nvSpPr>
        <p:spPr>
          <a:xfrm>
            <a:off x="311727" y="964879"/>
            <a:ext cx="8356385" cy="990600"/>
          </a:xfrm>
          <a:prstGeom prst="rect">
            <a:avLst/>
          </a:prstGeom>
        </p:spPr>
        <p:txBody>
          <a:bodyPr vert="horz" lIns="121899" tIns="60949" rIns="121899" bIns="60949" rtlCol="0" anchor="b">
            <a:noAutofit/>
          </a:bodyPr>
          <a:lstStyle>
            <a:lvl1pPr algn="l" defTabSz="121898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063" indent="-457063" algn="ctr"/>
            <a:r>
              <a:rPr lang="it-IT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PRINCIPALI NOVITA’</a:t>
            </a:r>
          </a:p>
          <a:p>
            <a:pPr marL="457063" indent="-457063" algn="ctr"/>
            <a:endParaRPr lang="it-IT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 rot="1707922">
            <a:off x="5243" y="265226"/>
            <a:ext cx="1219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u="sng" dirty="0">
                <a:solidFill>
                  <a:srgbClr val="FF0000"/>
                </a:solidFill>
              </a:rPr>
              <a:t>NEW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680286"/>
            <a:ext cx="7315200" cy="514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7258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4868464"/>
              </p:ext>
            </p:extLst>
          </p:nvPr>
        </p:nvGraphicFramePr>
        <p:xfrm>
          <a:off x="1066800" y="2505365"/>
          <a:ext cx="7035797" cy="2830334"/>
        </p:xfrm>
        <a:graphic>
          <a:graphicData uri="http://schemas.openxmlformats.org/drawingml/2006/table">
            <a:tbl>
              <a:tblPr/>
              <a:tblGrid>
                <a:gridCol w="1325841">
                  <a:extLst>
                    <a:ext uri="{9D8B030D-6E8A-4147-A177-3AD203B41FA5}">
                      <a16:colId xmlns:a16="http://schemas.microsoft.com/office/drawing/2014/main" val="480199158"/>
                    </a:ext>
                  </a:extLst>
                </a:gridCol>
                <a:gridCol w="1710335">
                  <a:extLst>
                    <a:ext uri="{9D8B030D-6E8A-4147-A177-3AD203B41FA5}">
                      <a16:colId xmlns:a16="http://schemas.microsoft.com/office/drawing/2014/main" val="827750897"/>
                    </a:ext>
                  </a:extLst>
                </a:gridCol>
                <a:gridCol w="1418650">
                  <a:extLst>
                    <a:ext uri="{9D8B030D-6E8A-4147-A177-3AD203B41FA5}">
                      <a16:colId xmlns:a16="http://schemas.microsoft.com/office/drawing/2014/main" val="2773595334"/>
                    </a:ext>
                  </a:extLst>
                </a:gridCol>
                <a:gridCol w="2580971">
                  <a:extLst>
                    <a:ext uri="{9D8B030D-6E8A-4147-A177-3AD203B41FA5}">
                      <a16:colId xmlns:a16="http://schemas.microsoft.com/office/drawing/2014/main" val="1443138829"/>
                    </a:ext>
                  </a:extLst>
                </a:gridCol>
              </a:tblGrid>
              <a:tr h="33958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it-IT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Attività di vigilanza sul biologico al 31.10.2019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334514"/>
                  </a:ext>
                </a:extLst>
              </a:tr>
              <a:tr h="52636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t-IT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Office audit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t-IT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Review</a:t>
                      </a:r>
                      <a:r>
                        <a:rPr lang="it-IT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/Witness audit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531865"/>
                  </a:ext>
                </a:extLst>
              </a:tr>
              <a:tr h="52636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Programmati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Eseguiti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Programmati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Eseguiti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0379093"/>
                  </a:ext>
                </a:extLst>
              </a:tr>
              <a:tr h="66219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310                                                                 (di cui 284 RA e 26 WA)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3050199"/>
                  </a:ext>
                </a:extLst>
              </a:tr>
              <a:tr h="339587"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4901682"/>
                  </a:ext>
                </a:extLst>
              </a:tr>
              <a:tr h="339587">
                <a:tc gridSpan="3"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Rapporti finali di vigilanza inviati agli </a:t>
                      </a:r>
                      <a:r>
                        <a:rPr lang="it-IT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OdC</a:t>
                      </a: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 su 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561321"/>
                  </a:ext>
                </a:extLst>
              </a:tr>
            </a:tbl>
          </a:graphicData>
        </a:graphic>
      </p:graphicFrame>
      <p:sp>
        <p:nvSpPr>
          <p:cNvPr id="8" name="CasellaDiTesto 7"/>
          <p:cNvSpPr txBox="1"/>
          <p:nvPr/>
        </p:nvSpPr>
        <p:spPr>
          <a:xfrm rot="1707922">
            <a:off x="263859" y="255988"/>
            <a:ext cx="1219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u="sng" dirty="0">
                <a:solidFill>
                  <a:srgbClr val="FF0000"/>
                </a:solidFill>
              </a:rPr>
              <a:t>NEW</a:t>
            </a:r>
          </a:p>
        </p:txBody>
      </p:sp>
    </p:spTree>
    <p:extLst>
      <p:ext uri="{BB962C8B-B14F-4D97-AF65-F5344CB8AC3E}">
        <p14:creationId xmlns:p14="http://schemas.microsoft.com/office/powerpoint/2010/main" val="3751190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3</a:t>
            </a:r>
          </a:p>
        </p:txBody>
      </p:sp>
      <p:grpSp>
        <p:nvGrpSpPr>
          <p:cNvPr id="4" name="Gruppo 24"/>
          <p:cNvGrpSpPr/>
          <p:nvPr/>
        </p:nvGrpSpPr>
        <p:grpSpPr>
          <a:xfrm>
            <a:off x="588058" y="2599449"/>
            <a:ext cx="7417806" cy="1222788"/>
            <a:chOff x="1114425" y="1209674"/>
            <a:chExt cx="7199313" cy="938502"/>
          </a:xfrm>
        </p:grpSpPr>
        <p:sp>
          <p:nvSpPr>
            <p:cNvPr id="5" name="CasellaDiTesto 4"/>
            <p:cNvSpPr txBox="1"/>
            <p:nvPr/>
          </p:nvSpPr>
          <p:spPr>
            <a:xfrm>
              <a:off x="1114425" y="1333500"/>
              <a:ext cx="7199313" cy="6377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58775" indent="-358775" algn="just">
                <a:spcBef>
                  <a:spcPts val="1200"/>
                </a:spcBef>
                <a:spcAft>
                  <a:spcPts val="600"/>
                </a:spcAft>
                <a:buClr>
                  <a:srgbClr val="003300"/>
                </a:buClr>
                <a:buSzPct val="140000"/>
                <a:buFont typeface="Wingdings" pitchFamily="2" charset="2"/>
                <a:buChar char="§"/>
                <a:defRPr/>
              </a:pPr>
              <a:r>
                <a:rPr lang="it-IT" sz="2400" dirty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Prevenire e reprimere le frodi relative ai prodotti agroalimentari e ai mezzi tecnici per l’agricoltura</a:t>
              </a:r>
            </a:p>
          </p:txBody>
        </p:sp>
        <p:sp>
          <p:nvSpPr>
            <p:cNvPr id="6" name="Rettangolo arrotondato 5"/>
            <p:cNvSpPr/>
            <p:nvPr/>
          </p:nvSpPr>
          <p:spPr>
            <a:xfrm>
              <a:off x="1466852" y="1209674"/>
              <a:ext cx="6838950" cy="938502"/>
            </a:xfrm>
            <a:prstGeom prst="roundRect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40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7" name="Gruppo 24"/>
          <p:cNvGrpSpPr/>
          <p:nvPr/>
        </p:nvGrpSpPr>
        <p:grpSpPr>
          <a:xfrm>
            <a:off x="573500" y="4468172"/>
            <a:ext cx="7549096" cy="1265084"/>
            <a:chOff x="1114425" y="1285101"/>
            <a:chExt cx="7199313" cy="938502"/>
          </a:xfrm>
        </p:grpSpPr>
        <p:sp>
          <p:nvSpPr>
            <p:cNvPr id="8" name="CasellaDiTesto 7"/>
            <p:cNvSpPr txBox="1"/>
            <p:nvPr/>
          </p:nvSpPr>
          <p:spPr>
            <a:xfrm>
              <a:off x="1114425" y="1398448"/>
              <a:ext cx="7199313" cy="6164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58775" indent="-358775" algn="just">
                <a:spcBef>
                  <a:spcPts val="1200"/>
                </a:spcBef>
                <a:spcAft>
                  <a:spcPts val="600"/>
                </a:spcAft>
                <a:buClr>
                  <a:srgbClr val="003300"/>
                </a:buClr>
                <a:buSzPct val="140000"/>
                <a:buFont typeface="Wingdings" pitchFamily="2" charset="2"/>
                <a:buChar char="§"/>
                <a:defRPr/>
              </a:pPr>
              <a:r>
                <a:rPr lang="it-IT" sz="2400" dirty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Salvaguardare la genuinità, la qualità merceologica e la conformità alle norme delle produzioni</a:t>
              </a:r>
            </a:p>
          </p:txBody>
        </p:sp>
        <p:sp>
          <p:nvSpPr>
            <p:cNvPr id="9" name="Rettangolo arrotondato 8"/>
            <p:cNvSpPr/>
            <p:nvPr/>
          </p:nvSpPr>
          <p:spPr>
            <a:xfrm>
              <a:off x="1466852" y="1285101"/>
              <a:ext cx="6838950" cy="938502"/>
            </a:xfrm>
            <a:prstGeom prst="roundRect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400" dirty="0">
                <a:solidFill>
                  <a:srgbClr val="0070C0"/>
                </a:solidFill>
              </a:endParaRPr>
            </a:p>
          </p:txBody>
        </p:sp>
      </p:grpSp>
      <p:sp>
        <p:nvSpPr>
          <p:cNvPr id="10" name="CasellaDiTesto 9"/>
          <p:cNvSpPr txBox="1"/>
          <p:nvPr/>
        </p:nvSpPr>
        <p:spPr>
          <a:xfrm>
            <a:off x="2281592" y="1789486"/>
            <a:ext cx="45808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2800" b="1" i="1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Mission</a:t>
            </a:r>
            <a:r>
              <a:rPr lang="it-IT" sz="2800" b="1" i="1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istituzionale</a:t>
            </a:r>
            <a:endParaRPr lang="it-IT" sz="2800" b="1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3483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4" name="Rettangolo 3"/>
          <p:cNvSpPr/>
          <p:nvPr/>
        </p:nvSpPr>
        <p:spPr>
          <a:xfrm>
            <a:off x="381000" y="1219200"/>
            <a:ext cx="828018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218987"/>
            <a:r>
              <a:rPr lang="it-IT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Articolo 7 - Sospensione e revoca dell’autorizzazione</a:t>
            </a:r>
          </a:p>
          <a:p>
            <a:pPr algn="just" defTabSz="1218987"/>
            <a:r>
              <a:rPr lang="it-IT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revoca dell’autorizzazione </a:t>
            </a:r>
            <a:r>
              <a:rPr lang="it-IT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è prevista nei casi di:</a:t>
            </a:r>
          </a:p>
          <a:p>
            <a:pPr marL="514196" indent="-514196" algn="just" defTabSz="1218987">
              <a:buFontTx/>
              <a:buAutoNum type="alphaLcParenR"/>
            </a:pPr>
            <a:r>
              <a:rPr lang="it-IT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perdita dei requisiti di cui all’articolo 4, commi 1 e 6;</a:t>
            </a:r>
          </a:p>
          <a:p>
            <a:pPr algn="just" defTabSz="1218987"/>
            <a:r>
              <a:rPr lang="it-IT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  mancato espletamento o gravi inadempienze dell’attività di controllo;</a:t>
            </a:r>
          </a:p>
          <a:p>
            <a:pPr algn="just" defTabSz="1218987"/>
            <a:r>
              <a:rPr lang="it-IT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inadempimento delle prescrizioni impartite dalle autorità nell’esercizio dell’attività di vigilanza e controllo; </a:t>
            </a:r>
          </a:p>
          <a:p>
            <a:pPr algn="just" defTabSz="1218987"/>
            <a:r>
              <a:rPr lang="it-IT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 emanazione </a:t>
            </a:r>
            <a:r>
              <a:rPr 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tre provvedimenti di sospensione </a:t>
            </a:r>
            <a:r>
              <a:rPr lang="it-IT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ovvero raggiungimento di un periodo cumulativo di sospensione </a:t>
            </a:r>
            <a:r>
              <a:rPr 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superiore a nove mesi nel quinquennio </a:t>
            </a:r>
            <a:r>
              <a:rPr lang="it-IT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durata dell’autorizzazione</a:t>
            </a:r>
            <a:r>
              <a:rPr lang="it-I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defTabSz="1218987"/>
            <a:r>
              <a:rPr lang="it-IT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revoca ha effetto </a:t>
            </a:r>
            <a:r>
              <a:rPr lang="it-IT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 trentesimo giorno successivo </a:t>
            </a:r>
            <a:r>
              <a:rPr lang="it-IT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alla data della notifica del provvedimento. </a:t>
            </a:r>
            <a:r>
              <a:rPr lang="it-IT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Entro lo stesso termine, gli operatori dell’organismo revocato provvedono alla scelta di un altro organismo di controllo. </a:t>
            </a:r>
          </a:p>
          <a:p>
            <a:pPr marL="457063" lvl="0" indent="-457063" algn="just" defTabSz="1218987">
              <a:buFont typeface="Wingdings" panose="05000000000000000000" pitchFamily="2" charset="2"/>
              <a:buChar char="q"/>
            </a:pPr>
            <a:endParaRPr lang="it-IT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1218987"/>
            <a:r>
              <a:rPr lang="it-IT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caso di revoca, l’organismo non può presentare richiesta di nuova autorizzazione prima </a:t>
            </a:r>
            <a:r>
              <a:rPr lang="it-IT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 siano trascorsi tre anni</a:t>
            </a:r>
            <a:r>
              <a:rPr lang="it-IT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dalla pubblicazione della revoca stessa o prima di aver dimostrato il recupero dei requisiti</a:t>
            </a:r>
            <a:r>
              <a:rPr lang="it-IT" sz="1600" i="1" dirty="0">
                <a:solidFill>
                  <a:srgbClr val="F236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defTabSz="1218987"/>
            <a:r>
              <a:rPr lang="it-IT" sz="1600" i="1" dirty="0">
                <a:solidFill>
                  <a:srgbClr val="F236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soggetti che hanno rivestito funzioni di rappresentanza, amministrazione o direzione dell'organismo di controllo destinatario della revoca o di una sua articolazione dotata di autonomia funzionale non possono esercitare tali funzioni né prestare servizi di consulenza per almeno tre anni.</a:t>
            </a:r>
            <a:endParaRPr lang="it-IT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reccia in giù 4"/>
          <p:cNvSpPr/>
          <p:nvPr/>
        </p:nvSpPr>
        <p:spPr>
          <a:xfrm>
            <a:off x="4038600" y="4267200"/>
            <a:ext cx="381000" cy="381000"/>
          </a:xfrm>
          <a:prstGeom prst="downArrow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it-IT" sz="1800" b="0"/>
          </a:p>
        </p:txBody>
      </p:sp>
    </p:spTree>
    <p:extLst>
      <p:ext uri="{BB962C8B-B14F-4D97-AF65-F5344CB8AC3E}">
        <p14:creationId xmlns:p14="http://schemas.microsoft.com/office/powerpoint/2010/main" val="18921886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5" name="Rettangolo 4"/>
          <p:cNvSpPr/>
          <p:nvPr/>
        </p:nvSpPr>
        <p:spPr>
          <a:xfrm>
            <a:off x="533398" y="2352424"/>
            <a:ext cx="8127785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L’articolo definisce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infrazioni, le  irregolarità e le inosservanze (</a:t>
            </a:r>
            <a:r>
              <a:rPr lang="it-IT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linea di massima,  la norma non si discosta molto dalle definizioni contenute nel D.M. 15962 del 20 dicembre 2013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tra l’altro:….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 previsto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 diffida delle irregolarità sanabili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fini dell’applicazione della soppressione delle indicazioni </a:t>
            </a:r>
            <a:r>
              <a:rPr 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(comma 7).</a:t>
            </a:r>
          </a:p>
          <a:p>
            <a:pPr algn="just"/>
            <a:r>
              <a:rPr lang="it-IT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Tale diffida è diversa da quella che si applica per le inosservanze e da quella prevista </a:t>
            </a:r>
            <a:r>
              <a:rPr lang="it-IT" sz="1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le sanzioni amministrative pecuniarie</a:t>
            </a:r>
            <a:r>
              <a:rPr lang="it-IT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dal Decreto Legge n. 91 del 24 giugno 2014, convertito dalla legge n. 116 dell’11 agosto 2014</a:t>
            </a:r>
            <a:r>
              <a:rPr lang="it-IT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it-IT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 caso di mancata ottemperanza alla diffida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l’organismo di controllo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reitera una diffida definitiva scritta 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caso di omesso adeguamento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 la soppressione delle indicazioni biologiche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it-IT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decreto previsto dal comma 11 sulle non conformità (infrazioni, irregolarità e inosservanze), che abroga e sostituisce i decreti n. 15962 del 20 dicembre 2013 e n. 18096 del 26 settembre 2014, è in fase di definizione.</a:t>
            </a:r>
          </a:p>
        </p:txBody>
      </p:sp>
      <p:sp>
        <p:nvSpPr>
          <p:cNvPr id="2" name="Rettangolo 1"/>
          <p:cNvSpPr/>
          <p:nvPr/>
        </p:nvSpPr>
        <p:spPr>
          <a:xfrm>
            <a:off x="533399" y="1843934"/>
            <a:ext cx="81277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5 -Attività di controllo svolta dagli organismi di controllo</a:t>
            </a:r>
          </a:p>
        </p:txBody>
      </p:sp>
      <p:sp>
        <p:nvSpPr>
          <p:cNvPr id="6" name="Titolo 2"/>
          <p:cNvSpPr txBox="1">
            <a:spLocks/>
          </p:cNvSpPr>
          <p:nvPr/>
        </p:nvSpPr>
        <p:spPr>
          <a:xfrm>
            <a:off x="381001" y="1371600"/>
            <a:ext cx="8280184" cy="337794"/>
          </a:xfrm>
          <a:prstGeom prst="rect">
            <a:avLst/>
          </a:prstGeom>
        </p:spPr>
        <p:txBody>
          <a:bodyPr vert="horz" lIns="121899" tIns="60949" rIns="121899" bIns="60949" rtlCol="0" anchor="b">
            <a:noAutofit/>
          </a:bodyPr>
          <a:lstStyle>
            <a:lvl1pPr algn="l" defTabSz="121898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063" indent="-457063" algn="ctr"/>
            <a:r>
              <a:rPr lang="it-IT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PRINCIPALI NOVITA’</a:t>
            </a:r>
          </a:p>
        </p:txBody>
      </p:sp>
    </p:spTree>
    <p:extLst>
      <p:ext uri="{BB962C8B-B14F-4D97-AF65-F5344CB8AC3E}">
        <p14:creationId xmlns:p14="http://schemas.microsoft.com/office/powerpoint/2010/main" val="2907872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4" name="Rettangolo 3"/>
          <p:cNvSpPr/>
          <p:nvPr/>
        </p:nvSpPr>
        <p:spPr>
          <a:xfrm>
            <a:off x="380999" y="1655602"/>
            <a:ext cx="8280185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r">
              <a:spcAft>
                <a:spcPts val="600"/>
              </a:spcAft>
            </a:pPr>
            <a:r>
              <a:rPr lang="it-IT" sz="1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Articolo 7 - Sospensione e revoca dell’autorizzazione</a:t>
            </a: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449580" algn="just">
              <a:spcAft>
                <a:spcPts val="600"/>
              </a:spcAft>
            </a:pPr>
            <a:r>
              <a:rPr lang="it-IT" sz="1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La sospensione dell’autorizzazione </a:t>
            </a: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opera, </a:t>
            </a:r>
            <a:r>
              <a:rPr lang="it-IT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previa intimazione ad adempiere </a:t>
            </a:r>
            <a:r>
              <a:rPr lang="it-IT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nei casi di cui all’art. 6, comma 1, lettere </a:t>
            </a:r>
            <a:r>
              <a:rPr lang="it-IT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a)</a:t>
            </a:r>
            <a:r>
              <a:rPr lang="it-IT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t-IT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e)</a:t>
            </a:r>
            <a:r>
              <a:rPr lang="it-IT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t-IT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p)</a:t>
            </a:r>
            <a:r>
              <a:rPr lang="it-IT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t-IT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r)</a:t>
            </a:r>
            <a:r>
              <a:rPr lang="it-IT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 </a:t>
            </a:r>
            <a:r>
              <a:rPr lang="it-IT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s),</a:t>
            </a:r>
            <a:r>
              <a:rPr lang="it-IT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 automaticamente</a:t>
            </a:r>
            <a:r>
              <a:rPr lang="it-IT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in tutti gli altri casi</a:t>
            </a: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t-IT" sz="1200" i="1" dirty="0"/>
              <a:t>La sospensione ha effetto dal giorno successivo alla notifica del provvedimento. </a:t>
            </a:r>
          </a:p>
          <a:p>
            <a:pPr indent="449580" algn="just">
              <a:spcAft>
                <a:spcPts val="600"/>
              </a:spcAft>
            </a:pPr>
            <a:r>
              <a:rPr lang="it-IT" sz="16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L'organismo, durante il periodo di sospensione, non può acquisire nuovi operatori e, sotto la supervisione dell’ICQRF, può eseguire le visite di sorveglianza e il rinnovo delle certificazioni precedentemente rilasciate</a:t>
            </a: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49580" algn="just">
              <a:spcAft>
                <a:spcPts val="600"/>
              </a:spcAft>
            </a:pPr>
            <a:endParaRPr lang="it-IT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defTabSz="1218987"/>
            <a:endParaRPr lang="it-IT" sz="2000" b="1" i="1" dirty="0">
              <a:solidFill>
                <a:srgbClr val="F236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218987"/>
            <a:r>
              <a:rPr lang="it-IT" sz="2000" b="1" i="1" dirty="0">
                <a:solidFill>
                  <a:srgbClr val="F236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procedimenti di revoca e di sospensione sono di competenza </a:t>
            </a:r>
            <a:r>
              <a:rPr lang="it-IT" sz="2000" b="1" i="1" dirty="0" err="1">
                <a:solidFill>
                  <a:srgbClr val="F236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</a:t>
            </a:r>
            <a:r>
              <a:rPr lang="it-IT" sz="2000" b="1" i="1" dirty="0">
                <a:solidFill>
                  <a:srgbClr val="F236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ICQRF -  DG VICO.</a:t>
            </a:r>
          </a:p>
          <a:p>
            <a:pPr lvl="0" algn="just" defTabSz="1218987"/>
            <a:r>
              <a:rPr lang="it-IT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L’autorità competente (</a:t>
            </a:r>
            <a:r>
              <a:rPr lang="it-IT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Icqrf</a:t>
            </a:r>
            <a:r>
              <a:rPr lang="it-IT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Regioni), in caso di accertamento del mancato adempimento di uno degli obblighi elencati dall’articolo 6, previa intimazione, comunicano l’inadempimento per l’avvio del procedimento di sospensione.</a:t>
            </a:r>
          </a:p>
          <a:p>
            <a:pPr lvl="0" algn="just" defTabSz="1218987"/>
            <a:r>
              <a:rPr lang="it-IT" sz="2000" i="1" dirty="0">
                <a:solidFill>
                  <a:srgbClr val="F23610"/>
                </a:solidFill>
                <a:latin typeface="Constantia"/>
              </a:rPr>
              <a:t>&lt;&lt;</a:t>
            </a:r>
            <a:r>
              <a:rPr lang="it-IT" sz="2000" b="1" i="1" dirty="0">
                <a:solidFill>
                  <a:srgbClr val="F23610"/>
                </a:solidFill>
                <a:latin typeface="Constantia"/>
              </a:rPr>
              <a:t>Le regioni, </a:t>
            </a:r>
            <a:r>
              <a:rPr lang="it-IT" sz="2000" b="1" i="1" u="sng" dirty="0">
                <a:solidFill>
                  <a:srgbClr val="F23610"/>
                </a:solidFill>
                <a:latin typeface="Constantia"/>
              </a:rPr>
              <a:t>nell'ambito dell'attività di vigilanza di cui all'articolo 3, comma 4</a:t>
            </a:r>
            <a:r>
              <a:rPr lang="it-IT" sz="2000" b="1" i="1" dirty="0">
                <a:solidFill>
                  <a:srgbClr val="F23610"/>
                </a:solidFill>
                <a:latin typeface="Constantia"/>
              </a:rPr>
              <a:t>, nei casi previsti propongono all’ICQRF la revoca o la sospensione dell'autorizzazione&gt;&gt;.</a:t>
            </a:r>
            <a:endParaRPr lang="it-IT" sz="2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reccia a destra 4"/>
          <p:cNvSpPr/>
          <p:nvPr/>
        </p:nvSpPr>
        <p:spPr>
          <a:xfrm>
            <a:off x="380998" y="2743200"/>
            <a:ext cx="533400" cy="304800"/>
          </a:xfrm>
          <a:prstGeom prst="rightArrow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it-IT" sz="1800" b="0"/>
          </a:p>
        </p:txBody>
      </p:sp>
      <p:sp>
        <p:nvSpPr>
          <p:cNvPr id="6" name="Freccia bidirezionale orizzontale 5"/>
          <p:cNvSpPr/>
          <p:nvPr/>
        </p:nvSpPr>
        <p:spPr>
          <a:xfrm>
            <a:off x="2044591" y="3733800"/>
            <a:ext cx="4953000" cy="228600"/>
          </a:xfrm>
          <a:prstGeom prst="leftRightArrow">
            <a:avLst/>
          </a:prstGeom>
          <a:solidFill>
            <a:srgbClr val="FFC000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it-IT" sz="1800" b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1418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4157909"/>
              </p:ext>
            </p:extLst>
          </p:nvPr>
        </p:nvGraphicFramePr>
        <p:xfrm>
          <a:off x="1143000" y="1905000"/>
          <a:ext cx="6962775" cy="3629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5" name="Foglio di lavoro" r:id="rId3" imgW="6962775" imgH="3629152" progId="Excel.Sheet.12">
                  <p:embed/>
                </p:oleObj>
              </mc:Choice>
              <mc:Fallback>
                <p:oleObj name="Foglio di lavoro" r:id="rId3" imgW="6962775" imgH="362915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43000" y="1905000"/>
                        <a:ext cx="6962775" cy="3629025"/>
                      </a:xfrm>
                      <a:prstGeom prst="rect">
                        <a:avLst/>
                      </a:prstGeom>
                      <a:ln w="38100">
                        <a:solidFill>
                          <a:srgbClr val="993366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1143000" y="1371600"/>
            <a:ext cx="6962775" cy="338554"/>
          </a:xfrm>
          <a:prstGeom prst="rect">
            <a:avLst/>
          </a:prstGeom>
          <a:noFill/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/>
              <a:t>NC rilevate a carico degli operatori al 31 ottobre 2019</a:t>
            </a:r>
          </a:p>
        </p:txBody>
      </p:sp>
    </p:spTree>
    <p:extLst>
      <p:ext uri="{BB962C8B-B14F-4D97-AF65-F5344CB8AC3E}">
        <p14:creationId xmlns:p14="http://schemas.microsoft.com/office/powerpoint/2010/main" val="34548776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905000"/>
            <a:ext cx="6851918" cy="4114800"/>
          </a:xfrm>
          <a:prstGeom prst="rect">
            <a:avLst/>
          </a:prstGeom>
          <a:ln w="38100">
            <a:solidFill>
              <a:srgbClr val="FF0066"/>
            </a:solidFill>
          </a:ln>
        </p:spPr>
      </p:pic>
    </p:spTree>
    <p:extLst>
      <p:ext uri="{BB962C8B-B14F-4D97-AF65-F5344CB8AC3E}">
        <p14:creationId xmlns:p14="http://schemas.microsoft.com/office/powerpoint/2010/main" val="23233144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799" y="1285858"/>
            <a:ext cx="5100851" cy="2749534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4038600"/>
            <a:ext cx="5100852" cy="278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7140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5422553"/>
              </p:ext>
            </p:extLst>
          </p:nvPr>
        </p:nvGraphicFramePr>
        <p:xfrm>
          <a:off x="628650" y="1904999"/>
          <a:ext cx="7886699" cy="4267200"/>
        </p:xfrm>
        <a:graphic>
          <a:graphicData uri="http://schemas.openxmlformats.org/drawingml/2006/table">
            <a:tbl>
              <a:tblPr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6076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76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75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738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56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 dirty="0">
                          <a:effectLst/>
                        </a:rPr>
                        <a:t>N°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%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Codice NC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Descrizione NC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6179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25,3%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A1.02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Errata o mancata compilazione dei programmi di produzione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2109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8,6%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L1.01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 dirty="0">
                          <a:effectLst/>
                        </a:rPr>
                        <a:t>Mancato rispetto di una diffida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120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1749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7,2%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A1.07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Mancata compilazione o mancato aggiornamento e non corretta archiviazione dei registri aziendali e altri documenti obbligatori e/o concordati con l'ODC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1687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6,9%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A1.03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Errore materiale di compilazione della notifica e della notifica di variazione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1333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5,5%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C3.01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Mancato pagamento dei corrispettivi dovuti all Odc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6679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1216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5,0%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D1.08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Utilizzo di semente e materiale di moltiplicazione convenzionale, non trattato con prodotti non ammessi, senza richiesta di deroga ove sussistevano i requisiti per la concessione o per colture da sovescio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1189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4,9%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A1.12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Ritardo nella spedizione dei documenti obbligatori (notifiche, PAP, relazioni ecc.)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1108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4,5%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A1.05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 dirty="0">
                          <a:effectLst/>
                        </a:rPr>
                        <a:t>Incompleta redazione o mancato aggiornamento della relazione tecnica 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4" marR="9494" marT="9494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628651" y="1295400"/>
            <a:ext cx="78866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0" dirty="0"/>
              <a:t>NC operatori – </a:t>
            </a:r>
            <a:r>
              <a:rPr lang="it-IT" sz="1600" dirty="0"/>
              <a:t>n. casi </a:t>
            </a:r>
            <a:r>
              <a:rPr lang="it-IT" sz="1600" b="0" dirty="0"/>
              <a:t>oltre 1000</a:t>
            </a:r>
          </a:p>
        </p:txBody>
      </p:sp>
    </p:spTree>
    <p:extLst>
      <p:ext uri="{BB962C8B-B14F-4D97-AF65-F5344CB8AC3E}">
        <p14:creationId xmlns:p14="http://schemas.microsoft.com/office/powerpoint/2010/main" val="23866171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086939"/>
              </p:ext>
            </p:extLst>
          </p:nvPr>
        </p:nvGraphicFramePr>
        <p:xfrm>
          <a:off x="484162" y="2197158"/>
          <a:ext cx="8203986" cy="4351334"/>
        </p:xfrm>
        <a:graphic>
          <a:graphicData uri="http://schemas.openxmlformats.org/drawingml/2006/table">
            <a:tbl>
              <a:tblPr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6320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2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96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10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735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effectLst/>
                        </a:rPr>
                        <a:t>893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3,7%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A1.04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u="none" strike="noStrike">
                          <a:effectLst/>
                        </a:rPr>
                        <a:t>Incompleta messa a disposizione, da parte dell'operatore, dei documenti richiesti dall ODC 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832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3,4%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A1.06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u="none" strike="noStrike">
                          <a:effectLst/>
                        </a:rPr>
                        <a:t>Mancata compilazione della notifica di variazione e mancato invio degli altri documenti obbligatori ivi compresa la mancata informatizzazione della notifica cartacea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515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2,1%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D1.02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u="none" strike="noStrike">
                          <a:effectLst/>
                        </a:rPr>
                        <a:t>Inadeguata applicazione della rotazione pluriennale delle colture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452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1,9%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C1.01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u="none" strike="noStrike">
                          <a:effectLst/>
                        </a:rPr>
                        <a:t>Carenza del sistema di qualifica dei fornitori e/o delle forniture 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451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1,8%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L4.01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u="none" strike="noStrike">
                          <a:effectLst/>
                        </a:rPr>
                        <a:t>Mancato rispetto di una sospensione delle indicazioni biologiche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401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1,6%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B1.02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u="none" strike="noStrike" dirty="0">
                          <a:effectLst/>
                        </a:rPr>
                        <a:t>Prodotto diverso da quello indicato nei documenti di certificazione e coperto da certificazione 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356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1,5%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B1.01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u="none" strike="noStrike">
                          <a:effectLst/>
                        </a:rPr>
                        <a:t>Mancato invio all OdC della copia della Dichiarazione di Conformità rilasciata al cliente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346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1,4%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B1.04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u="none" strike="noStrike">
                          <a:effectLst/>
                        </a:rPr>
                        <a:t>Utilizzo erroneo delle indicazioni di conformità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274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1,1%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L2.01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u="none" strike="noStrike">
                          <a:effectLst/>
                        </a:rPr>
                        <a:t>Mancato adempimento del termine "supplementare" concesso 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232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1,0%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C1.06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u="none" strike="noStrike">
                          <a:effectLst/>
                        </a:rPr>
                        <a:t>Mancata indicazione nei documenti accompagnatori dei riferimenti alla certificazione del prodotto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217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0,9%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D1.03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u="none" strike="noStrike">
                          <a:effectLst/>
                        </a:rPr>
                        <a:t>Mancata predisposizione della documentazione giustificativa per uso dei mezzi tecnici autorizzati in agricoltura biologica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206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0,8%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B1.03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u="none" strike="noStrike">
                          <a:effectLst/>
                        </a:rPr>
                        <a:t>Utilizzo dell'etichetta senza la preventiva autorizzazione dell OdC, ove sussistevano i requisiti per l'autorizzazione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020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166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0,7%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I2.01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u="none" strike="noStrike">
                          <a:effectLst/>
                        </a:rPr>
                        <a:t>Presenza nei prodotti ottenuti e nei mezzi tecnici e/o materie prime utilizzate dall'operatore di residui di sostanze attive non ammesse in quantità superiore alla soglia numerica prevista dal D.M. 309/2011 e superiore alla soglia per gli Ogm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161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0,7%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D2.06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u="none" strike="noStrike">
                          <a:effectLst/>
                        </a:rPr>
                        <a:t>Utilizzo di semente e materiale di moltiplicazione convenzionale, non trattato con prodotti non ammessi, senza richiesta di deroga ove non sussistevano i requisiti per la concessione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133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0,5%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H1.06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u="none" strike="noStrike">
                          <a:effectLst/>
                        </a:rPr>
                        <a:t>Mancata o errata comunicazione delle partite importate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124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0,5%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C2.04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u="none" strike="noStrike">
                          <a:effectLst/>
                        </a:rPr>
                        <a:t>Mancata o parziale adozione delle azioni preventive previste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102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0,4%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A1.08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u="none" strike="noStrike">
                          <a:effectLst/>
                        </a:rPr>
                        <a:t>Mancata comunicazione del calendario delle preparazioni o del preavviso di lavorazione per le aziende miste 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101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0,4%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L3.01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u="none" strike="noStrike" dirty="0">
                          <a:effectLst/>
                        </a:rPr>
                        <a:t>Mancato rispetto di una soppressione delle indicazioni biologiche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484161" y="1447800"/>
            <a:ext cx="8177023" cy="33855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b="0" dirty="0"/>
              <a:t>NC operatori – </a:t>
            </a:r>
            <a:r>
              <a:rPr lang="it-IT" sz="1600" dirty="0"/>
              <a:t>n. casi da 100 a 999</a:t>
            </a:r>
            <a:endParaRPr lang="it-IT" sz="1600" b="0" dirty="0"/>
          </a:p>
        </p:txBody>
      </p:sp>
      <p:sp>
        <p:nvSpPr>
          <p:cNvPr id="7" name="Rettangolo 6"/>
          <p:cNvSpPr/>
          <p:nvPr/>
        </p:nvSpPr>
        <p:spPr>
          <a:xfrm>
            <a:off x="484161" y="1786354"/>
            <a:ext cx="81770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   N°       %</a:t>
            </a:r>
            <a:r>
              <a:rPr lang="it-IT" dirty="0"/>
              <a:t>   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Codice NC                                     </a:t>
            </a:r>
            <a:r>
              <a:rPr lang="it-IT" dirty="0"/>
              <a:t> 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Descrizione NC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365623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graphicFrame>
        <p:nvGraphicFramePr>
          <p:cNvPr id="7" name="Gra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1252399"/>
              </p:ext>
            </p:extLst>
          </p:nvPr>
        </p:nvGraphicFramePr>
        <p:xfrm>
          <a:off x="1143000" y="1143000"/>
          <a:ext cx="72390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341467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graphicFrame>
        <p:nvGraphicFramePr>
          <p:cNvPr id="7" name="Gra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072915"/>
              </p:ext>
            </p:extLst>
          </p:nvPr>
        </p:nvGraphicFramePr>
        <p:xfrm>
          <a:off x="369455" y="1524001"/>
          <a:ext cx="8291730" cy="327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ttangolo 1"/>
          <p:cNvSpPr/>
          <p:nvPr/>
        </p:nvSpPr>
        <p:spPr>
          <a:xfrm>
            <a:off x="369455" y="4876800"/>
            <a:ext cx="829173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FF9900"/>
                </a:solidFill>
              </a:rPr>
              <a:t>NC_015</a:t>
            </a:r>
            <a:r>
              <a:rPr lang="it-IT" dirty="0"/>
              <a:t>: Omissioni/carenze nell’espletamento dell’attività di verifica ispettiva.</a:t>
            </a:r>
          </a:p>
          <a:p>
            <a:endParaRPr lang="it-IT" dirty="0"/>
          </a:p>
          <a:p>
            <a:r>
              <a:rPr lang="it-IT" dirty="0">
                <a:solidFill>
                  <a:srgbClr val="FF0000"/>
                </a:solidFill>
              </a:rPr>
              <a:t>NC_20</a:t>
            </a:r>
            <a:r>
              <a:rPr lang="it-IT" dirty="0"/>
              <a:t>: Omissioni/carenze/ritardi nella applicazione, gestione e valutazione delle NC e nella verifica delle AC accolte.</a:t>
            </a:r>
          </a:p>
        </p:txBody>
      </p:sp>
    </p:spTree>
    <p:extLst>
      <p:ext uri="{BB962C8B-B14F-4D97-AF65-F5344CB8AC3E}">
        <p14:creationId xmlns:p14="http://schemas.microsoft.com/office/powerpoint/2010/main" val="2050871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577239"/>
            <a:ext cx="2402032" cy="5005250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8741" y="1577239"/>
            <a:ext cx="6157494" cy="1408298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8741" y="4217473"/>
            <a:ext cx="6163590" cy="1292464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9984" y="5622398"/>
            <a:ext cx="6163590" cy="957155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9984" y="3032023"/>
            <a:ext cx="6163590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4379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8" name="Rettangolo 7"/>
          <p:cNvSpPr/>
          <p:nvPr/>
        </p:nvSpPr>
        <p:spPr>
          <a:xfrm>
            <a:off x="494714" y="1676400"/>
            <a:ext cx="844695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u="sng" dirty="0" err="1"/>
              <a:t>Cod</a:t>
            </a:r>
            <a:r>
              <a:rPr lang="it-IT" b="1" u="sng" dirty="0"/>
              <a:t> NC	Tipologia non conformità</a:t>
            </a:r>
          </a:p>
          <a:p>
            <a:r>
              <a:rPr lang="it-IT" sz="1600" dirty="0">
                <a:solidFill>
                  <a:srgbClr val="0070C0"/>
                </a:solidFill>
              </a:rPr>
              <a:t>NC_13	pianificazione, applicazione e monitoraggio delle visite annuali e dei campionamenti.</a:t>
            </a:r>
          </a:p>
          <a:p>
            <a:r>
              <a:rPr lang="it-IT" sz="1600" dirty="0">
                <a:solidFill>
                  <a:srgbClr val="0070C0"/>
                </a:solidFill>
              </a:rPr>
              <a:t>NC_05	salvaguardia dell'imparzialità</a:t>
            </a:r>
          </a:p>
          <a:p>
            <a:r>
              <a:rPr lang="it-IT" sz="1600" dirty="0">
                <a:solidFill>
                  <a:srgbClr val="0070C0"/>
                </a:solidFill>
              </a:rPr>
              <a:t>NC_03	</a:t>
            </a:r>
            <a:r>
              <a:rPr lang="it-IT" sz="1600" dirty="0" err="1">
                <a:solidFill>
                  <a:srgbClr val="0070C0"/>
                </a:solidFill>
              </a:rPr>
              <a:t>inattuazione</a:t>
            </a:r>
            <a:r>
              <a:rPr lang="it-IT" sz="1600" dirty="0">
                <a:solidFill>
                  <a:srgbClr val="0070C0"/>
                </a:solidFill>
              </a:rPr>
              <a:t> delle AC accolte a fronte di NC rilevate dalle Autorità competenti.</a:t>
            </a:r>
          </a:p>
          <a:p>
            <a:r>
              <a:rPr lang="it-IT" sz="1600" dirty="0">
                <a:solidFill>
                  <a:srgbClr val="0070C0"/>
                </a:solidFill>
              </a:rPr>
              <a:t>NC_15	Omissioni/carenze attività di verifica ispettiva.</a:t>
            </a:r>
          </a:p>
          <a:p>
            <a:r>
              <a:rPr lang="it-IT" sz="1600" dirty="0">
                <a:solidFill>
                  <a:srgbClr val="0070C0"/>
                </a:solidFill>
              </a:rPr>
              <a:t>NC_21	Omissioni/carenze di responsabilità, di valutazione e di riesame. </a:t>
            </a:r>
          </a:p>
          <a:p>
            <a:r>
              <a:rPr lang="it-IT" sz="1600" dirty="0">
                <a:solidFill>
                  <a:srgbClr val="0070C0"/>
                </a:solidFill>
              </a:rPr>
              <a:t>NC_01	inadempimento degli obblighi informativi (anche attraverso BDV)per è prescritta la comunicazione all'Autorità</a:t>
            </a:r>
          </a:p>
          <a:p>
            <a:r>
              <a:rPr lang="it-IT" sz="1600" dirty="0">
                <a:solidFill>
                  <a:srgbClr val="0070C0"/>
                </a:solidFill>
              </a:rPr>
              <a:t>NC_17	attività di campionamento e di analisi. </a:t>
            </a:r>
          </a:p>
          <a:p>
            <a:r>
              <a:rPr lang="it-IT" sz="1600" dirty="0">
                <a:solidFill>
                  <a:srgbClr val="0070C0"/>
                </a:solidFill>
              </a:rPr>
              <a:t>NC_07	documentazione non  approvata o con osservazioni dell'AC</a:t>
            </a:r>
          </a:p>
          <a:p>
            <a:r>
              <a:rPr lang="it-IT" sz="1600" dirty="0">
                <a:solidFill>
                  <a:srgbClr val="0070C0"/>
                </a:solidFill>
              </a:rPr>
              <a:t>NC_03	</a:t>
            </a:r>
            <a:r>
              <a:rPr lang="it-IT" sz="1600" dirty="0" err="1">
                <a:solidFill>
                  <a:srgbClr val="0070C0"/>
                </a:solidFill>
              </a:rPr>
              <a:t>inattuazione</a:t>
            </a:r>
            <a:r>
              <a:rPr lang="it-IT" sz="1600" dirty="0">
                <a:solidFill>
                  <a:srgbClr val="0070C0"/>
                </a:solidFill>
              </a:rPr>
              <a:t> delle AC accolte a fronte di NC rilevate dalle Aut. </a:t>
            </a:r>
            <a:r>
              <a:rPr lang="it-IT" sz="1600" dirty="0" err="1">
                <a:solidFill>
                  <a:srgbClr val="0070C0"/>
                </a:solidFill>
              </a:rPr>
              <a:t>Comp</a:t>
            </a:r>
            <a:r>
              <a:rPr lang="it-IT" sz="1600" dirty="0">
                <a:solidFill>
                  <a:srgbClr val="0070C0"/>
                </a:solidFill>
              </a:rPr>
              <a:t>.</a:t>
            </a:r>
          </a:p>
          <a:p>
            <a:r>
              <a:rPr lang="it-IT" sz="1600" dirty="0">
                <a:solidFill>
                  <a:srgbClr val="0070C0"/>
                </a:solidFill>
              </a:rPr>
              <a:t>NC_19	Omissioni/carenze attività di certificazione.</a:t>
            </a:r>
          </a:p>
          <a:p>
            <a:endParaRPr lang="it-IT" sz="1600" dirty="0">
              <a:solidFill>
                <a:srgbClr val="0070C0"/>
              </a:solidFill>
            </a:endParaRPr>
          </a:p>
          <a:p>
            <a:r>
              <a:rPr lang="it-IT" sz="1600" dirty="0">
                <a:solidFill>
                  <a:srgbClr val="FF0000"/>
                </a:solidFill>
              </a:rPr>
              <a:t>NC_15	Omissioni/carenze attività di verifica ispettiva.</a:t>
            </a:r>
          </a:p>
          <a:p>
            <a:r>
              <a:rPr lang="it-IT" sz="1600" dirty="0">
                <a:solidFill>
                  <a:srgbClr val="FF0000"/>
                </a:solidFill>
              </a:rPr>
              <a:t>NC_17	Omissioni e carenze attività di campionamento e analisi. </a:t>
            </a:r>
          </a:p>
          <a:p>
            <a:r>
              <a:rPr lang="it-IT" sz="1600" dirty="0">
                <a:solidFill>
                  <a:srgbClr val="FF0000"/>
                </a:solidFill>
              </a:rPr>
              <a:t>NC_10	non corretta rotazione del personale e nell'assegnazione degli incarichi</a:t>
            </a:r>
          </a:p>
          <a:p>
            <a:r>
              <a:rPr lang="it-IT" sz="1600" dirty="0">
                <a:solidFill>
                  <a:srgbClr val="FF0000"/>
                </a:solidFill>
              </a:rPr>
              <a:t>NC_20	</a:t>
            </a:r>
            <a:r>
              <a:rPr lang="it-IT" sz="1600" dirty="0" err="1">
                <a:solidFill>
                  <a:srgbClr val="FF0000"/>
                </a:solidFill>
              </a:rPr>
              <a:t>inapplicazione</a:t>
            </a:r>
            <a:r>
              <a:rPr lang="it-IT" sz="1600" dirty="0">
                <a:solidFill>
                  <a:srgbClr val="FF0000"/>
                </a:solidFill>
              </a:rPr>
              <a:t>, gestione e valutazione delle NC e delle AC accolte.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614289" y="1282450"/>
            <a:ext cx="8051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NC a carico delle strutture di controllo - 2019</a:t>
            </a:r>
          </a:p>
        </p:txBody>
      </p:sp>
    </p:spTree>
    <p:extLst>
      <p:ext uri="{BB962C8B-B14F-4D97-AF65-F5344CB8AC3E}">
        <p14:creationId xmlns:p14="http://schemas.microsoft.com/office/powerpoint/2010/main" val="20701342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4" name="Titolo 2"/>
          <p:cNvSpPr txBox="1">
            <a:spLocks/>
          </p:cNvSpPr>
          <p:nvPr/>
        </p:nvSpPr>
        <p:spPr>
          <a:xfrm>
            <a:off x="381001" y="1295400"/>
            <a:ext cx="8280184" cy="381000"/>
          </a:xfrm>
          <a:prstGeom prst="rect">
            <a:avLst/>
          </a:prstGeom>
        </p:spPr>
        <p:txBody>
          <a:bodyPr vert="horz" lIns="121899" tIns="60949" rIns="121899" bIns="60949" rtlCol="0" anchor="b">
            <a:noAutofit/>
          </a:bodyPr>
          <a:lstStyle>
            <a:lvl1pPr algn="l" defTabSz="121898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063" indent="-457063" algn="ctr"/>
            <a:r>
              <a:rPr lang="it-IT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PRINCIPALI NOVITA’</a:t>
            </a: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376383" y="1772069"/>
            <a:ext cx="8127785" cy="4323931"/>
          </a:xfrm>
          <a:prstGeom prst="rect">
            <a:avLst/>
          </a:prstGeom>
        </p:spPr>
        <p:txBody>
          <a:bodyPr vert="horz" lIns="121899" tIns="60949" rIns="121899" bIns="60949" rtlCol="0">
            <a:noAutofit/>
          </a:bodyPr>
          <a:lstStyle>
            <a:lvl1pPr marL="304747" indent="-304747" algn="l" defTabSz="1218987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772" indent="-304747" algn="l" defTabSz="1218987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6797" indent="-30474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822" indent="-30474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08847" indent="-30474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59872" indent="-30474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0897" indent="-30474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1922" indent="-30474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12947" indent="-30474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50000"/>
              </a:lnSpc>
              <a:buClr>
                <a:srgbClr val="89C01C">
                  <a:lumMod val="75000"/>
                </a:srgbClr>
              </a:buClr>
              <a:buNone/>
            </a:pPr>
            <a:r>
              <a:rPr lang="it-IT" sz="1200" b="1" i="1" dirty="0">
                <a:solidFill>
                  <a:srgbClr val="FF0000"/>
                </a:solidFill>
                <a:latin typeface="+mj-lt"/>
                <a:ea typeface="+mj-ea"/>
                <a:cs typeface="Times New Roman" panose="02020603050405020304" pitchFamily="18" charset="0"/>
              </a:rPr>
              <a:t>Articoli 8-13 (sanzioni amministrative</a:t>
            </a:r>
            <a:r>
              <a:rPr lang="it-IT" sz="1200" b="1" i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)</a:t>
            </a: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</a:endParaRPr>
          </a:p>
          <a:p>
            <a:pPr marL="0" marR="0" lvl="0" indent="0" algn="l" defTabSz="1218987" rtl="0" eaLnBrk="1" fontAlgn="auto" latinLnBrk="0" hangingPunct="1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rgbClr val="89C01C">
                  <a:lumMod val="75000"/>
                </a:srgbClr>
              </a:buClr>
              <a:buSz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A fronte degli</a:t>
            </a:r>
            <a:r>
              <a:rPr kumimoji="0" lang="it-IT" sz="1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obblighi discendenti dai Regolamenti </a:t>
            </a:r>
            <a:r>
              <a:rPr kumimoji="0" lang="it-IT" sz="1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+mj-lt"/>
              </a:rPr>
              <a:t>Comunitari  n. 834/2009 e n. 889/2009 e dell’art. 9 del </a:t>
            </a:r>
            <a:r>
              <a:rPr kumimoji="0" lang="it-IT" sz="1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+mj-lt"/>
              </a:rPr>
              <a:t>D.Lgs</a:t>
            </a:r>
            <a:r>
              <a:rPr kumimoji="0" lang="it-IT" sz="1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+mj-lt"/>
              </a:rPr>
              <a:t> n. 20/2017…..</a:t>
            </a: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uLnTx/>
              <a:uFillTx/>
              <a:latin typeface="+mj-lt"/>
            </a:endParaRPr>
          </a:p>
          <a:p>
            <a:pPr>
              <a:lnSpc>
                <a:spcPct val="150000"/>
              </a:lnSpc>
              <a:buClr>
                <a:srgbClr val="89C01C">
                  <a:lumMod val="75000"/>
                </a:srgbClr>
              </a:buClr>
              <a:buFont typeface="Wingdings" panose="05000000000000000000" pitchFamily="2" charset="2"/>
              <a:buChar char="q"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Vengono introdotte nell’ordinamento diverse fattispecie di sanzione amministrativa pecuniaria per illeciti commessi da parte di: </a:t>
            </a:r>
            <a:b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</a:b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a) soggetti operanti, con ruoli decisionali, nell’ambito degli organismi di certificazione e controllo autorizzati per il settore dell’agricoltura biologica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(sanzioni irrogate per responsabilità diretta al soggetto responsabile ed all’Organizzazione)</a:t>
            </a:r>
            <a:b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</a:b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b) operatori del settore biologico.</a:t>
            </a:r>
          </a:p>
          <a:p>
            <a:pPr>
              <a:lnSpc>
                <a:spcPct val="150000"/>
              </a:lnSpc>
              <a:buClr>
                <a:srgbClr val="89C01C">
                  <a:lumMod val="75000"/>
                </a:srgbClr>
              </a:buClr>
              <a:buFont typeface="Wingdings" panose="05000000000000000000" pitchFamily="2" charset="2"/>
              <a:buChar char="q"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E’ prevista sempre la clausola «Salvo che il fatto costituisca reato», pertanto se la violazione accertata riveste sia carattere penale che amministrativo, con una</a:t>
            </a:r>
            <a:r>
              <a:rPr kumimoji="0" lang="it-IT" sz="1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specifica informativa il fatto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viene</a:t>
            </a:r>
            <a:r>
              <a:rPr kumimoji="0" lang="it-IT" sz="1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portato all’attenzione del Giudice penale che stabilirà se proseguire in tal senso ovvero ricondurre la violazione all’ambito amministrativo. </a:t>
            </a:r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57599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4" name="Titolo 2"/>
          <p:cNvSpPr txBox="1">
            <a:spLocks/>
          </p:cNvSpPr>
          <p:nvPr/>
        </p:nvSpPr>
        <p:spPr>
          <a:xfrm>
            <a:off x="381001" y="1295400"/>
            <a:ext cx="8280184" cy="381000"/>
          </a:xfrm>
          <a:prstGeom prst="rect">
            <a:avLst/>
          </a:prstGeom>
        </p:spPr>
        <p:txBody>
          <a:bodyPr vert="horz" lIns="121899" tIns="60949" rIns="121899" bIns="60949" rtlCol="0" anchor="b">
            <a:noAutofit/>
          </a:bodyPr>
          <a:lstStyle>
            <a:lvl1pPr algn="l" defTabSz="121898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063" indent="-457063" algn="ctr"/>
            <a:r>
              <a:rPr lang="it-IT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PRINCIPALI NOVITA’</a:t>
            </a: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381001" y="2064204"/>
            <a:ext cx="8356385" cy="4403530"/>
          </a:xfrm>
          <a:prstGeom prst="rect">
            <a:avLst/>
          </a:prstGeom>
        </p:spPr>
        <p:txBody>
          <a:bodyPr vert="horz" lIns="121899" tIns="60949" rIns="121899" bIns="60949" rtlCol="0" anchor="b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>
              <a:lnSpc>
                <a:spcPct val="90000"/>
              </a:lnSpc>
              <a:spcBef>
                <a:spcPts val="1800"/>
              </a:spcBef>
              <a:buClr>
                <a:srgbClr val="89C01C">
                  <a:lumMod val="75000"/>
                </a:srgbClr>
              </a:buClr>
            </a:pPr>
            <a:endParaRPr kumimoji="0" lang="it-IT" sz="16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cs typeface="Times New Roman" panose="02020603050405020304" pitchFamily="18" charset="0"/>
            </a:endParaRPr>
          </a:p>
          <a:p>
            <a:pPr lvl="0" algn="just">
              <a:lnSpc>
                <a:spcPct val="90000"/>
              </a:lnSpc>
              <a:spcBef>
                <a:spcPts val="1800"/>
              </a:spcBef>
              <a:buClr>
                <a:srgbClr val="89C01C">
                  <a:lumMod val="75000"/>
                </a:srgbClr>
              </a:buClr>
            </a:pPr>
            <a:endParaRPr lang="it-IT" sz="1600" b="1" i="1" dirty="0">
              <a:cs typeface="Times New Roman" panose="02020603050405020304" pitchFamily="18" charset="0"/>
            </a:endParaRPr>
          </a:p>
          <a:p>
            <a:pPr algn="just"/>
            <a:r>
              <a:rPr kumimoji="0" lang="it-IT" sz="16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Times New Roman" panose="02020603050405020304" pitchFamily="18" charset="0"/>
              </a:rPr>
              <a:t>Sanzioni a carico degli organismi di controllo e dei soggetti che rivestono ruoli di rappresentanza, amministrazione </a:t>
            </a:r>
            <a:r>
              <a:rPr kumimoji="0" lang="it-IT" sz="16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cs typeface="Times New Roman" panose="02020603050405020304" pitchFamily="18" charset="0"/>
              </a:rPr>
              <a:t>etc</a:t>
            </a:r>
            <a:r>
              <a:rPr kumimoji="0" lang="it-IT" sz="16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Times New Roman" panose="02020603050405020304" pitchFamily="18" charset="0"/>
              </a:rPr>
              <a:t>…</a:t>
            </a:r>
            <a:br>
              <a:rPr kumimoji="0" lang="it-IT" sz="16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Times New Roman" panose="02020603050405020304" pitchFamily="18" charset="0"/>
              </a:rPr>
            </a:br>
            <a:r>
              <a:rPr kumimoji="0" lang="it-IT" sz="1600" b="1" i="1" u="sng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Times New Roman" panose="02020603050405020304" pitchFamily="18" charset="0"/>
              </a:rPr>
              <a:t>(art. 8, comma 2), </a:t>
            </a:r>
            <a:r>
              <a:rPr kumimoji="0" lang="it-IT" sz="1600" b="1" i="1" u="sng" strike="noStrike" kern="1200" cap="none" spc="0" normalizeH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Times New Roman" panose="02020603050405020304" pitchFamily="18" charset="0"/>
              </a:rPr>
              <a:t>si applica la sanzione da € 2.000 a € 6.000</a:t>
            </a:r>
            <a:r>
              <a:rPr kumimoji="0" lang="it-IT" sz="1600" b="1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Times New Roman" panose="02020603050405020304" pitchFamily="18" charset="0"/>
              </a:rPr>
              <a:t>:</a:t>
            </a:r>
          </a:p>
          <a:p>
            <a:pPr algn="just"/>
            <a:endParaRPr kumimoji="0" lang="it-IT" sz="1600" b="1" i="1" u="none" strike="noStrike" kern="1200" cap="none" spc="0" normalizeH="0" noProof="0" dirty="0">
              <a:ln>
                <a:noFill/>
              </a:ln>
              <a:effectLst/>
              <a:uLnTx/>
              <a:uFillTx/>
              <a:cs typeface="Times New Roman" panose="02020603050405020304" pitchFamily="18" charset="0"/>
            </a:endParaRPr>
          </a:p>
          <a:p>
            <a:pPr algn="just"/>
            <a:r>
              <a:rPr lang="it-IT" sz="1600" dirty="0"/>
              <a:t>a) omette di aggiornare i fascicoli di controllo ovvero omette di adottare il sistema di documentazione inerente l’attività di controllo in modo da ostacolarne la rintracciabilità;</a:t>
            </a:r>
          </a:p>
          <a:p>
            <a:pPr algn="just"/>
            <a:r>
              <a:rPr lang="it-IT" sz="1600" dirty="0"/>
              <a:t>b) omette di controllare la regolare conservazione presso l’operatore dei documenti e dei certificati rilasciati.</a:t>
            </a:r>
          </a:p>
          <a:p>
            <a:pPr algn="just"/>
            <a:r>
              <a:rPr lang="it-IT" sz="1600" dirty="0"/>
              <a:t>c) rilascia il documento giustificativo e, quando richiesto dall’operatore biologico, il certificato di conformità, oltre il termine di 90 gg. dalla notifica; d) applica il tariffario in maniera difforme rispetto a quello allegato all’istanza di cui all’articolo 4, comma 1;</a:t>
            </a:r>
          </a:p>
          <a:p>
            <a:pPr algn="just"/>
            <a:r>
              <a:rPr lang="it-IT" sz="1600" dirty="0"/>
              <a:t>e) omette di comunicare al Ministero le modifiche giuridiche o organizzative intervenute successivamente all’autorizzazione nel termine di 15 gg. dalla loro deliberazione;</a:t>
            </a:r>
          </a:p>
          <a:p>
            <a:pPr algn="just"/>
            <a:r>
              <a:rPr lang="it-IT" sz="1600" dirty="0"/>
              <a:t>f) trasmette la relazione sulle attività di controllo svolte nel corso dell’anno precedente oltre il 31 marzo di ogni anno.</a:t>
            </a:r>
            <a:endParaRPr kumimoji="0" lang="it-IT" sz="1600" b="1" i="1" u="none" strike="noStrike" kern="1200" cap="none" spc="0" normalizeH="0" noProof="0" dirty="0">
              <a:ln>
                <a:noFill/>
              </a:ln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0" y="1495136"/>
            <a:ext cx="3558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buClr>
                <a:srgbClr val="89C01C">
                  <a:lumMod val="75000"/>
                </a:srgbClr>
              </a:buClr>
            </a:pPr>
            <a:r>
              <a:rPr lang="it-IT" sz="12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Articoli 8-13 (sanzioni amministrative</a:t>
            </a:r>
            <a:r>
              <a:rPr lang="it-IT" sz="1200" b="1" i="1" dirty="0">
                <a:solidFill>
                  <a:srgbClr val="FF0000"/>
                </a:solidFill>
              </a:rPr>
              <a:t>)</a:t>
            </a:r>
            <a:endParaRPr lang="it-IT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9043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4" name="Titolo 2"/>
          <p:cNvSpPr txBox="1">
            <a:spLocks/>
          </p:cNvSpPr>
          <p:nvPr/>
        </p:nvSpPr>
        <p:spPr>
          <a:xfrm>
            <a:off x="381001" y="1295400"/>
            <a:ext cx="8280184" cy="381000"/>
          </a:xfrm>
          <a:prstGeom prst="rect">
            <a:avLst/>
          </a:prstGeom>
        </p:spPr>
        <p:txBody>
          <a:bodyPr vert="horz" lIns="121899" tIns="60949" rIns="121899" bIns="60949" rtlCol="0" anchor="b">
            <a:noAutofit/>
          </a:bodyPr>
          <a:lstStyle>
            <a:lvl1pPr algn="l" defTabSz="121898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063" indent="-457063" algn="ctr"/>
            <a:r>
              <a:rPr lang="it-IT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PRINCIPALI NOVITA’</a:t>
            </a: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304800" y="2054938"/>
            <a:ext cx="8356385" cy="4648200"/>
          </a:xfrm>
          <a:prstGeom prst="rect">
            <a:avLst/>
          </a:prstGeom>
        </p:spPr>
        <p:txBody>
          <a:bodyPr vert="horz" lIns="121899" tIns="60949" rIns="121899" bIns="60949" rtlCol="0" anchor="b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>
              <a:lnSpc>
                <a:spcPct val="90000"/>
              </a:lnSpc>
              <a:spcBef>
                <a:spcPts val="1800"/>
              </a:spcBef>
              <a:buClr>
                <a:srgbClr val="89C01C">
                  <a:lumMod val="75000"/>
                </a:srgbClr>
              </a:buClr>
            </a:pPr>
            <a:endParaRPr kumimoji="0" lang="it-IT" sz="14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cs typeface="Times New Roman" panose="02020603050405020304" pitchFamily="18" charset="0"/>
            </a:endParaRPr>
          </a:p>
          <a:p>
            <a:pPr lvl="0" algn="just">
              <a:lnSpc>
                <a:spcPct val="90000"/>
              </a:lnSpc>
              <a:spcBef>
                <a:spcPts val="1800"/>
              </a:spcBef>
              <a:buClr>
                <a:srgbClr val="89C01C">
                  <a:lumMod val="75000"/>
                </a:srgbClr>
              </a:buClr>
            </a:pPr>
            <a:endParaRPr lang="it-IT" sz="1400" b="1" i="1" dirty="0">
              <a:cs typeface="Times New Roman" panose="02020603050405020304" pitchFamily="18" charset="0"/>
            </a:endParaRPr>
          </a:p>
          <a:p>
            <a:pPr lvl="0">
              <a:lnSpc>
                <a:spcPct val="90000"/>
              </a:lnSpc>
              <a:spcBef>
                <a:spcPts val="1800"/>
              </a:spcBef>
              <a:buClr>
                <a:srgbClr val="89C01C">
                  <a:lumMod val="75000"/>
                </a:srgbClr>
              </a:buClr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Times New Roman" panose="02020603050405020304" pitchFamily="18" charset="0"/>
              </a:rPr>
              <a:t>Sanzioni a carico degli organismi di controllo e dei soggetti che rivestono ruoli di rappresentanza, amministrazione </a:t>
            </a:r>
            <a:r>
              <a:rPr kumimoji="0" lang="it-IT" sz="14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cs typeface="Times New Roman" panose="02020603050405020304" pitchFamily="18" charset="0"/>
              </a:rPr>
              <a:t>etc</a:t>
            </a: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Times New Roman" panose="02020603050405020304" pitchFamily="18" charset="0"/>
              </a:rPr>
              <a:t>…</a:t>
            </a:r>
            <a:br>
              <a:rPr kumimoji="0" lang="it-IT" sz="14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Times New Roman" panose="02020603050405020304" pitchFamily="18" charset="0"/>
              </a:rPr>
            </a:br>
            <a:r>
              <a:rPr kumimoji="0" lang="it-IT" sz="1400" b="1" i="1" u="sng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Times New Roman" panose="02020603050405020304" pitchFamily="18" charset="0"/>
              </a:rPr>
              <a:t>(art. 8, comma 1), </a:t>
            </a:r>
            <a:r>
              <a:rPr kumimoji="0" lang="it-IT" sz="1400" b="1" i="1" u="sng" strike="noStrike" kern="1200" cap="none" spc="0" normalizeH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Times New Roman" panose="02020603050405020304" pitchFamily="18" charset="0"/>
              </a:rPr>
              <a:t>si applica la sanzione da € 10.000 a € 30.000</a:t>
            </a:r>
            <a:r>
              <a:rPr kumimoji="0" lang="it-IT" sz="1400" b="1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Times New Roman" panose="02020603050405020304" pitchFamily="18" charset="0"/>
              </a:rPr>
              <a:t>:</a:t>
            </a:r>
          </a:p>
          <a:p>
            <a:pPr lvl="0" algn="just">
              <a:lnSpc>
                <a:spcPct val="90000"/>
              </a:lnSpc>
              <a:spcBef>
                <a:spcPts val="1800"/>
              </a:spcBef>
              <a:buClr>
                <a:srgbClr val="89C01C">
                  <a:lumMod val="75000"/>
                </a:srgbClr>
              </a:buClr>
            </a:pPr>
            <a:r>
              <a:rPr lang="it-IT" sz="1600" dirty="0">
                <a:ea typeface="+mn-ea"/>
                <a:cs typeface="+mn-cs"/>
              </a:rPr>
              <a:t>a)impedisce l’accesso agli uffici alle autorità competenti o omette le informazioni e l’assistenza necessarie per la verifica;</a:t>
            </a:r>
          </a:p>
          <a:p>
            <a:pPr lvl="0" algn="just">
              <a:lnSpc>
                <a:spcPct val="90000"/>
              </a:lnSpc>
              <a:spcBef>
                <a:spcPts val="1800"/>
              </a:spcBef>
              <a:buClr>
                <a:srgbClr val="89C01C">
                  <a:lumMod val="75000"/>
                </a:srgbClr>
              </a:buClr>
            </a:pPr>
            <a:r>
              <a:rPr lang="it-IT" sz="1600" dirty="0">
                <a:ea typeface="+mn-ea"/>
                <a:cs typeface="+mn-cs"/>
              </a:rPr>
              <a:t>b) impiega</a:t>
            </a:r>
            <a:r>
              <a:rPr lang="it-IT" sz="1600" b="1" dirty="0">
                <a:ea typeface="+mn-ea"/>
                <a:cs typeface="+mn-cs"/>
              </a:rPr>
              <a:t> </a:t>
            </a:r>
            <a:r>
              <a:rPr lang="it-IT" sz="1600" dirty="0">
                <a:ea typeface="+mn-ea"/>
                <a:cs typeface="+mn-cs"/>
              </a:rPr>
              <a:t>personale privo dei requisiti minimi di capacità, competenza, idoneità morale e assenza di conflitto di interessi, previsti dall’allegato 2;</a:t>
            </a:r>
          </a:p>
          <a:p>
            <a:pPr lvl="0" algn="just">
              <a:lnSpc>
                <a:spcPct val="90000"/>
              </a:lnSpc>
              <a:spcBef>
                <a:spcPts val="1800"/>
              </a:spcBef>
              <a:buClr>
                <a:srgbClr val="89C01C">
                  <a:lumMod val="75000"/>
                </a:srgbClr>
              </a:buClr>
            </a:pPr>
            <a:r>
              <a:rPr lang="it-IT" sz="1600" dirty="0">
                <a:ea typeface="+mn-ea"/>
                <a:cs typeface="+mn-cs"/>
              </a:rPr>
              <a:t>c) nell’attività di controllo e campionamento omette le misure di adeguata analisi del rischio; d) impiega personale a carico del quale è stata accertata la sussistenza di rapporti professionali, economici o di consulenza con gli operatori assoggettati al controllo dell’organismo;</a:t>
            </a:r>
          </a:p>
          <a:p>
            <a:pPr lvl="0" algn="just">
              <a:lnSpc>
                <a:spcPct val="90000"/>
              </a:lnSpc>
              <a:spcBef>
                <a:spcPts val="1800"/>
              </a:spcBef>
              <a:buClr>
                <a:srgbClr val="89C01C">
                  <a:lumMod val="75000"/>
                </a:srgbClr>
              </a:buClr>
            </a:pPr>
            <a:r>
              <a:rPr lang="it-IT" sz="1600" dirty="0">
                <a:ea typeface="+mn-ea"/>
                <a:cs typeface="+mn-cs"/>
              </a:rPr>
              <a:t>e) accetta l’assoggettamento di un operatore precedentemente escluso, prima che siano trascorsi due anni dall’emanazione del provvedimento di esclusione, fatta salva l’esclusione di morosità;</a:t>
            </a:r>
          </a:p>
          <a:p>
            <a:pPr lvl="0" algn="just">
              <a:lnSpc>
                <a:spcPct val="90000"/>
              </a:lnSpc>
              <a:spcBef>
                <a:spcPts val="1800"/>
              </a:spcBef>
              <a:buClr>
                <a:srgbClr val="89C01C">
                  <a:lumMod val="75000"/>
                </a:srgbClr>
              </a:buClr>
            </a:pPr>
            <a:r>
              <a:rPr lang="it-IT" sz="1600" dirty="0">
                <a:ea typeface="+mn-ea"/>
                <a:cs typeface="+mn-cs"/>
              </a:rPr>
              <a:t>f) omette la verifica delle azioni correttive poste in essere dagli operatori a seguito di diffida o sospensione o soppressione. </a:t>
            </a:r>
            <a:endParaRPr kumimoji="0" lang="it-IT" sz="14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0" y="1495136"/>
            <a:ext cx="3558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buClr>
                <a:srgbClr val="89C01C">
                  <a:lumMod val="75000"/>
                </a:srgbClr>
              </a:buClr>
            </a:pPr>
            <a:r>
              <a:rPr lang="it-IT" sz="12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Articoli 8-13 (sanzioni amministrative</a:t>
            </a:r>
            <a:r>
              <a:rPr lang="it-IT" sz="1200" b="1" i="1" dirty="0">
                <a:solidFill>
                  <a:srgbClr val="FF0000"/>
                </a:solidFill>
              </a:rPr>
              <a:t>)</a:t>
            </a:r>
            <a:endParaRPr lang="it-IT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8595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4" name="Titolo 2"/>
          <p:cNvSpPr txBox="1">
            <a:spLocks/>
          </p:cNvSpPr>
          <p:nvPr/>
        </p:nvSpPr>
        <p:spPr>
          <a:xfrm>
            <a:off x="381001" y="1295400"/>
            <a:ext cx="8280184" cy="381000"/>
          </a:xfrm>
          <a:prstGeom prst="rect">
            <a:avLst/>
          </a:prstGeom>
        </p:spPr>
        <p:txBody>
          <a:bodyPr vert="horz" lIns="121899" tIns="60949" rIns="121899" bIns="60949" rtlCol="0" anchor="b">
            <a:noAutofit/>
          </a:bodyPr>
          <a:lstStyle>
            <a:lvl1pPr algn="l" defTabSz="121898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063" indent="-457063" algn="ctr"/>
            <a:r>
              <a:rPr lang="it-IT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PRINCIPALI NOVITA’</a:t>
            </a:r>
          </a:p>
        </p:txBody>
      </p:sp>
      <p:sp>
        <p:nvSpPr>
          <p:cNvPr id="2" name="Rettangolo 1"/>
          <p:cNvSpPr/>
          <p:nvPr/>
        </p:nvSpPr>
        <p:spPr>
          <a:xfrm>
            <a:off x="0" y="1495136"/>
            <a:ext cx="3558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buClr>
                <a:srgbClr val="89C01C">
                  <a:lumMod val="75000"/>
                </a:srgbClr>
              </a:buClr>
            </a:pPr>
            <a:r>
              <a:rPr lang="it-IT" sz="12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Articoli 8-13 (sanzioni amministrative</a:t>
            </a:r>
            <a:r>
              <a:rPr lang="it-IT" sz="1200" b="1" i="1" dirty="0">
                <a:solidFill>
                  <a:srgbClr val="FF0000"/>
                </a:solidFill>
              </a:rPr>
              <a:t>)</a:t>
            </a:r>
            <a:endParaRPr lang="it-IT" sz="1200" b="1" dirty="0">
              <a:solidFill>
                <a:srgbClr val="FF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52399" y="2090557"/>
            <a:ext cx="850878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it-IT" sz="1600" b="1" i="1" u="none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Sanzioni relative alla designazione, presentazione e all’uso commerciale:  </a:t>
            </a:r>
            <a:br>
              <a:rPr kumimoji="0" lang="it-IT" sz="1600" b="1" i="1" u="none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it-IT" sz="1600" b="1" i="1" u="none" strike="noStrike" kern="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defRPr/>
            </a:pPr>
            <a:r>
              <a:rPr kumimoji="0" lang="it-IT" sz="1600" b="1" i="1" u="none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it-IT" sz="1600" b="1" i="1" u="sng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art. 10, comma 1</a:t>
            </a:r>
            <a:r>
              <a:rPr kumimoji="0" lang="it-IT" sz="1600" b="1" i="1" u="none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)</a:t>
            </a:r>
            <a:r>
              <a:rPr kumimoji="0" lang="it-IT" sz="16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: trattasi del</a:t>
            </a:r>
            <a:r>
              <a:rPr kumimoji="0" lang="it-IT" sz="1600" b="1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comportamento più grave in tema (assimilabile a pubblicità ingannevole che induce in errore il consumatore), sanzionato con un importo da </a:t>
            </a:r>
            <a:r>
              <a:rPr kumimoji="0" lang="it-IT" sz="1600" b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€ 7.000 a € 18.000</a:t>
            </a:r>
          </a:p>
          <a:p>
            <a:pPr lvl="0">
              <a:defRPr/>
            </a:pPr>
            <a:endParaRPr lang="it-IT" sz="1600" b="1" i="1" kern="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lvl="0">
              <a:defRPr/>
            </a:pPr>
            <a:r>
              <a:rPr lang="it-IT" sz="1600" b="1" i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it-IT" sz="1600" b="1" i="1" u="sng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10, comma 2</a:t>
            </a:r>
            <a:r>
              <a:rPr lang="it-IT" sz="1600" b="1" i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it-IT" sz="1600" b="1" i="1" kern="0" dirty="0">
                <a:solidFill>
                  <a:srgbClr val="000000"/>
                </a:solidFill>
              </a:rPr>
              <a:t>: trattasi dell’uso non corretto dei termini riferentesi al biologico, sanzionato con un importo da </a:t>
            </a:r>
            <a:r>
              <a:rPr lang="it-IT" sz="1600" b="1" kern="0" dirty="0">
                <a:solidFill>
                  <a:srgbClr val="000000"/>
                </a:solidFill>
              </a:rPr>
              <a:t>€ 1.000 a € 3.000</a:t>
            </a:r>
          </a:p>
          <a:p>
            <a:pPr lvl="0">
              <a:defRPr/>
            </a:pPr>
            <a:endParaRPr lang="it-IT" sz="1600" b="1" kern="0" dirty="0">
              <a:solidFill>
                <a:srgbClr val="000000"/>
              </a:solidFill>
            </a:endParaRPr>
          </a:p>
          <a:p>
            <a:pPr lvl="0">
              <a:defRPr/>
            </a:pPr>
            <a:r>
              <a:rPr lang="it-IT" sz="1600" b="1" i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it-IT" sz="1600" b="1" i="1" u="sng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10, comma 3</a:t>
            </a:r>
            <a:r>
              <a:rPr lang="it-IT" sz="1600" b="1" i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it-IT" sz="1600" b="1" i="1" kern="0" dirty="0">
                <a:solidFill>
                  <a:srgbClr val="000000"/>
                </a:solidFill>
              </a:rPr>
              <a:t>: trattasi dell’uso non conforme del logo comunitario, sanzionato con un importo da </a:t>
            </a:r>
            <a:r>
              <a:rPr lang="it-IT" sz="1600" b="1" kern="0" dirty="0">
                <a:solidFill>
                  <a:srgbClr val="000000"/>
                </a:solidFill>
              </a:rPr>
              <a:t>€ 1.000 a € 3.000</a:t>
            </a:r>
            <a:endParaRPr kumimoji="0" lang="it-IT" sz="1100" b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827810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4" name="Titolo 2"/>
          <p:cNvSpPr txBox="1">
            <a:spLocks/>
          </p:cNvSpPr>
          <p:nvPr/>
        </p:nvSpPr>
        <p:spPr>
          <a:xfrm>
            <a:off x="381001" y="1295400"/>
            <a:ext cx="8280184" cy="381000"/>
          </a:xfrm>
          <a:prstGeom prst="rect">
            <a:avLst/>
          </a:prstGeom>
        </p:spPr>
        <p:txBody>
          <a:bodyPr vert="horz" lIns="121899" tIns="60949" rIns="121899" bIns="60949" rtlCol="0" anchor="b">
            <a:noAutofit/>
          </a:bodyPr>
          <a:lstStyle>
            <a:lvl1pPr algn="l" defTabSz="121898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063" indent="-457063" algn="ctr"/>
            <a:r>
              <a:rPr lang="it-IT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PRINCIPALI NOVITA’</a:t>
            </a:r>
          </a:p>
        </p:txBody>
      </p:sp>
      <p:sp>
        <p:nvSpPr>
          <p:cNvPr id="2" name="Rettangolo 1"/>
          <p:cNvSpPr/>
          <p:nvPr/>
        </p:nvSpPr>
        <p:spPr>
          <a:xfrm>
            <a:off x="0" y="1495136"/>
            <a:ext cx="3558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buClr>
                <a:srgbClr val="89C01C">
                  <a:lumMod val="75000"/>
                </a:srgbClr>
              </a:buClr>
            </a:pPr>
            <a:r>
              <a:rPr lang="it-IT" sz="12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Articoli 8-13 (sanzioni amministrative</a:t>
            </a:r>
            <a:r>
              <a:rPr lang="it-IT" sz="1200" b="1" i="1" dirty="0">
                <a:solidFill>
                  <a:srgbClr val="FF0000"/>
                </a:solidFill>
              </a:rPr>
              <a:t>)</a:t>
            </a:r>
            <a:endParaRPr lang="it-IT" sz="1200" b="1" dirty="0">
              <a:solidFill>
                <a:srgbClr val="FF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52399" y="2090557"/>
            <a:ext cx="8508785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it-IT" sz="1600" b="1" i="1" u="none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Sanzioni a carico degli operatori:  </a:t>
            </a:r>
            <a:br>
              <a:rPr kumimoji="0" lang="it-IT" sz="1600" b="1" i="1" u="none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it-IT" sz="1600" b="1" i="1" u="none" strike="noStrike" kern="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defRPr/>
            </a:pPr>
            <a:r>
              <a:rPr kumimoji="0" lang="it-IT" sz="1600" b="1" i="1" u="none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it-IT" sz="1600" b="1" i="1" u="sng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art. 11, comma 1</a:t>
            </a:r>
            <a:r>
              <a:rPr kumimoji="0" lang="it-IT" sz="1600" b="1" i="1" u="none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)</a:t>
            </a:r>
            <a:r>
              <a:rPr kumimoji="0" lang="it-IT" sz="16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: trattasi del</a:t>
            </a:r>
            <a:r>
              <a:rPr kumimoji="0" lang="it-IT" sz="1600" b="1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comportamento più grave in caso di mancato richiamo del prodotto ovvero a comunicare agli acquirenti la soppressione delle indicazioni BIO (vale anche in caso non si faccia più parte della filiera per recesso o esclusione), sanzionato con un importo da </a:t>
            </a:r>
            <a:r>
              <a:rPr kumimoji="0" lang="it-IT" sz="1600" b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€ 10.000 a € 20.000</a:t>
            </a:r>
          </a:p>
          <a:p>
            <a:pPr lvl="0">
              <a:defRPr/>
            </a:pPr>
            <a:endParaRPr lang="it-IT" sz="1600" b="1" i="1" kern="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lvl="0">
              <a:defRPr/>
            </a:pPr>
            <a:r>
              <a:rPr lang="it-IT" sz="1600" b="1" i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it-IT" sz="1600" b="1" i="1" u="sng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11, comma 2</a:t>
            </a:r>
            <a:r>
              <a:rPr lang="it-IT" sz="1600" b="1" i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it-IT" sz="1600" b="1" i="1" kern="0" dirty="0">
                <a:solidFill>
                  <a:srgbClr val="000000"/>
                </a:solidFill>
              </a:rPr>
              <a:t>: trattasi dell’impedimento alle verifiche dell’</a:t>
            </a:r>
            <a:r>
              <a:rPr lang="it-IT" sz="1600" b="1" i="1" kern="0" dirty="0" err="1">
                <a:solidFill>
                  <a:srgbClr val="000000"/>
                </a:solidFill>
              </a:rPr>
              <a:t>OdC</a:t>
            </a:r>
            <a:r>
              <a:rPr lang="it-IT" sz="1600" b="1" i="1" kern="0" dirty="0">
                <a:solidFill>
                  <a:srgbClr val="000000"/>
                </a:solidFill>
              </a:rPr>
              <a:t>/AC, sanzionato con un importo da </a:t>
            </a:r>
            <a:r>
              <a:rPr lang="it-IT" sz="1600" b="1" kern="0" dirty="0">
                <a:solidFill>
                  <a:srgbClr val="000000"/>
                </a:solidFill>
              </a:rPr>
              <a:t>€ 6.000 a € 18.000</a:t>
            </a:r>
          </a:p>
          <a:p>
            <a:pPr lvl="0">
              <a:defRPr/>
            </a:pPr>
            <a:endParaRPr lang="it-IT" sz="1600" b="1" kern="0" dirty="0">
              <a:solidFill>
                <a:srgbClr val="000000"/>
              </a:solidFill>
            </a:endParaRPr>
          </a:p>
          <a:p>
            <a:pPr lvl="0">
              <a:defRPr/>
            </a:pPr>
            <a:r>
              <a:rPr lang="it-IT" sz="1600" b="1" i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it-IT" sz="1600" b="1" i="1" u="sng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11, comma 3</a:t>
            </a:r>
            <a:r>
              <a:rPr lang="it-IT" sz="1600" b="1" i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it-IT" sz="1600" b="1" i="1" kern="0" dirty="0">
                <a:solidFill>
                  <a:srgbClr val="000000"/>
                </a:solidFill>
              </a:rPr>
              <a:t>: trattasi del caso di provvedimento definitivo della sospensione (eccetto per morosità), sanzionato con un importo da </a:t>
            </a:r>
            <a:r>
              <a:rPr lang="it-IT" sz="1600" b="1" kern="0" dirty="0">
                <a:solidFill>
                  <a:srgbClr val="000000"/>
                </a:solidFill>
              </a:rPr>
              <a:t>€ 6.000 a € 18.000</a:t>
            </a:r>
          </a:p>
          <a:p>
            <a:pPr lvl="0">
              <a:defRPr/>
            </a:pPr>
            <a:endParaRPr lang="it-IT" sz="1600" b="1" i="1" kern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defRPr/>
            </a:pPr>
            <a:r>
              <a:rPr lang="it-IT" sz="1600" b="1" i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it-IT" sz="1600" b="1" i="1" u="sng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11, comma 4</a:t>
            </a:r>
            <a:r>
              <a:rPr lang="it-IT" sz="1600" b="1" i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it-IT" sz="1600" b="1" i="1" kern="0" dirty="0">
                <a:solidFill>
                  <a:srgbClr val="000000"/>
                </a:solidFill>
              </a:rPr>
              <a:t>: trattasi del caso di provvedimento definitivo della esclusione (eccetto per morosità), sanzionato con un importo da </a:t>
            </a:r>
            <a:r>
              <a:rPr lang="it-IT" sz="1600" b="1" kern="0" dirty="0">
                <a:solidFill>
                  <a:srgbClr val="000000"/>
                </a:solidFill>
              </a:rPr>
              <a:t>€ 10.000 a € 30.000</a:t>
            </a:r>
          </a:p>
          <a:p>
            <a:pPr lvl="0">
              <a:defRPr/>
            </a:pPr>
            <a:endParaRPr lang="it-IT" sz="1600" b="1" kern="0" dirty="0">
              <a:solidFill>
                <a:srgbClr val="000000"/>
              </a:solidFill>
            </a:endParaRPr>
          </a:p>
          <a:p>
            <a:pPr lvl="0">
              <a:defRPr/>
            </a:pPr>
            <a:endParaRPr lang="it-IT" sz="1100" kern="0" dirty="0">
              <a:solidFill>
                <a:srgbClr val="000000"/>
              </a:solidFill>
            </a:endParaRPr>
          </a:p>
          <a:p>
            <a:pPr lvl="0">
              <a:defRPr/>
            </a:pPr>
            <a:endParaRPr lang="it-IT" sz="1100" kern="0" dirty="0">
              <a:solidFill>
                <a:srgbClr val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224820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4" name="Titolo 2"/>
          <p:cNvSpPr txBox="1">
            <a:spLocks/>
          </p:cNvSpPr>
          <p:nvPr/>
        </p:nvSpPr>
        <p:spPr>
          <a:xfrm>
            <a:off x="381001" y="1295400"/>
            <a:ext cx="8280184" cy="381000"/>
          </a:xfrm>
          <a:prstGeom prst="rect">
            <a:avLst/>
          </a:prstGeom>
        </p:spPr>
        <p:txBody>
          <a:bodyPr vert="horz" lIns="121899" tIns="60949" rIns="121899" bIns="60949" rtlCol="0" anchor="b">
            <a:noAutofit/>
          </a:bodyPr>
          <a:lstStyle>
            <a:lvl1pPr algn="l" defTabSz="121898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063" indent="-457063" algn="ctr"/>
            <a:r>
              <a:rPr lang="it-IT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PRINCIPALI NOVITA’</a:t>
            </a:r>
          </a:p>
        </p:txBody>
      </p:sp>
      <p:sp>
        <p:nvSpPr>
          <p:cNvPr id="2" name="Rettangolo 1"/>
          <p:cNvSpPr/>
          <p:nvPr/>
        </p:nvSpPr>
        <p:spPr>
          <a:xfrm>
            <a:off x="0" y="1495136"/>
            <a:ext cx="3558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buClr>
                <a:srgbClr val="89C01C">
                  <a:lumMod val="75000"/>
                </a:srgbClr>
              </a:buClr>
            </a:pPr>
            <a:r>
              <a:rPr lang="it-IT" sz="12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Articoli 8-13 (sanzioni amministrative</a:t>
            </a:r>
            <a:r>
              <a:rPr lang="it-IT" sz="1200" b="1" i="1" dirty="0">
                <a:solidFill>
                  <a:srgbClr val="FF0000"/>
                </a:solidFill>
              </a:rPr>
              <a:t>)</a:t>
            </a:r>
            <a:endParaRPr lang="it-IT" sz="1200" b="1" dirty="0">
              <a:solidFill>
                <a:srgbClr val="FF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445950" y="2036495"/>
            <a:ext cx="84582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it-IT" sz="1900" b="1" i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Applicazione delle sanzioni:  </a:t>
            </a:r>
          </a:p>
          <a:p>
            <a:pPr lvl="0">
              <a:defRPr/>
            </a:pPr>
            <a:r>
              <a:rPr lang="it-IT" sz="1900" b="1" i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</a:t>
            </a:r>
            <a:r>
              <a:rPr lang="it-IT" sz="1900" b="1" i="1" u="sng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artt. 12 e 13</a:t>
            </a:r>
            <a:r>
              <a:rPr lang="it-IT" sz="1900" b="1" i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</a:p>
          <a:p>
            <a:pPr lvl="0">
              <a:defRPr/>
            </a:pPr>
            <a:r>
              <a:rPr lang="it-IT" sz="1900" dirty="0">
                <a:solidFill>
                  <a:srgbClr val="000000"/>
                </a:solidFill>
                <a:latin typeface="+mj-lt"/>
              </a:rPr>
              <a:t>L’autorità competente ad irrogare le sanzioni amministrative pecuniarie previste dal decreto legislativo è l’</a:t>
            </a:r>
            <a:r>
              <a:rPr lang="it-IT" sz="1900" b="1" u="sng" dirty="0">
                <a:solidFill>
                  <a:srgbClr val="000000"/>
                </a:solidFill>
                <a:latin typeface="+mj-lt"/>
              </a:rPr>
              <a:t>ICQRF – DG VICO</a:t>
            </a:r>
            <a:r>
              <a:rPr lang="it-IT" sz="1900" dirty="0">
                <a:solidFill>
                  <a:srgbClr val="000000"/>
                </a:solidFill>
                <a:latin typeface="+mj-lt"/>
              </a:rPr>
              <a:t> secondo la disciplina della L. 689/81, compresa la diffida di cui al D.L. 91/2014 "c.d. Campo libero«, i proventi versati su apposito capitolo vengono riassegnati.</a:t>
            </a:r>
          </a:p>
          <a:p>
            <a:pPr lvl="0">
              <a:defRPr/>
            </a:pPr>
            <a:endParaRPr lang="it-IT" sz="19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78691" y="4267200"/>
            <a:ext cx="828249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it-IT" sz="2000" b="1" i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Abrogazioni:  </a:t>
            </a:r>
          </a:p>
          <a:p>
            <a:pPr lvl="0">
              <a:defRPr/>
            </a:pPr>
            <a:r>
              <a:rPr lang="it-IT" sz="2000" b="1" i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</a:t>
            </a:r>
            <a:r>
              <a:rPr lang="it-IT" sz="2000" b="1" i="1" u="sng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art. 15)</a:t>
            </a:r>
          </a:p>
          <a:p>
            <a:r>
              <a:rPr lang="it-IT" sz="2000" dirty="0">
                <a:latin typeface="+mj-lt"/>
              </a:rPr>
              <a:t>1. Il decreto legislativo 17 marzo 1995, n. 220, è</a:t>
            </a:r>
          </a:p>
          <a:p>
            <a:r>
              <a:rPr lang="it-IT" sz="2000" dirty="0">
                <a:latin typeface="+mj-lt"/>
              </a:rPr>
              <a:t>abrogato.</a:t>
            </a:r>
          </a:p>
          <a:p>
            <a:r>
              <a:rPr lang="it-IT" sz="2000" dirty="0">
                <a:latin typeface="+mj-lt"/>
              </a:rPr>
              <a:t>2. Il rinvio alle norme abrogate, di cui al comma 1, fatto</a:t>
            </a:r>
          </a:p>
          <a:p>
            <a:r>
              <a:rPr lang="it-IT" sz="2000" dirty="0">
                <a:latin typeface="+mj-lt"/>
              </a:rPr>
              <a:t>da leggi, da regolamenti e da altre norme si intende</a:t>
            </a:r>
          </a:p>
          <a:p>
            <a:r>
              <a:rPr lang="it-IT" sz="2000" dirty="0">
                <a:latin typeface="+mj-lt"/>
              </a:rPr>
              <a:t>riferito alle corrispondenti disposizioni del presente decreto</a:t>
            </a:r>
          </a:p>
          <a:p>
            <a:r>
              <a:rPr lang="it-IT" sz="2000" dirty="0">
                <a:latin typeface="+mj-lt"/>
              </a:rPr>
              <a:t>e dei provvedimenti ivi previsti.</a:t>
            </a:r>
            <a:endParaRPr lang="it-IT" sz="2000" b="1" i="1" kern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096574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457199" y="1865141"/>
            <a:ext cx="820398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0" dirty="0"/>
              <a:t>PER CONCLUDERE</a:t>
            </a:r>
          </a:p>
          <a:p>
            <a:pPr marL="457200" indent="-457200">
              <a:buAutoNum type="arabicPeriod"/>
            </a:pPr>
            <a:r>
              <a:rPr lang="it-IT" sz="2000" b="0" dirty="0"/>
              <a:t>Ad oggi non sono state emesse O.I./O.A. su contestazioni ai sensi del </a:t>
            </a:r>
            <a:r>
              <a:rPr lang="it-IT" sz="2000" b="0" dirty="0" err="1"/>
              <a:t>D.Lgs</a:t>
            </a:r>
            <a:r>
              <a:rPr lang="it-IT" sz="2000" b="0" dirty="0"/>
              <a:t> 20/2018: </a:t>
            </a:r>
            <a:r>
              <a:rPr lang="it-IT" sz="2000" b="0" u="sng" dirty="0"/>
              <a:t>non si è formata così una giurisprudenza civilistica in tal senso a cui gli Organi di controllo possano riferirs</a:t>
            </a:r>
            <a:r>
              <a:rPr lang="it-IT" sz="2000" b="0" dirty="0"/>
              <a:t>i.</a:t>
            </a:r>
          </a:p>
          <a:p>
            <a:pPr marL="457200" indent="-457200">
              <a:buAutoNum type="arabicPeriod"/>
            </a:pPr>
            <a:r>
              <a:rPr lang="it-IT" sz="2000" dirty="0"/>
              <a:t>Le sanzioni sono realmente sproporzionate rispetto alle fattispecie considerate? </a:t>
            </a:r>
            <a:r>
              <a:rPr lang="it-IT" sz="2000" u="sng" dirty="0"/>
              <a:t>Ni</a:t>
            </a:r>
          </a:p>
          <a:p>
            <a:pPr marL="457200" indent="-457200">
              <a:buAutoNum type="arabicPeriod"/>
            </a:pPr>
            <a:r>
              <a:rPr lang="it-IT" sz="2000" b="0" dirty="0"/>
              <a:t>Il </a:t>
            </a:r>
            <a:r>
              <a:rPr lang="it-IT" sz="2000" b="0" dirty="0" err="1"/>
              <a:t>D.Lgs</a:t>
            </a:r>
            <a:r>
              <a:rPr lang="it-IT" sz="2000" b="0" dirty="0"/>
              <a:t> n. 20/2018 è già superato alla luce del nuovo Regolamento 848/2017? </a:t>
            </a:r>
            <a:r>
              <a:rPr lang="it-IT" sz="2000" b="0" u="sng" dirty="0"/>
              <a:t>Indubbiamente va aggiornato</a:t>
            </a:r>
          </a:p>
          <a:p>
            <a:pPr marL="457200" indent="-457200">
              <a:buAutoNum type="arabicPeriod"/>
            </a:pPr>
            <a:r>
              <a:rPr lang="it-IT" sz="2000" b="0" dirty="0"/>
              <a:t> L’intero sistema di controllo del </a:t>
            </a:r>
            <a:r>
              <a:rPr lang="it-IT" sz="2000" b="0" dirty="0" err="1"/>
              <a:t>Bio</a:t>
            </a:r>
            <a:r>
              <a:rPr lang="it-IT" sz="2000" b="0" dirty="0"/>
              <a:t>, in termini di efficacia ed efficienza, ha beneficiato dell’entrata in vigore del decreto legislativo? </a:t>
            </a:r>
            <a:r>
              <a:rPr lang="it-IT" sz="2000" b="0" u="sng" dirty="0"/>
              <a:t>Si</a:t>
            </a:r>
            <a:r>
              <a:rPr lang="it-IT" sz="2000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69478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8EDBD58F-CB08-4C52-9890-7444316F0A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6773717"/>
              </p:ext>
            </p:extLst>
          </p:nvPr>
        </p:nvGraphicFramePr>
        <p:xfrm>
          <a:off x="762000" y="1905000"/>
          <a:ext cx="7899185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6" name="Worksheet" r:id="rId3" imgW="7172241" imgH="3705287" progId="Excel.Sheet.8">
                  <p:embed/>
                </p:oleObj>
              </mc:Choice>
              <mc:Fallback>
                <p:oleObj name="Worksheet" r:id="rId3" imgW="7172241" imgH="3705287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2000" y="1905000"/>
                        <a:ext cx="7899185" cy="411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393825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26C1DA1-8989-4024-85A0-D94A065E8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133261-F426-4E3C-B2AF-F6E5B7E61F25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49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A55DB4A3-1476-4C1F-B3F6-3BDA9996D531}"/>
              </a:ext>
            </a:extLst>
          </p:cNvPr>
          <p:cNvSpPr txBox="1"/>
          <p:nvPr/>
        </p:nvSpPr>
        <p:spPr>
          <a:xfrm>
            <a:off x="1036062" y="2438400"/>
            <a:ext cx="7141369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1" spc="-250" dirty="0">
                <a:solidFill>
                  <a:srgbClr val="C0504D"/>
                </a:solidFill>
                <a:latin typeface="Castellar"/>
                <a:cs typeface="Castellar"/>
              </a:rPr>
              <a:t>G</a:t>
            </a:r>
            <a:r>
              <a:rPr sz="4000" b="1" spc="-245" dirty="0">
                <a:solidFill>
                  <a:srgbClr val="C0504D"/>
                </a:solidFill>
                <a:latin typeface="Castellar"/>
                <a:cs typeface="Castellar"/>
              </a:rPr>
              <a:t>r</a:t>
            </a:r>
            <a:r>
              <a:rPr sz="4000" b="1" spc="-240" dirty="0">
                <a:solidFill>
                  <a:srgbClr val="C0504D"/>
                </a:solidFill>
                <a:latin typeface="Castellar"/>
                <a:cs typeface="Castellar"/>
              </a:rPr>
              <a:t>a</a:t>
            </a:r>
            <a:r>
              <a:rPr sz="4000" b="1" spc="-175" dirty="0">
                <a:solidFill>
                  <a:srgbClr val="C0504D"/>
                </a:solidFill>
                <a:latin typeface="Castellar"/>
                <a:cs typeface="Castellar"/>
              </a:rPr>
              <a:t>zie</a:t>
            </a:r>
            <a:endParaRPr sz="4000" b="1" dirty="0">
              <a:latin typeface="Castellar"/>
              <a:cs typeface="Castellar"/>
            </a:endParaRPr>
          </a:p>
          <a:p>
            <a:pPr algn="ctr">
              <a:lnSpc>
                <a:spcPct val="100000"/>
              </a:lnSpc>
            </a:pPr>
            <a:r>
              <a:rPr sz="4000" b="1" i="1" spc="-254" dirty="0" err="1">
                <a:solidFill>
                  <a:srgbClr val="C0504D"/>
                </a:solidFill>
                <a:latin typeface="Castellar"/>
                <a:cs typeface="Castellar"/>
              </a:rPr>
              <a:t>d</a:t>
            </a:r>
            <a:r>
              <a:rPr sz="4000" b="1" i="1" spc="-175" dirty="0" err="1">
                <a:solidFill>
                  <a:srgbClr val="C0504D"/>
                </a:solidFill>
                <a:latin typeface="Castellar"/>
                <a:cs typeface="Castellar"/>
              </a:rPr>
              <a:t>e</a:t>
            </a:r>
            <a:r>
              <a:rPr sz="4000" b="1" i="1" spc="-200" dirty="0" err="1">
                <a:solidFill>
                  <a:srgbClr val="C0504D"/>
                </a:solidFill>
                <a:latin typeface="Castellar"/>
                <a:cs typeface="Castellar"/>
              </a:rPr>
              <a:t>L</a:t>
            </a:r>
            <a:r>
              <a:rPr sz="4000" b="1" i="1" spc="-484" dirty="0" err="1">
                <a:solidFill>
                  <a:srgbClr val="C0504D"/>
                </a:solidFill>
                <a:latin typeface="Castellar"/>
                <a:cs typeface="Castellar"/>
              </a:rPr>
              <a:t>L</a:t>
            </a:r>
            <a:r>
              <a:rPr sz="4000" b="1" i="1" spc="-95" dirty="0">
                <a:solidFill>
                  <a:srgbClr val="C0504D"/>
                </a:solidFill>
                <a:latin typeface="Castellar"/>
                <a:cs typeface="Castellar"/>
              </a:rPr>
              <a:t>’</a:t>
            </a:r>
            <a:r>
              <a:rPr lang="it-IT" sz="4000" b="1" i="1" spc="-95" dirty="0">
                <a:solidFill>
                  <a:srgbClr val="C0504D"/>
                </a:solidFill>
                <a:latin typeface="Castellar"/>
                <a:cs typeface="Castellar"/>
              </a:rPr>
              <a:t> </a:t>
            </a:r>
            <a:r>
              <a:rPr lang="it-IT" sz="4000" b="1" i="1" spc="-95" dirty="0" err="1">
                <a:solidFill>
                  <a:srgbClr val="C0504D"/>
                </a:solidFill>
                <a:latin typeface="Castellar"/>
                <a:cs typeface="Castellar"/>
              </a:rPr>
              <a:t>at</a:t>
            </a:r>
            <a:r>
              <a:rPr lang="it-IT" sz="4000" b="1" i="1" spc="-640" dirty="0">
                <a:solidFill>
                  <a:srgbClr val="C0504D"/>
                </a:solidFill>
                <a:latin typeface="Castellar"/>
                <a:cs typeface="Castellar"/>
              </a:rPr>
              <a:t> T </a:t>
            </a:r>
            <a:r>
              <a:rPr sz="4000" b="1" i="1" spc="-225" dirty="0" err="1">
                <a:solidFill>
                  <a:srgbClr val="C0504D"/>
                </a:solidFill>
                <a:latin typeface="Castellar"/>
                <a:cs typeface="Castellar"/>
              </a:rPr>
              <a:t>enzione</a:t>
            </a:r>
            <a:r>
              <a:rPr lang="it-IT" sz="4000" b="1" i="1" spc="-225" dirty="0">
                <a:solidFill>
                  <a:srgbClr val="C0504D"/>
                </a:solidFill>
                <a:latin typeface="Castellar"/>
                <a:cs typeface="Castellar"/>
              </a:rPr>
              <a:t> !</a:t>
            </a:r>
            <a:endParaRPr sz="4000" b="1" dirty="0">
              <a:latin typeface="Castellar"/>
              <a:cs typeface="Castellar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21677" y="4495800"/>
            <a:ext cx="8143056" cy="1938992"/>
          </a:xfrm>
          <a:prstGeom prst="rect">
            <a:avLst/>
          </a:prstGeom>
          <a:solidFill>
            <a:schemeClr val="accent3">
              <a:lumMod val="95000"/>
            </a:schemeClr>
          </a:solidFill>
          <a:ln w="38100">
            <a:solidFill>
              <a:schemeClr val="tx2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0F5494"/>
                </a:solidFill>
              </a:rPr>
              <a:t>Flavio Berilli</a:t>
            </a:r>
          </a:p>
          <a:p>
            <a:r>
              <a:rPr lang="it-IT" sz="2400" b="0" dirty="0">
                <a:solidFill>
                  <a:srgbClr val="0F5494"/>
                </a:solidFill>
              </a:rPr>
              <a:t>Dirigente ICQRF Italia Centrale</a:t>
            </a:r>
          </a:p>
          <a:p>
            <a:r>
              <a:rPr lang="it-IT" sz="2400" dirty="0">
                <a:solidFill>
                  <a:srgbClr val="0F5494"/>
                </a:solidFill>
              </a:rPr>
              <a:t>Via Quintino Sella, 42 – Roma</a:t>
            </a:r>
          </a:p>
          <a:p>
            <a:r>
              <a:rPr lang="it-IT" sz="2400" b="0" dirty="0">
                <a:solidFill>
                  <a:srgbClr val="0F5494"/>
                </a:solidFill>
              </a:rPr>
              <a:t>0646656409 - 3299013001</a:t>
            </a:r>
          </a:p>
          <a:p>
            <a:r>
              <a:rPr lang="it-IT" sz="2400" dirty="0">
                <a:solidFill>
                  <a:srgbClr val="0F5494"/>
                </a:solidFill>
              </a:rPr>
              <a:t>icqrf.roma@politicheagricole.it</a:t>
            </a:r>
            <a:endParaRPr lang="it-IT" sz="2400" b="0" dirty="0">
              <a:solidFill>
                <a:srgbClr val="0F5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436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5</a:t>
            </a:r>
          </a:p>
        </p:txBody>
      </p:sp>
      <p:sp>
        <p:nvSpPr>
          <p:cNvPr id="4" name="Rettangolo 3"/>
          <p:cNvSpPr/>
          <p:nvPr/>
        </p:nvSpPr>
        <p:spPr>
          <a:xfrm>
            <a:off x="165606" y="1321604"/>
            <a:ext cx="8917940" cy="451212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anchor="ctr">
            <a:noAutofit/>
          </a:bodyPr>
          <a:lstStyle/>
          <a:p>
            <a:pPr algn="ctr"/>
            <a:r>
              <a:rPr lang="it-IT" altLang="it-IT" sz="2800" b="1" i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L’ICQRF e l’e-commerce</a:t>
            </a:r>
          </a:p>
        </p:txBody>
      </p:sp>
      <p:sp>
        <p:nvSpPr>
          <p:cNvPr id="5" name="CasellaDiTesto 12"/>
          <p:cNvSpPr txBox="1">
            <a:spLocks noChangeArrowheads="1"/>
          </p:cNvSpPr>
          <p:nvPr/>
        </p:nvSpPr>
        <p:spPr bwMode="auto">
          <a:xfrm>
            <a:off x="260350" y="1858759"/>
            <a:ext cx="8686800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it-IT" altLang="it-IT" sz="16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Dal 2014, l’ICQRF ha visto crescere notevolmente il suo ruolo in conseguenza di nuove disposizioni normative ed ha pertanto rafforzato la propria attività volta alla protezione dei nostri prodotti agro-alimentari di qualità sia nell’UE che nel resto del mondo, contrastando, allo stesso tempo fenomeni di usurpazione, </a:t>
            </a:r>
            <a:r>
              <a:rPr lang="it-IT" altLang="it-IT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evocazione</a:t>
            </a:r>
            <a:r>
              <a:rPr lang="it-IT" altLang="it-IT" sz="16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uso commerciale diretto o indiretto, o pubblicità ingannevoli come il cosiddetto “</a:t>
            </a:r>
            <a:r>
              <a:rPr lang="it-IT" altLang="it-IT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Italian</a:t>
            </a:r>
            <a:r>
              <a:rPr lang="it-IT" altLang="it-IT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it-IT" altLang="it-IT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sounding</a:t>
            </a:r>
            <a:r>
              <a:rPr lang="it-IT" altLang="it-IT" sz="16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”. Questa attività è chiaramente rivolta anche a tutelare il commercio elettronico dei prodotti biologici</a:t>
            </a:r>
            <a:endParaRPr lang="it-IT" altLang="it-IT" sz="1400" dirty="0">
              <a:solidFill>
                <a:srgbClr val="7F7F7F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ttangolo arrotondato 5"/>
          <p:cNvSpPr/>
          <p:nvPr/>
        </p:nvSpPr>
        <p:spPr>
          <a:xfrm>
            <a:off x="3345562" y="3260106"/>
            <a:ext cx="2171700" cy="1029586"/>
          </a:xfrm>
          <a:prstGeom prst="roundRect">
            <a:avLst/>
          </a:prstGeom>
          <a:solidFill>
            <a:schemeClr val="accent3">
              <a:lumMod val="60000"/>
              <a:lumOff val="40000"/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tx1"/>
                </a:solidFill>
              </a:rPr>
              <a:t>Come?</a:t>
            </a:r>
          </a:p>
          <a:p>
            <a:pPr algn="ctr"/>
            <a:r>
              <a:rPr lang="it-IT" b="1" dirty="0">
                <a:solidFill>
                  <a:schemeClr val="tx1"/>
                </a:solidFill>
              </a:rPr>
              <a:t>Mediante…..</a:t>
            </a:r>
          </a:p>
        </p:txBody>
      </p:sp>
      <p:sp>
        <p:nvSpPr>
          <p:cNvPr id="7" name="Ovale 6"/>
          <p:cNvSpPr/>
          <p:nvPr/>
        </p:nvSpPr>
        <p:spPr>
          <a:xfrm>
            <a:off x="245492" y="3386471"/>
            <a:ext cx="2185669" cy="1694527"/>
          </a:xfrm>
          <a:prstGeom prst="ellipse">
            <a:avLst/>
          </a:prstGeom>
          <a:solidFill>
            <a:schemeClr val="accent2">
              <a:lumMod val="75000"/>
              <a:alpha val="8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/>
              <a:t>Organismo di contatto </a:t>
            </a:r>
          </a:p>
          <a:p>
            <a:pPr algn="ctr"/>
            <a:r>
              <a:rPr lang="it-IT" sz="1400" b="1" dirty="0"/>
              <a:t>Reg. 555/2008</a:t>
            </a:r>
          </a:p>
        </p:txBody>
      </p:sp>
      <p:sp>
        <p:nvSpPr>
          <p:cNvPr id="8" name="Ovale 7"/>
          <p:cNvSpPr/>
          <p:nvPr/>
        </p:nvSpPr>
        <p:spPr>
          <a:xfrm>
            <a:off x="6547754" y="3172257"/>
            <a:ext cx="2165984" cy="1661160"/>
          </a:xfrm>
          <a:prstGeom prst="ellipse">
            <a:avLst/>
          </a:prstGeom>
          <a:solidFill>
            <a:srgbClr val="7030A0">
              <a:alpha val="2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Autorità ex officio </a:t>
            </a:r>
          </a:p>
          <a:p>
            <a:pPr algn="ctr"/>
            <a:r>
              <a:rPr lang="it-IT" sz="1400" b="1" dirty="0">
                <a:solidFill>
                  <a:schemeClr val="tx1"/>
                </a:solidFill>
              </a:rPr>
              <a:t>Reg. UE 1151/2012</a:t>
            </a:r>
          </a:p>
        </p:txBody>
      </p:sp>
      <p:sp>
        <p:nvSpPr>
          <p:cNvPr id="9" name="Ovale 8"/>
          <p:cNvSpPr/>
          <p:nvPr/>
        </p:nvSpPr>
        <p:spPr>
          <a:xfrm>
            <a:off x="3295288" y="4895903"/>
            <a:ext cx="2400300" cy="158811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Cooperazione con </a:t>
            </a:r>
          </a:p>
        </p:txBody>
      </p:sp>
      <p:sp>
        <p:nvSpPr>
          <p:cNvPr id="10" name="Ovale 9"/>
          <p:cNvSpPr/>
          <p:nvPr/>
        </p:nvSpPr>
        <p:spPr>
          <a:xfrm>
            <a:off x="6647245" y="4617890"/>
            <a:ext cx="2461259" cy="1782909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err="1">
                <a:solidFill>
                  <a:schemeClr val="tx1"/>
                </a:solidFill>
              </a:rPr>
              <a:t>Coooperazione</a:t>
            </a:r>
            <a:r>
              <a:rPr lang="it-IT" sz="1400" b="1" dirty="0">
                <a:solidFill>
                  <a:schemeClr val="tx1"/>
                </a:solidFill>
              </a:rPr>
              <a:t> con</a:t>
            </a:r>
          </a:p>
        </p:txBody>
      </p:sp>
      <p:sp>
        <p:nvSpPr>
          <p:cNvPr id="11" name="Ovale 10"/>
          <p:cNvSpPr/>
          <p:nvPr/>
        </p:nvSpPr>
        <p:spPr>
          <a:xfrm>
            <a:off x="510921" y="4895902"/>
            <a:ext cx="2137410" cy="158811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Collaborando con </a:t>
            </a:r>
          </a:p>
        </p:txBody>
      </p:sp>
      <p:pic>
        <p:nvPicPr>
          <p:cNvPr id="12" name="Picture 2" descr="https://upload.wikimedia.org/wikipedia/commons/thumb/4/48/EBay_logo.png/640px-EBay_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38568" y="5723116"/>
            <a:ext cx="1359461" cy="428994"/>
          </a:xfrm>
          <a:prstGeom prst="rect">
            <a:avLst/>
          </a:prstGeom>
          <a:noFill/>
        </p:spPr>
      </p:pic>
      <p:pic>
        <p:nvPicPr>
          <p:cNvPr id="13" name="Picture 2" descr="http://vignette4.wikia.nocookie.net/logopedia/images/4/46/Alibaba-logo.png/revision/latest?cb=201411120204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60597" y="5535339"/>
            <a:ext cx="1234554" cy="528183"/>
          </a:xfrm>
          <a:prstGeom prst="rect">
            <a:avLst/>
          </a:prstGeom>
          <a:noFill/>
        </p:spPr>
      </p:pic>
      <p:pic>
        <p:nvPicPr>
          <p:cNvPr id="14" name="Picture 2" descr="http://www.comfortismy.rampantobsession.com/LPs%20stuff/Amazon/Amazon-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9341" y="5730501"/>
            <a:ext cx="1440570" cy="410513"/>
          </a:xfrm>
          <a:prstGeom prst="rect">
            <a:avLst/>
          </a:prstGeom>
          <a:noFill/>
        </p:spPr>
      </p:pic>
      <p:sp>
        <p:nvSpPr>
          <p:cNvPr id="15" name="Freccia a sinistra 14"/>
          <p:cNvSpPr/>
          <p:nvPr/>
        </p:nvSpPr>
        <p:spPr>
          <a:xfrm>
            <a:off x="2648332" y="3671586"/>
            <a:ext cx="548640" cy="490562"/>
          </a:xfrm>
          <a:prstGeom prst="leftArrow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a sinistra 15"/>
          <p:cNvSpPr/>
          <p:nvPr/>
        </p:nvSpPr>
        <p:spPr>
          <a:xfrm rot="16200000">
            <a:off x="4041038" y="4517615"/>
            <a:ext cx="954521" cy="392112"/>
          </a:xfrm>
          <a:prstGeom prst="leftArrow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Freccia a sinistra 16"/>
          <p:cNvSpPr/>
          <p:nvPr/>
        </p:nvSpPr>
        <p:spPr>
          <a:xfrm rot="13527669">
            <a:off x="5500554" y="4419439"/>
            <a:ext cx="1657896" cy="392112"/>
          </a:xfrm>
          <a:prstGeom prst="leftArrow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Freccia a sinistra 17"/>
          <p:cNvSpPr/>
          <p:nvPr/>
        </p:nvSpPr>
        <p:spPr>
          <a:xfrm rot="10800000">
            <a:off x="5688711" y="3386471"/>
            <a:ext cx="777240" cy="490562"/>
          </a:xfrm>
          <a:prstGeom prst="leftArrow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Freccia a sinistra 18"/>
          <p:cNvSpPr/>
          <p:nvPr/>
        </p:nvSpPr>
        <p:spPr>
          <a:xfrm rot="19138063">
            <a:off x="2367289" y="4491582"/>
            <a:ext cx="1171087" cy="490562"/>
          </a:xfrm>
          <a:prstGeom prst="leftArrow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4579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248027"/>
            <a:ext cx="8120576" cy="533446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3915258"/>
            <a:ext cx="1207113" cy="8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07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6</a:t>
            </a:r>
          </a:p>
          <a:p>
            <a:endParaRPr lang="en-GB" dirty="0"/>
          </a:p>
        </p:txBody>
      </p:sp>
      <p:sp>
        <p:nvSpPr>
          <p:cNvPr id="5" name="Rettangolo 4"/>
          <p:cNvSpPr/>
          <p:nvPr/>
        </p:nvSpPr>
        <p:spPr>
          <a:xfrm>
            <a:off x="588049" y="1148362"/>
            <a:ext cx="7856796" cy="530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1050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pPr algn="ctr"/>
            <a:r>
              <a:rPr lang="it-IT" b="1" dirty="0">
                <a:latin typeface="Garamond" panose="02020404030301010803" pitchFamily="18" charset="0"/>
              </a:rPr>
              <a:t>Il sistema dei controlli nel comparto Agroalimentare: il ruolo dell’ICQRF </a:t>
            </a:r>
            <a:endParaRPr lang="it-IT" dirty="0"/>
          </a:p>
        </p:txBody>
      </p:sp>
      <p:sp>
        <p:nvSpPr>
          <p:cNvPr id="11" name="Rettangolo arrotondato 10"/>
          <p:cNvSpPr/>
          <p:nvPr/>
        </p:nvSpPr>
        <p:spPr>
          <a:xfrm>
            <a:off x="626542" y="1371601"/>
            <a:ext cx="7772400" cy="30480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it-IT" sz="1800" b="0"/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1115" y="2308611"/>
            <a:ext cx="1969419" cy="3749471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3317" y="2305469"/>
            <a:ext cx="1874499" cy="3601112"/>
          </a:xfrm>
          <a:prstGeom prst="rect">
            <a:avLst/>
          </a:prstGeom>
          <a:ln>
            <a:solidFill>
              <a:srgbClr val="00B05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0599" y="2297942"/>
            <a:ext cx="1606021" cy="3608639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17" name="Immagin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402" y="2333749"/>
            <a:ext cx="1613316" cy="3576394"/>
          </a:xfrm>
          <a:prstGeom prst="rect">
            <a:avLst/>
          </a:prstGeom>
          <a:ln>
            <a:solidFill>
              <a:srgbClr val="FF0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2" name="CasellaDiTesto 1"/>
          <p:cNvSpPr txBox="1"/>
          <p:nvPr/>
        </p:nvSpPr>
        <p:spPr>
          <a:xfrm>
            <a:off x="626541" y="6096000"/>
            <a:ext cx="8000079" cy="4616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0" dirty="0" err="1">
                <a:solidFill>
                  <a:srgbClr val="0F5494"/>
                </a:solidFill>
              </a:rPr>
              <a:t>RUCI:</a:t>
            </a:r>
            <a:r>
              <a:rPr lang="it-IT" sz="2000" b="0" dirty="0" err="1">
                <a:solidFill>
                  <a:srgbClr val="0F5494"/>
                </a:solidFill>
              </a:rPr>
              <a:t>Registro</a:t>
            </a:r>
            <a:r>
              <a:rPr lang="it-IT" sz="2000" b="0" dirty="0">
                <a:solidFill>
                  <a:srgbClr val="0F5494"/>
                </a:solidFill>
              </a:rPr>
              <a:t> Unico dei Controlli (D.L. 91/2014)</a:t>
            </a:r>
            <a:endParaRPr lang="it-IT" sz="2400" b="0" dirty="0">
              <a:solidFill>
                <a:srgbClr val="0F5494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612402" y="1712150"/>
            <a:ext cx="8014217" cy="4616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0" dirty="0" err="1">
                <a:solidFill>
                  <a:srgbClr val="FF0000"/>
                </a:solidFill>
              </a:rPr>
              <a:t>PNI:</a:t>
            </a:r>
            <a:r>
              <a:rPr lang="it-IT" sz="2000" b="0" dirty="0" err="1">
                <a:solidFill>
                  <a:srgbClr val="FF0000"/>
                </a:solidFill>
              </a:rPr>
              <a:t>Piano</a:t>
            </a:r>
            <a:r>
              <a:rPr lang="it-IT" sz="2000" b="0" dirty="0">
                <a:solidFill>
                  <a:srgbClr val="FF0000"/>
                </a:solidFill>
              </a:rPr>
              <a:t> Nazionale Integrato (Reg. CE 625/2017)</a:t>
            </a:r>
            <a:endParaRPr lang="it-IT" sz="2400" b="0" dirty="0">
              <a:solidFill>
                <a:srgbClr val="FF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495824" y="4183346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0" dirty="0">
                <a:solidFill>
                  <a:srgbClr val="0F5494"/>
                </a:solidFill>
              </a:rPr>
              <a:t>ODC</a:t>
            </a:r>
          </a:p>
        </p:txBody>
      </p:sp>
    </p:spTree>
    <p:extLst>
      <p:ext uri="{BB962C8B-B14F-4D97-AF65-F5344CB8AC3E}">
        <p14:creationId xmlns:p14="http://schemas.microsoft.com/office/powerpoint/2010/main" val="2864058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2" name="Rettangolo 1"/>
          <p:cNvSpPr/>
          <p:nvPr/>
        </p:nvSpPr>
        <p:spPr>
          <a:xfrm>
            <a:off x="304800" y="1371600"/>
            <a:ext cx="8356385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008100"/>
                </a:solidFill>
                <a:latin typeface="Garamond-Bold"/>
              </a:rPr>
              <a:t>Attività dell’ICQRF </a:t>
            </a:r>
            <a:r>
              <a:rPr lang="it-IT" sz="1200" dirty="0">
                <a:solidFill>
                  <a:srgbClr val="000000"/>
                </a:solidFill>
                <a:latin typeface="Garamond" panose="02020404030301010803" pitchFamily="18" charset="0"/>
              </a:rPr>
              <a:t>Dal 2011 al 2019 l’ICQRF ha effettuato complessivamente 21.665 controlli, (mediana 2331; media 2407) nell’ambito del sistema dell’agricoltura biologica, sottoponendo a verifica, rispettivamente, 17034 operatori e 28401 prodotti.</a:t>
            </a:r>
          </a:p>
          <a:p>
            <a:pPr algn="just"/>
            <a:r>
              <a:rPr lang="it-IT" sz="1200" dirty="0">
                <a:solidFill>
                  <a:srgbClr val="000000"/>
                </a:solidFill>
                <a:latin typeface="Garamond" panose="02020404030301010803" pitchFamily="18" charset="0"/>
              </a:rPr>
              <a:t>L’attività ICQRF di polizia giudiziaria nel settore del </a:t>
            </a:r>
            <a:r>
              <a:rPr lang="it-IT" sz="1200" dirty="0" err="1">
                <a:solidFill>
                  <a:srgbClr val="000000"/>
                </a:solidFill>
                <a:latin typeface="Garamond" panose="02020404030301010803" pitchFamily="18" charset="0"/>
              </a:rPr>
              <a:t>Bio</a:t>
            </a:r>
            <a:r>
              <a:rPr lang="it-IT" sz="1200" dirty="0">
                <a:solidFill>
                  <a:srgbClr val="000000"/>
                </a:solidFill>
                <a:latin typeface="Garamond" panose="02020404030301010803" pitchFamily="18" charset="0"/>
              </a:rPr>
              <a:t> è stata particolarmente intensa (considerando anche la mancanza di norme sanzionatorie specifiche fino  a marzo 2019)  con </a:t>
            </a:r>
            <a:r>
              <a:rPr lang="it-IT" sz="1200" b="1" dirty="0">
                <a:solidFill>
                  <a:srgbClr val="000000"/>
                </a:solidFill>
                <a:latin typeface="Garamond-Bold"/>
              </a:rPr>
              <a:t> 379 notizie di reato (mediana 37; media 42) e 1.372 sanzioni amministrative (mediana 142; media 152,4). </a:t>
            </a:r>
            <a:r>
              <a:rPr lang="it-IT" sz="1200" dirty="0">
                <a:solidFill>
                  <a:srgbClr val="000000"/>
                </a:solidFill>
                <a:latin typeface="Garamond" panose="02020404030301010803" pitchFamily="18" charset="0"/>
              </a:rPr>
              <a:t>Rilevanti gli interventi svolti con Guardia di Finanza e Arma dei Carabinieri per fenomeni legati alla commercializzazione di prodotti falsi </a:t>
            </a:r>
            <a:r>
              <a:rPr lang="it-IT" sz="1200" dirty="0" err="1">
                <a:solidFill>
                  <a:srgbClr val="000000"/>
                </a:solidFill>
                <a:latin typeface="Garamond" panose="02020404030301010803" pitchFamily="18" charset="0"/>
              </a:rPr>
              <a:t>Bio</a:t>
            </a:r>
            <a:r>
              <a:rPr lang="it-IT" sz="1200" dirty="0">
                <a:solidFill>
                  <a:srgbClr val="000000"/>
                </a:solidFill>
                <a:latin typeface="Garamond" panose="02020404030301010803" pitchFamily="18" charset="0"/>
              </a:rPr>
              <a:t> coltivati con metodi di agricoltura convenzionale.</a:t>
            </a:r>
            <a:endParaRPr lang="it-IT" dirty="0"/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3086181"/>
              </p:ext>
            </p:extLst>
          </p:nvPr>
        </p:nvGraphicFramePr>
        <p:xfrm>
          <a:off x="390525" y="2878138"/>
          <a:ext cx="8029575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" name="Foglio di lavoro" r:id="rId3" imgW="8029575" imgH="3429203" progId="Excel.Sheet.12">
                  <p:embed/>
                </p:oleObj>
              </mc:Choice>
              <mc:Fallback>
                <p:oleObj name="Foglio di lavoro" r:id="rId3" imgW="8029575" imgH="342920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0525" y="2878138"/>
                        <a:ext cx="8029575" cy="3429000"/>
                      </a:xfrm>
                      <a:prstGeom prst="rect">
                        <a:avLst/>
                      </a:prstGeom>
                      <a:solidFill>
                        <a:srgbClr val="CCFF66"/>
                      </a:solidFill>
                      <a:ln w="57150">
                        <a:solidFill>
                          <a:srgbClr val="00B05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9798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661185" y="6582489"/>
            <a:ext cx="485931" cy="241299"/>
          </a:xfrm>
        </p:spPr>
        <p:txBody>
          <a:bodyPr/>
          <a:lstStyle/>
          <a:p>
            <a:r>
              <a:rPr lang="en-GB" dirty="0"/>
              <a:t>7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572568" y="1295400"/>
            <a:ext cx="3975768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Alcuni numeri </a:t>
            </a:r>
            <a:r>
              <a:rPr lang="it-IT" altLang="it-IT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dell’ICQRF</a:t>
            </a:r>
            <a:endParaRPr kumimoji="0" lang="it-IT" altLang="it-IT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1" name="Ogget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1992771"/>
              </p:ext>
            </p:extLst>
          </p:nvPr>
        </p:nvGraphicFramePr>
        <p:xfrm>
          <a:off x="1325920" y="1671659"/>
          <a:ext cx="6598880" cy="3052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6" name="Documento" r:id="rId3" imgW="6088175" imgH="2884233" progId="Word.Document.12">
                  <p:embed/>
                </p:oleObj>
              </mc:Choice>
              <mc:Fallback>
                <p:oleObj name="Documento" r:id="rId3" imgW="6088175" imgH="288423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25920" y="1671659"/>
                        <a:ext cx="6598880" cy="3052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asellaDiTesto 11"/>
          <p:cNvSpPr txBox="1"/>
          <p:nvPr/>
        </p:nvSpPr>
        <p:spPr>
          <a:xfrm>
            <a:off x="2897909" y="6356351"/>
            <a:ext cx="47291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900" b="0" dirty="0">
                <a:solidFill>
                  <a:srgbClr val="0F5494"/>
                </a:solidFill>
              </a:rPr>
              <a:t>Elaborazione PREF</a:t>
            </a:r>
          </a:p>
        </p:txBody>
      </p:sp>
      <p:graphicFrame>
        <p:nvGraphicFramePr>
          <p:cNvPr id="13" name="Ogget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1516404"/>
              </p:ext>
            </p:extLst>
          </p:nvPr>
        </p:nvGraphicFramePr>
        <p:xfrm>
          <a:off x="1371600" y="4592638"/>
          <a:ext cx="6553199" cy="176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7" name="Documento" r:id="rId5" imgW="6105053" imgH="1763568" progId="Word.Document.12">
                  <p:embed/>
                </p:oleObj>
              </mc:Choice>
              <mc:Fallback>
                <p:oleObj name="Documento" r:id="rId5" imgW="6105053" imgH="176356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71600" y="4592638"/>
                        <a:ext cx="6553199" cy="1763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9977020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3789</TotalTime>
  <Words>4771</Words>
  <Application>Microsoft Office PowerPoint</Application>
  <PresentationFormat>Presentazione su schermo (4:3)</PresentationFormat>
  <Paragraphs>654</Paragraphs>
  <Slides>49</Slides>
  <Notes>9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49</vt:i4>
      </vt:variant>
    </vt:vector>
  </HeadingPairs>
  <TitlesOfParts>
    <vt:vector size="65" baseType="lpstr">
      <vt:lpstr>Arial</vt:lpstr>
      <vt:lpstr>Calibri</vt:lpstr>
      <vt:lpstr>Castellar</vt:lpstr>
      <vt:lpstr>Constantia</vt:lpstr>
      <vt:lpstr>Courier New</vt:lpstr>
      <vt:lpstr>Garamond</vt:lpstr>
      <vt:lpstr>Garamond-Bold</vt:lpstr>
      <vt:lpstr>Palace Script MT</vt:lpstr>
      <vt:lpstr>Tahoma</vt:lpstr>
      <vt:lpstr>Times New Roman</vt:lpstr>
      <vt:lpstr>Verdana</vt:lpstr>
      <vt:lpstr>Wingdings</vt:lpstr>
      <vt:lpstr>Default Design</vt:lpstr>
      <vt:lpstr>Foglio di lavoro</vt:lpstr>
      <vt:lpstr>Documento</vt:lpstr>
      <vt:lpstr>Worksheet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DECRETO LEGISLATIVO 23 febbraio 2018 , n. 20 . «Disposizioni di armonizzazione e razionalizzazione della normativa sui controlli in materia di produzione agricola e agroalimentare biologica, predisposto ai sensi dell’articolo 5, comma 2, lett. g) , della legge 28 luglio 2016, n. 154, e ai sensi dell’articolo 2 della legge 12 agosto 2016, n. 170».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Online2PDF.com</dc:creator>
  <cp:lastModifiedBy>Barbara Frezza</cp:lastModifiedBy>
  <cp:revision>390</cp:revision>
  <cp:lastPrinted>2019-06-26T12:35:47Z</cp:lastPrinted>
  <dcterms:created xsi:type="dcterms:W3CDTF">2016-09-18T16:47:51Z</dcterms:created>
  <dcterms:modified xsi:type="dcterms:W3CDTF">2019-11-19T15:25:55Z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2016-09-18T00:00:00Z</vt:filetime>
  </property>
  <property fmtid="{D5CDD505-2E9C-101B-9397-08002B2CF9AE}" pid="3" name="LastSaved">
    <vt:filetime>2016-09-18T00:00:00Z</vt:filetime>
  </property>
</Properties>
</file>