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6" r:id="rId1"/>
    <p:sldMasterId id="2147483672" r:id="rId2"/>
    <p:sldMasterId id="2147483691" r:id="rId3"/>
    <p:sldMasterId id="2147483697" r:id="rId4"/>
  </p:sldMasterIdLst>
  <p:notesMasterIdLst>
    <p:notesMasterId r:id="rId24"/>
  </p:notesMasterIdLst>
  <p:sldIdLst>
    <p:sldId id="2267" r:id="rId5"/>
    <p:sldId id="2257" r:id="rId6"/>
    <p:sldId id="2258" r:id="rId7"/>
    <p:sldId id="2259" r:id="rId8"/>
    <p:sldId id="2235" r:id="rId9"/>
    <p:sldId id="2236" r:id="rId10"/>
    <p:sldId id="1232" r:id="rId11"/>
    <p:sldId id="2261" r:id="rId12"/>
    <p:sldId id="2254" r:id="rId13"/>
    <p:sldId id="2260" r:id="rId14"/>
    <p:sldId id="2265" r:id="rId15"/>
    <p:sldId id="2266" r:id="rId16"/>
    <p:sldId id="2246" r:id="rId17"/>
    <p:sldId id="1848" r:id="rId18"/>
    <p:sldId id="1850" r:id="rId19"/>
    <p:sldId id="1851" r:id="rId20"/>
    <p:sldId id="1852" r:id="rId21"/>
    <p:sldId id="2256" r:id="rId22"/>
    <p:sldId id="267" r:id="rId23"/>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88" autoAdjust="0"/>
    <p:restoredTop sz="94434" autoAdjust="0"/>
  </p:normalViewPr>
  <p:slideViewPr>
    <p:cSldViewPr snapToGrid="0" snapToObjects="1">
      <p:cViewPr varScale="1">
        <p:scale>
          <a:sx n="76" d="100"/>
          <a:sy n="76" d="100"/>
        </p:scale>
        <p:origin x="1248" y="84"/>
      </p:cViewPr>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3" name="Shape 63"/>
          <p:cNvSpPr>
            <a:spLocks noGrp="1" noRot="1" noChangeAspect="1"/>
          </p:cNvSpPr>
          <p:nvPr>
            <p:ph type="sldImg"/>
          </p:nvPr>
        </p:nvSpPr>
        <p:spPr>
          <a:xfrm>
            <a:off x="1143000" y="685800"/>
            <a:ext cx="4572000" cy="3429000"/>
          </a:xfrm>
          <a:prstGeom prst="rect">
            <a:avLst/>
          </a:prstGeom>
        </p:spPr>
        <p:txBody>
          <a:bodyPr/>
          <a:lstStyle/>
          <a:p>
            <a:endParaRPr/>
          </a:p>
        </p:txBody>
      </p:sp>
      <p:sp>
        <p:nvSpPr>
          <p:cNvPr id="64" name="Shape 6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696667635"/>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Times"/>
      </a:defRPr>
    </a:lvl1pPr>
    <a:lvl2pPr indent="228600" latinLnBrk="0">
      <a:spcBef>
        <a:spcPts val="400"/>
      </a:spcBef>
      <a:defRPr sz="1200">
        <a:latin typeface="+mj-lt"/>
        <a:ea typeface="+mj-ea"/>
        <a:cs typeface="+mj-cs"/>
        <a:sym typeface="Times"/>
      </a:defRPr>
    </a:lvl2pPr>
    <a:lvl3pPr indent="457200" latinLnBrk="0">
      <a:spcBef>
        <a:spcPts val="400"/>
      </a:spcBef>
      <a:defRPr sz="1200">
        <a:latin typeface="+mj-lt"/>
        <a:ea typeface="+mj-ea"/>
        <a:cs typeface="+mj-cs"/>
        <a:sym typeface="Times"/>
      </a:defRPr>
    </a:lvl3pPr>
    <a:lvl4pPr indent="685800" latinLnBrk="0">
      <a:spcBef>
        <a:spcPts val="400"/>
      </a:spcBef>
      <a:defRPr sz="1200">
        <a:latin typeface="+mj-lt"/>
        <a:ea typeface="+mj-ea"/>
        <a:cs typeface="+mj-cs"/>
        <a:sym typeface="Times"/>
      </a:defRPr>
    </a:lvl4pPr>
    <a:lvl5pPr indent="914400" latinLnBrk="0">
      <a:spcBef>
        <a:spcPts val="400"/>
      </a:spcBef>
      <a:defRPr sz="1200">
        <a:latin typeface="+mj-lt"/>
        <a:ea typeface="+mj-ea"/>
        <a:cs typeface="+mj-cs"/>
        <a:sym typeface="Times"/>
      </a:defRPr>
    </a:lvl5pPr>
    <a:lvl6pPr indent="1143000" latinLnBrk="0">
      <a:spcBef>
        <a:spcPts val="400"/>
      </a:spcBef>
      <a:defRPr sz="1200">
        <a:latin typeface="+mj-lt"/>
        <a:ea typeface="+mj-ea"/>
        <a:cs typeface="+mj-cs"/>
        <a:sym typeface="Times"/>
      </a:defRPr>
    </a:lvl6pPr>
    <a:lvl7pPr indent="1371600" latinLnBrk="0">
      <a:spcBef>
        <a:spcPts val="400"/>
      </a:spcBef>
      <a:defRPr sz="1200">
        <a:latin typeface="+mj-lt"/>
        <a:ea typeface="+mj-ea"/>
        <a:cs typeface="+mj-cs"/>
        <a:sym typeface="Times"/>
      </a:defRPr>
    </a:lvl7pPr>
    <a:lvl8pPr indent="1600200" latinLnBrk="0">
      <a:spcBef>
        <a:spcPts val="400"/>
      </a:spcBef>
      <a:defRPr sz="1200">
        <a:latin typeface="+mj-lt"/>
        <a:ea typeface="+mj-ea"/>
        <a:cs typeface="+mj-cs"/>
        <a:sym typeface="Times"/>
      </a:defRPr>
    </a:lvl8pPr>
    <a:lvl9pPr indent="1828800" latinLnBrk="0">
      <a:spcBef>
        <a:spcPts val="400"/>
      </a:spcBef>
      <a:defRPr sz="1200">
        <a:latin typeface="+mj-lt"/>
        <a:ea typeface="+mj-ea"/>
        <a:cs typeface="+mj-cs"/>
        <a:sym typeface="Time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E9C44553-8424-E445-BA89-B21FE8A8900F}"/>
              </a:ext>
            </a:extLst>
          </p:cNvPr>
          <p:cNvSpPr>
            <a:spLocks noGrp="1" noChangeArrowheads="1"/>
          </p:cNvSpPr>
          <p:nvPr>
            <p:ph type="sldNum" sz="quarter" idx="5"/>
          </p:nvPr>
        </p:nvSpPr>
        <p:spPr>
          <a:xfrm>
            <a:off x="3851275" y="9429750"/>
            <a:ext cx="2946400" cy="4968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1pPr>
            <a:lvl2pPr marL="742950" indent="-285750">
              <a:spcBef>
                <a:spcPct val="30000"/>
              </a:spcBef>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2pPr>
            <a:lvl3pPr marL="1143000" indent="-228600">
              <a:spcBef>
                <a:spcPct val="30000"/>
              </a:spcBef>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3pPr>
            <a:lvl4pPr marL="1600200" indent="-228600">
              <a:spcBef>
                <a:spcPct val="30000"/>
              </a:spcBef>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4pPr>
            <a:lvl5pPr marL="2057400" indent="-228600">
              <a:spcBef>
                <a:spcPct val="30000"/>
              </a:spcBef>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5pPr>
            <a:lvl6pPr marL="25146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6pPr>
            <a:lvl7pPr marL="29718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7pPr>
            <a:lvl8pPr marL="34290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8pPr>
            <a:lvl9pPr marL="38862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itchFamily="2" charset="0"/>
                <a:ea typeface="MS PGothic" panose="020B0600070205080204" pitchFamily="34" charset="-128"/>
              </a:defRPr>
            </a:lvl9pPr>
          </a:lstStyle>
          <a:p>
            <a:pPr eaLnBrk="1">
              <a:spcBef>
                <a:spcPct val="0"/>
              </a:spcBef>
            </a:pPr>
            <a:fld id="{8386E6DF-5BF7-9646-9590-9BDC183D3225}" type="slidenum">
              <a:rPr lang="it-IT" altLang="it-IT" smtClean="0">
                <a:solidFill>
                  <a:srgbClr val="000000"/>
                </a:solidFill>
                <a:latin typeface="Times New Roman" panose="02020603050405020304" pitchFamily="18" charset="0"/>
                <a:ea typeface="SimSun" panose="02010600030101010101" pitchFamily="2" charset="-122"/>
              </a:rPr>
              <a:pPr eaLnBrk="1">
                <a:spcBef>
                  <a:spcPct val="0"/>
                </a:spcBef>
              </a:pPr>
              <a:t>1</a:t>
            </a:fld>
            <a:endParaRPr lang="it-IT" altLang="it-IT">
              <a:solidFill>
                <a:srgbClr val="000000"/>
              </a:solidFill>
              <a:latin typeface="Times New Roman" panose="02020603050405020304" pitchFamily="18" charset="0"/>
              <a:ea typeface="SimSun" panose="02010600030101010101" pitchFamily="2" charset="-122"/>
            </a:endParaRPr>
          </a:p>
        </p:txBody>
      </p:sp>
      <p:sp>
        <p:nvSpPr>
          <p:cNvPr id="20483" name="Text Box 1">
            <a:extLst>
              <a:ext uri="{FF2B5EF4-FFF2-40B4-BE49-F238E27FC236}">
                <a16:creationId xmlns:a16="http://schemas.microsoft.com/office/drawing/2014/main" id="{2E97F0EC-7F20-214F-8F4C-72981987243E}"/>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90000" tIns="45000" rIns="90000" bIns="45000" anchor="b"/>
          <a:lstStyle>
            <a:lvl1pPr eaLnBrk="0" hangingPunct="0">
              <a:spcBef>
                <a:spcPct val="30000"/>
              </a:spcBef>
              <a:defRPr sz="1200">
                <a:solidFill>
                  <a:schemeClr val="tx1"/>
                </a:solidFill>
                <a:latin typeface="Times" panose="02020603060405020304" pitchFamily="18" charset="0"/>
                <a:ea typeface="MS PGothic" panose="020B0600070205080204" pitchFamily="34" charset="-128"/>
              </a:defRPr>
            </a:lvl1pPr>
            <a:lvl2pPr marL="742950" indent="-285750" eaLnBrk="0" hangingPunct="0">
              <a:spcBef>
                <a:spcPct val="30000"/>
              </a:spcBef>
              <a:defRPr sz="1200">
                <a:solidFill>
                  <a:schemeClr val="tx1"/>
                </a:solidFill>
                <a:latin typeface="Times" panose="02020603060405020304" pitchFamily="18" charset="0"/>
                <a:ea typeface="MS PGothic" panose="020B0600070205080204" pitchFamily="34" charset="-128"/>
              </a:defRPr>
            </a:lvl2pPr>
            <a:lvl3pPr marL="1143000" indent="-228600" eaLnBrk="0" hangingPunct="0">
              <a:spcBef>
                <a:spcPct val="30000"/>
              </a:spcBef>
              <a:defRPr sz="1200">
                <a:solidFill>
                  <a:schemeClr val="tx1"/>
                </a:solidFill>
                <a:latin typeface="Times" panose="02020603060405020304" pitchFamily="18" charset="0"/>
                <a:ea typeface="MS PGothic" panose="020B0600070205080204" pitchFamily="34" charset="-128"/>
              </a:defRPr>
            </a:lvl3pPr>
            <a:lvl4pPr marL="1600200" indent="-228600" eaLnBrk="0" hangingPunct="0">
              <a:spcBef>
                <a:spcPct val="30000"/>
              </a:spcBef>
              <a:defRPr sz="1200">
                <a:solidFill>
                  <a:schemeClr val="tx1"/>
                </a:solidFill>
                <a:latin typeface="Times" panose="02020603060405020304" pitchFamily="18" charset="0"/>
                <a:ea typeface="MS PGothic" panose="020B0600070205080204" pitchFamily="34" charset="-128"/>
              </a:defRPr>
            </a:lvl4pPr>
            <a:lvl5pPr marL="2057400" indent="-228600" eaLnBrk="0" hangingPunct="0">
              <a:spcBef>
                <a:spcPct val="30000"/>
              </a:spcBef>
              <a:defRPr sz="1200">
                <a:solidFill>
                  <a:schemeClr val="tx1"/>
                </a:solidFill>
                <a:latin typeface="Times" panose="02020603060405020304" pitchFamily="18"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Times" panose="02020603060405020304" pitchFamily="18"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Times" panose="02020603060405020304" pitchFamily="18"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Times" panose="02020603060405020304" pitchFamily="18"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Times" panose="02020603060405020304" pitchFamily="18" charset="0"/>
                <a:ea typeface="MS PGothic" panose="020B0600070205080204" pitchFamily="34" charset="-128"/>
              </a:defRPr>
            </a:lvl9pPr>
          </a:lstStyle>
          <a:p>
            <a:pPr algn="ctr" fontAlgn="base">
              <a:spcBef>
                <a:spcPct val="0"/>
              </a:spcBef>
              <a:spcAft>
                <a:spcPct val="0"/>
              </a:spcAft>
              <a:buSzPct val="45000"/>
              <a:buFont typeface="Wingdings" panose="05000000000000000000" pitchFamily="2" charset="2"/>
              <a:buChar char="Ø"/>
              <a:defRPr/>
            </a:pPr>
            <a:fld id="{EEF7D91C-77D8-864A-8CB8-E8F928E1214A}" type="slidenum">
              <a:rPr lang="it-IT" altLang="it-IT" sz="1400" kern="1200" smtClean="0">
                <a:solidFill>
                  <a:srgbClr val="000000"/>
                </a:solidFill>
                <a:latin typeface="Verdana" panose="020B0604030504040204" pitchFamily="34" charset="0"/>
                <a:cs typeface="Arial" panose="020B0604020202020204" pitchFamily="34" charset="0"/>
              </a:rPr>
              <a:pPr algn="ctr" fontAlgn="base">
                <a:spcBef>
                  <a:spcPct val="0"/>
                </a:spcBef>
                <a:spcAft>
                  <a:spcPct val="0"/>
                </a:spcAft>
                <a:buSzPct val="45000"/>
                <a:buFont typeface="Wingdings" panose="05000000000000000000" pitchFamily="2" charset="2"/>
                <a:buChar char="Ø"/>
                <a:defRPr/>
              </a:pPr>
              <a:t>1</a:t>
            </a:fld>
            <a:endParaRPr lang="it-IT" altLang="it-IT" sz="1400" kern="1200">
              <a:solidFill>
                <a:srgbClr val="000000"/>
              </a:solidFill>
              <a:latin typeface="Verdana" panose="020B0604030504040204" pitchFamily="34" charset="0"/>
              <a:cs typeface="Arial" panose="020B0604020202020204" pitchFamily="34" charset="0"/>
            </a:endParaRPr>
          </a:p>
        </p:txBody>
      </p:sp>
      <p:sp>
        <p:nvSpPr>
          <p:cNvPr id="12292" name="Rectangle 2">
            <a:extLst>
              <a:ext uri="{FF2B5EF4-FFF2-40B4-BE49-F238E27FC236}">
                <a16:creationId xmlns:a16="http://schemas.microsoft.com/office/drawing/2014/main" id="{FE9E9203-45FF-1E4C-8F11-36C6E24843E6}"/>
              </a:ext>
            </a:extLst>
          </p:cNvPr>
          <p:cNvSpPr>
            <a:spLocks noGrp="1" noRot="1" noChangeAspect="1" noChangeArrowheads="1" noTextEdit="1"/>
          </p:cNvSpPr>
          <p:nvPr>
            <p:ph type="sldImg"/>
          </p:nvPr>
        </p:nvSpPr>
        <p:spPr>
          <a:xfrm>
            <a:off x="0" y="0"/>
            <a:ext cx="1588" cy="15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93" name="Rectangle 3">
            <a:extLst>
              <a:ext uri="{FF2B5EF4-FFF2-40B4-BE49-F238E27FC236}">
                <a16:creationId xmlns:a16="http://schemas.microsoft.com/office/drawing/2014/main" id="{89E29A5E-1FCB-A747-954B-2EF6D59476D7}"/>
              </a:ext>
            </a:extLst>
          </p:cNvPr>
          <p:cNvSpPr>
            <a:spLocks noGrp="1" noChangeArrowheads="1"/>
          </p:cNvSpPr>
          <p:nvPr>
            <p:ph type="body" idx="1"/>
          </p:nvPr>
        </p:nvSpPr>
        <p:spPr>
          <a:xfrm>
            <a:off x="0" y="0"/>
            <a:ext cx="1588" cy="1588"/>
          </a:xfrm>
          <a:solidFill>
            <a:srgbClr val="FFFFFF"/>
          </a:solidFill>
          <a:ln>
            <a:solidFill>
              <a:srgbClr val="000000"/>
            </a:solid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344155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723D2190-9D78-4923-99B6-0A98C3750D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1pPr>
            <a:lvl2pPr marL="742950" indent="-285750">
              <a:spcBef>
                <a:spcPct val="30000"/>
              </a:spcBef>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2pPr>
            <a:lvl3pPr marL="1143000" indent="-228600">
              <a:spcBef>
                <a:spcPct val="30000"/>
              </a:spcBef>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3pPr>
            <a:lvl4pPr marL="1600200" indent="-228600">
              <a:spcBef>
                <a:spcPct val="30000"/>
              </a:spcBef>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4pPr>
            <a:lvl5pPr marL="2057400" indent="-228600">
              <a:spcBef>
                <a:spcPct val="30000"/>
              </a:spcBef>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5pPr>
            <a:lvl6pPr marL="25146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6pPr>
            <a:lvl7pPr marL="29718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7pPr>
            <a:lvl8pPr marL="34290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8pPr>
            <a:lvl9pPr marL="3886200" indent="-228600" eaLnBrk="0" fontAlgn="base" hangingPunct="0">
              <a:spcBef>
                <a:spcPct val="30000"/>
              </a:spcBef>
              <a:spcAft>
                <a:spcPct val="0"/>
              </a:spcAft>
              <a:tabLst>
                <a:tab pos="723900" algn="l"/>
                <a:tab pos="1447800" algn="l"/>
                <a:tab pos="2171700" algn="l"/>
                <a:tab pos="2895600" algn="l"/>
              </a:tabLst>
              <a:defRPr sz="1200">
                <a:solidFill>
                  <a:schemeClr val="tx1"/>
                </a:solidFill>
                <a:latin typeface="Times" panose="02020603060405020304" pitchFamily="18" charset="0"/>
                <a:ea typeface="ＭＳ Ｐゴシック" panose="020B0600070205080204" pitchFamily="34" charset="-128"/>
              </a:defRPr>
            </a:lvl9pPr>
          </a:lstStyle>
          <a:p>
            <a:pPr eaLnBrk="1">
              <a:spcBef>
                <a:spcPct val="0"/>
              </a:spcBef>
            </a:pPr>
            <a:fld id="{046B4475-24EF-40D5-8124-4A285B1FE6ED}" type="slidenum">
              <a:rPr lang="it-IT" altLang="it-IT" smtClean="0">
                <a:ea typeface="SimSun" panose="02010600030101010101" pitchFamily="2" charset="-122"/>
                <a:sym typeface="Symbol" panose="05050102010706020507" pitchFamily="18" charset="2"/>
              </a:rPr>
              <a:pPr eaLnBrk="1">
                <a:spcBef>
                  <a:spcPct val="0"/>
                </a:spcBef>
              </a:pPr>
              <a:t>7</a:t>
            </a:fld>
            <a:endParaRPr lang="it-IT" altLang="it-IT">
              <a:ea typeface="SimSun" panose="02010600030101010101" pitchFamily="2" charset="-122"/>
              <a:sym typeface="Symbol" panose="05050102010706020507" pitchFamily="18" charset="2"/>
            </a:endParaRPr>
          </a:p>
        </p:txBody>
      </p:sp>
      <p:sp>
        <p:nvSpPr>
          <p:cNvPr id="33795" name="Rectangle 2">
            <a:extLst>
              <a:ext uri="{FF2B5EF4-FFF2-40B4-BE49-F238E27FC236}">
                <a16:creationId xmlns:a16="http://schemas.microsoft.com/office/drawing/2014/main" id="{EDD95A1B-54F7-4CF5-A8EA-C866B26E3615}"/>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4F7D858-905E-4011-9789-17EE0959AD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Times" panose="02020603060405020304" pitchFamily="18" charset="0"/>
            </a:endParaRPr>
          </a:p>
        </p:txBody>
      </p:sp>
    </p:spTree>
    <p:extLst>
      <p:ext uri="{BB962C8B-B14F-4D97-AF65-F5344CB8AC3E}">
        <p14:creationId xmlns:p14="http://schemas.microsoft.com/office/powerpoint/2010/main" val="27153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solidFill>
                  <a:schemeClr val="tx1"/>
                </a:solidFill>
              </a:rPr>
              <a:t>Attività di sorveglianza non programmata è rappresentata da verifiche ispettive (sia in sede, sia in accompagnamento) e da market </a:t>
            </a:r>
            <a:r>
              <a:rPr lang="it-IT" sz="1200" dirty="0" err="1">
                <a:solidFill>
                  <a:schemeClr val="tx1"/>
                </a:solidFill>
              </a:rPr>
              <a:t>surveillance</a:t>
            </a:r>
            <a:r>
              <a:rPr lang="it-IT" sz="1200" dirty="0">
                <a:solidFill>
                  <a:schemeClr val="tx1"/>
                </a:solidFill>
              </a:rPr>
              <a:t> </a:t>
            </a:r>
            <a:r>
              <a:rPr lang="it-IT" sz="1200" dirty="0" err="1">
                <a:solidFill>
                  <a:schemeClr val="tx1"/>
                </a:solidFill>
              </a:rPr>
              <a:t>visit</a:t>
            </a:r>
            <a:r>
              <a:rPr lang="it-IT" sz="1200" dirty="0">
                <a:solidFill>
                  <a:schemeClr val="tx1"/>
                </a:solidFill>
              </a:rPr>
              <a:t> disposte anche dai pertinenti Organi Istituzionali di ACCREDIA presso CAB operanti in settori/aree che abbiano evidenziato gravi e diffuse criticità comunque connesse all’efficacia delle certificazioni /ispezioni/dichiarazioni di verifica emesse. Tali verifiche sono a titolo oneroso per i CAB interessati</a:t>
            </a:r>
          </a:p>
          <a:p>
            <a:endParaRPr lang="it-IT" sz="1200" dirty="0">
              <a:solidFill>
                <a:schemeClr val="tx1"/>
              </a:solidFill>
            </a:endParaRPr>
          </a:p>
          <a:p>
            <a:r>
              <a:rPr lang="it-IT" sz="1200" dirty="0">
                <a:solidFill>
                  <a:schemeClr val="tx1"/>
                </a:solidFill>
              </a:rPr>
              <a:t>Verifiche supplementari e/o straordinarie, market </a:t>
            </a:r>
            <a:r>
              <a:rPr lang="it-IT" sz="1200" dirty="0" err="1">
                <a:solidFill>
                  <a:schemeClr val="tx1"/>
                </a:solidFill>
              </a:rPr>
              <a:t>surveillance</a:t>
            </a:r>
            <a:r>
              <a:rPr lang="it-IT" sz="1200" dirty="0">
                <a:solidFill>
                  <a:schemeClr val="tx1"/>
                </a:solidFill>
              </a:rPr>
              <a:t> </a:t>
            </a:r>
            <a:r>
              <a:rPr lang="it-IT" sz="1200" dirty="0" err="1">
                <a:solidFill>
                  <a:schemeClr val="tx1"/>
                </a:solidFill>
              </a:rPr>
              <a:t>visit</a:t>
            </a:r>
            <a:r>
              <a:rPr lang="it-IT" sz="1200" dirty="0">
                <a:solidFill>
                  <a:schemeClr val="tx1"/>
                </a:solidFill>
              </a:rPr>
              <a:t>, possono essere disposte da ACCREDIA-DC, posteriormente alla concessione dell'accreditamento/estensione, a seguito dell’identificazione di situazioni critiche, sia direttamente da parte di ACCREDIA-DC, sia a fronte di segnalazioni e/o reclami scritti e oggettivamente motivati, pervenuti ad ACCREDIA-DC, o di situazioni inadeguate delle quali ACCREDIA-DC viene comunque a conoscenza</a:t>
            </a:r>
          </a:p>
        </p:txBody>
      </p:sp>
      <p:sp>
        <p:nvSpPr>
          <p:cNvPr id="4" name="Segnaposto numero diapositiva 3"/>
          <p:cNvSpPr>
            <a:spLocks noGrp="1"/>
          </p:cNvSpPr>
          <p:nvPr>
            <p:ph type="sldNum" sz="quarter" idx="10"/>
          </p:nvPr>
        </p:nvSpPr>
        <p:spPr/>
        <p:txBody>
          <a:bodyPr/>
          <a:lstStyle/>
          <a:p>
            <a:pPr>
              <a:defRPr/>
            </a:pPr>
            <a:fld id="{00CF8374-E077-B142-AF56-385AA3C05568}" type="slidenum">
              <a:rPr lang="it-IT" altLang="it-IT" smtClean="0"/>
              <a:pPr>
                <a:defRPr/>
              </a:pPr>
              <a:t>13</a:t>
            </a:fld>
            <a:endParaRPr lang="it-IT" altLang="it-IT"/>
          </a:p>
        </p:txBody>
      </p:sp>
    </p:spTree>
    <p:extLst>
      <p:ext uri="{BB962C8B-B14F-4D97-AF65-F5344CB8AC3E}">
        <p14:creationId xmlns:p14="http://schemas.microsoft.com/office/powerpoint/2010/main" val="1555683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kern="1200" dirty="0">
                <a:solidFill>
                  <a:schemeClr val="tx1"/>
                </a:solidFill>
                <a:effectLst/>
                <a:latin typeface="Times" pitchFamily="-65" charset="0"/>
                <a:ea typeface="MS PGothic" panose="020B0600070205080204" pitchFamily="34" charset="-128"/>
                <a:cs typeface="MS PGothic" charset="0"/>
              </a:rPr>
              <a:t>Qualora gli esiti di verifiche ispettive in sede e in accompagnamento condotte nell’ambito delle attività di sorveglianza o di procedimenti di estensione dello scopo di accreditamento e qualsiasi altro accertamento – forniscano chiare evidenze di situazioni tali da compromettere il valore delle certificazioni rilasciate dal CAB (senza mettere in dubbio la fiducia nel CAB) – contestualmente alle attività supplementari connesse alla verifica di adeguatezza ed efficacia delle relative azioni correttive –DDC, di concerto con il Direttore Generale e il Presidente, provvede a comminare al CAB interessato sanzioni minori, quali per esempio:</a:t>
            </a:r>
          </a:p>
          <a:p>
            <a:pPr lvl="0"/>
            <a:r>
              <a:rPr lang="it-IT" sz="1200" kern="1200" dirty="0">
                <a:solidFill>
                  <a:schemeClr val="tx1"/>
                </a:solidFill>
                <a:effectLst/>
                <a:latin typeface="Times" pitchFamily="-65" charset="0"/>
                <a:ea typeface="MS PGothic" panose="020B0600070205080204" pitchFamily="34" charset="-128"/>
                <a:cs typeface="MS PGothic" charset="0"/>
              </a:rPr>
              <a:t>blocco delle richieste di estensione o delle pratiche di estensione eventualmente già in corso, per un periodo temporale stabilito;</a:t>
            </a:r>
          </a:p>
          <a:p>
            <a:pPr lvl="0"/>
            <a:r>
              <a:rPr lang="it-IT" sz="1200" kern="1200" dirty="0">
                <a:solidFill>
                  <a:schemeClr val="tx1"/>
                </a:solidFill>
                <a:effectLst/>
                <a:latin typeface="Times" pitchFamily="-65" charset="0"/>
                <a:ea typeface="MS PGothic" panose="020B0600070205080204" pitchFamily="34" charset="-128"/>
                <a:cs typeface="MS PGothic" charset="0"/>
              </a:rPr>
              <a:t>blocco delle richieste di accreditamento riferite ad altri schemi per un periodo di tempo stabilito.</a:t>
            </a:r>
          </a:p>
          <a:p>
            <a:r>
              <a:rPr lang="it-IT" sz="1200" kern="1200" dirty="0">
                <a:solidFill>
                  <a:schemeClr val="tx1"/>
                </a:solidFill>
                <a:effectLst/>
                <a:latin typeface="Times" pitchFamily="-65" charset="0"/>
                <a:ea typeface="MS PGothic" panose="020B0600070205080204" pitchFamily="34" charset="-128"/>
                <a:cs typeface="MS PGothic" charset="0"/>
              </a:rPr>
              <a:t>Tali sanzioni minori vengono comunicate al CAB interessato con lettera a firma di DDC ed eventualmente successivamente pubblicate (senza ulteriori dettagli) sul sito web di ACCREDIA (ma non evidenziate sul Registro degli Organismi accreditati). Esse vengono riferite al CSA di pertinenza (che può eventualmente disporne la revisione) con tutte le informazioni del caso. </a:t>
            </a:r>
          </a:p>
          <a:p>
            <a:r>
              <a:rPr lang="it-IT" sz="1200" kern="1200" dirty="0">
                <a:solidFill>
                  <a:schemeClr val="tx1"/>
                </a:solidFill>
                <a:effectLst/>
                <a:latin typeface="Times" pitchFamily="-65" charset="0"/>
                <a:ea typeface="MS PGothic" panose="020B0600070205080204" pitchFamily="34" charset="-128"/>
                <a:cs typeface="MS PGothic" charset="0"/>
              </a:rPr>
              <a:t>Provvedimenti sanzionatori minori possono essere deliberati anche dal CSA di pertinenza (es. nel caso di mancato invio annuale dei dati economici da parte del CAB).</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200" kern="1200" dirty="0">
              <a:solidFill>
                <a:schemeClr val="tx1"/>
              </a:solidFill>
              <a:effectLst/>
              <a:latin typeface="Times" pitchFamily="-65" charset="0"/>
              <a:ea typeface="MS PGothic" panose="020B0600070205080204" pitchFamily="34" charset="-128"/>
              <a:cs typeface="MS PGothic" charset="0"/>
            </a:endParaRPr>
          </a:p>
          <a:p>
            <a:endParaRPr lang="it-IT" sz="1200" dirty="0">
              <a:solidFill>
                <a:schemeClr val="tx1"/>
              </a:solidFill>
            </a:endParaRPr>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0CF8374-E077-B142-AF56-385AA3C05568}" type="slidenum">
              <a:rPr kumimoji="0" lang="it-IT" altLang="it-IT" sz="1200" b="0" i="0" u="none" strike="noStrike" kern="1200" cap="none" spc="0" normalizeH="0" baseline="0" noProof="0" smtClean="0">
                <a:ln>
                  <a:noFill/>
                </a:ln>
                <a:solidFill>
                  <a:srgbClr val="000000"/>
                </a:solidFill>
                <a:effectLst/>
                <a:uLnTx/>
                <a:uFillTx/>
                <a:latin typeface="Times" panose="0202060306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it-IT" altLang="it-IT" sz="1200" b="0" i="0" u="none" strike="noStrike" kern="1200" cap="none" spc="0" normalizeH="0" baseline="0" noProof="0">
              <a:ln>
                <a:noFill/>
              </a:ln>
              <a:solidFill>
                <a:srgbClr val="000000"/>
              </a:solidFill>
              <a:effectLst/>
              <a:uLnTx/>
              <a:uFillTx/>
              <a:latin typeface="Times" panose="0202060306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608756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200" kern="1200" dirty="0">
                <a:solidFill>
                  <a:schemeClr val="tx1"/>
                </a:solidFill>
                <a:effectLst/>
                <a:latin typeface="Times" pitchFamily="-65" charset="0"/>
                <a:ea typeface="MS PGothic" panose="020B0600070205080204" pitchFamily="34" charset="-128"/>
                <a:cs typeface="MS PGothic" charset="0"/>
              </a:rPr>
              <a:t>Qualora gli esiti di verifiche ispettive in sede e in accompagnamento condotte nell’ambito delle attività di sorveglianza o di procedimenti di estensione dello scopo di accreditamento e qualsiasi altro accertamento – forniscano chiare evidenze di situazioni tali da compromettere il valore delle certificazioni rilasciate dal CAB (senza mettere in dubbio la fiducia nel CAB) – contestualmente alle attività supplementari connesse alla verifica di adeguatezza ed efficacia delle relative azioni correttive –DDC, di concerto con il Direttore Generale e il Presidente, provvede a comminare al CAB interessato sanzioni minori, quali per esempio:</a:t>
            </a:r>
          </a:p>
          <a:p>
            <a:pPr lvl="0"/>
            <a:r>
              <a:rPr lang="it-IT" sz="1200" kern="1200" dirty="0">
                <a:solidFill>
                  <a:schemeClr val="tx1"/>
                </a:solidFill>
                <a:effectLst/>
                <a:latin typeface="Times" pitchFamily="-65" charset="0"/>
                <a:ea typeface="MS PGothic" panose="020B0600070205080204" pitchFamily="34" charset="-128"/>
                <a:cs typeface="MS PGothic" charset="0"/>
              </a:rPr>
              <a:t>blocco delle richieste di estensione o delle pratiche di estensione eventualmente già in corso, per un periodo temporale stabilito;</a:t>
            </a:r>
          </a:p>
          <a:p>
            <a:pPr lvl="0"/>
            <a:r>
              <a:rPr lang="it-IT" sz="1200" kern="1200" dirty="0">
                <a:solidFill>
                  <a:schemeClr val="tx1"/>
                </a:solidFill>
                <a:effectLst/>
                <a:latin typeface="Times" pitchFamily="-65" charset="0"/>
                <a:ea typeface="MS PGothic" panose="020B0600070205080204" pitchFamily="34" charset="-128"/>
                <a:cs typeface="MS PGothic" charset="0"/>
              </a:rPr>
              <a:t>blocco delle richieste di accreditamento riferite ad altri schemi per un periodo di tempo stabilito.</a:t>
            </a:r>
          </a:p>
          <a:p>
            <a:r>
              <a:rPr lang="it-IT" sz="1200" kern="1200" dirty="0">
                <a:solidFill>
                  <a:schemeClr val="tx1"/>
                </a:solidFill>
                <a:effectLst/>
                <a:latin typeface="Times" pitchFamily="-65" charset="0"/>
                <a:ea typeface="MS PGothic" panose="020B0600070205080204" pitchFamily="34" charset="-128"/>
                <a:cs typeface="MS PGothic" charset="0"/>
              </a:rPr>
              <a:t>Tali sanzioni minori vengono comunicate al CAB interessato con lettera a firma di DDC ed eventualmente successivamente pubblicate (senza ulteriori dettagli) sul sito web di ACCREDIA (ma non evidenziate sul Registro degli Organismi accreditati). Esse vengono riferite al CSA di pertinenza (che può eventualmente disporne la revisione) con tutte le informazioni del caso. </a:t>
            </a:r>
          </a:p>
          <a:p>
            <a:r>
              <a:rPr lang="it-IT" sz="1200" kern="1200" dirty="0">
                <a:solidFill>
                  <a:schemeClr val="tx1"/>
                </a:solidFill>
                <a:effectLst/>
                <a:latin typeface="Times" pitchFamily="-65" charset="0"/>
                <a:ea typeface="MS PGothic" panose="020B0600070205080204" pitchFamily="34" charset="-128"/>
                <a:cs typeface="MS PGothic" charset="0"/>
              </a:rPr>
              <a:t>Provvedimenti sanzionatori minori possono essere deliberati anche dal CSA di pertinenza (es. nel caso di mancato invio annuale dei dati economici da parte del CAB).</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200" kern="1200" dirty="0">
              <a:solidFill>
                <a:schemeClr val="tx1"/>
              </a:solidFill>
              <a:effectLst/>
              <a:latin typeface="Times" pitchFamily="-65" charset="0"/>
              <a:ea typeface="MS PGothic" panose="020B0600070205080204" pitchFamily="34" charset="-128"/>
              <a:cs typeface="MS PGothic" charset="0"/>
            </a:endParaRPr>
          </a:p>
          <a:p>
            <a:endParaRPr lang="it-IT" sz="1200" dirty="0">
              <a:solidFill>
                <a:schemeClr val="tx1"/>
              </a:solidFill>
            </a:endParaRPr>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0CF8374-E077-B142-AF56-385AA3C05568}" type="slidenum">
              <a:rPr kumimoji="0" lang="it-IT" altLang="it-IT" sz="1200" b="0" i="0" u="none" strike="noStrike" kern="1200" cap="none" spc="0" normalizeH="0" baseline="0" noProof="0" smtClean="0">
                <a:ln>
                  <a:noFill/>
                </a:ln>
                <a:solidFill>
                  <a:srgbClr val="000000"/>
                </a:solidFill>
                <a:effectLst/>
                <a:uLnTx/>
                <a:uFillTx/>
                <a:latin typeface="Times" panose="0202060306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it-IT" altLang="it-IT" sz="1200" b="0" i="0" u="none" strike="noStrike" kern="1200" cap="none" spc="0" normalizeH="0" baseline="0" noProof="0">
              <a:ln>
                <a:noFill/>
              </a:ln>
              <a:solidFill>
                <a:srgbClr val="000000"/>
              </a:solidFill>
              <a:effectLst/>
              <a:uLnTx/>
              <a:uFillTx/>
              <a:latin typeface="Times" panose="0202060306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322104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solidFill>
                  <a:schemeClr val="tx1"/>
                </a:solidFill>
              </a:rPr>
              <a:t>la sospensione parziale diviene permanente e viene trasformata in riduzione </a:t>
            </a:r>
          </a:p>
          <a:p>
            <a:r>
              <a:rPr lang="it-IT" sz="1200" dirty="0">
                <a:solidFill>
                  <a:schemeClr val="tx1"/>
                </a:solidFill>
              </a:rPr>
              <a:t>o la sospensione totale viene trasformata in revoca dell'accreditamento</a:t>
            </a:r>
          </a:p>
          <a:p>
            <a:endParaRPr lang="it-IT" sz="1200" dirty="0">
              <a:solidFill>
                <a:schemeClr val="tx1"/>
              </a:solidFill>
            </a:endParaRPr>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0CF8374-E077-B142-AF56-385AA3C05568}" type="slidenum">
              <a:rPr kumimoji="0" lang="it-IT" altLang="it-IT" sz="1200" b="0" i="0" u="none" strike="noStrike" kern="1200" cap="none" spc="0" normalizeH="0" baseline="0" noProof="0" smtClean="0">
                <a:ln>
                  <a:noFill/>
                </a:ln>
                <a:solidFill>
                  <a:srgbClr val="000000"/>
                </a:solidFill>
                <a:effectLst/>
                <a:uLnTx/>
                <a:uFillTx/>
                <a:latin typeface="Times" panose="0202060306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it-IT" altLang="it-IT" sz="1200" b="0" i="0" u="none" strike="noStrike" kern="1200" cap="none" spc="0" normalizeH="0" baseline="0" noProof="0">
              <a:ln>
                <a:noFill/>
              </a:ln>
              <a:solidFill>
                <a:srgbClr val="000000"/>
              </a:solidFill>
              <a:effectLst/>
              <a:uLnTx/>
              <a:uFillTx/>
              <a:latin typeface="Times" panose="0202060306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270299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solidFill>
                  <a:schemeClr val="tx1"/>
                </a:solidFill>
              </a:rPr>
              <a:t>la sospensione parziale diviene permanente e viene trasformata in riduzione </a:t>
            </a:r>
          </a:p>
          <a:p>
            <a:r>
              <a:rPr lang="it-IT" sz="1200" dirty="0">
                <a:solidFill>
                  <a:schemeClr val="tx1"/>
                </a:solidFill>
              </a:rPr>
              <a:t>o la sospensione totale viene trasformata in revoca dell'accreditamento</a:t>
            </a:r>
          </a:p>
          <a:p>
            <a:endParaRPr lang="it-IT" sz="1200" dirty="0">
              <a:solidFill>
                <a:schemeClr val="tx1"/>
              </a:solidFill>
            </a:endParaRPr>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0CF8374-E077-B142-AF56-385AA3C05568}" type="slidenum">
              <a:rPr kumimoji="0" lang="it-IT" altLang="it-IT" sz="1200" b="0" i="0" u="none" strike="noStrike" kern="1200" cap="none" spc="0" normalizeH="0" baseline="0" noProof="0" smtClean="0">
                <a:ln>
                  <a:noFill/>
                </a:ln>
                <a:solidFill>
                  <a:srgbClr val="000000"/>
                </a:solidFill>
                <a:effectLst/>
                <a:uLnTx/>
                <a:uFillTx/>
                <a:latin typeface="Times" panose="0202060306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it-IT" altLang="it-IT" sz="1200" b="0" i="0" u="none" strike="noStrike" kern="1200" cap="none" spc="0" normalizeH="0" baseline="0" noProof="0">
              <a:ln>
                <a:noFill/>
              </a:ln>
              <a:solidFill>
                <a:srgbClr val="000000"/>
              </a:solidFill>
              <a:effectLst/>
              <a:uLnTx/>
              <a:uFillTx/>
              <a:latin typeface="Times" panose="0202060306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2068921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a:solidFill>
                  <a:schemeClr val="tx1"/>
                </a:solidFill>
              </a:rPr>
              <a:t>la sospensione parziale diviene permanente e viene trasformata in riduzione </a:t>
            </a:r>
          </a:p>
          <a:p>
            <a:r>
              <a:rPr lang="it-IT" sz="1200" dirty="0">
                <a:solidFill>
                  <a:schemeClr val="tx1"/>
                </a:solidFill>
              </a:rPr>
              <a:t>o la sospensione totale viene trasformata in revoca dell'accreditamento</a:t>
            </a:r>
          </a:p>
          <a:p>
            <a:endParaRPr lang="it-IT" sz="1200" dirty="0">
              <a:solidFill>
                <a:schemeClr val="tx1"/>
              </a:solidFill>
            </a:endParaRPr>
          </a:p>
        </p:txBody>
      </p:sp>
      <p:sp>
        <p:nvSpPr>
          <p:cNvPr id="4" name="Segnaposto numero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0CF8374-E077-B142-AF56-385AA3C05568}" type="slidenum">
              <a:rPr kumimoji="0" lang="it-IT" altLang="it-IT" sz="1200" b="0" i="0" u="none" strike="noStrike" kern="1200" cap="none" spc="0" normalizeH="0" baseline="0" noProof="0" smtClean="0">
                <a:ln>
                  <a:noFill/>
                </a:ln>
                <a:solidFill>
                  <a:srgbClr val="000000"/>
                </a:solidFill>
                <a:effectLst/>
                <a:uLnTx/>
                <a:uFillTx/>
                <a:latin typeface="Times" panose="0202060306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it-IT" altLang="it-IT" sz="1200" b="0" i="0" u="none" strike="noStrike" kern="1200" cap="none" spc="0" normalizeH="0" baseline="0" noProof="0">
              <a:ln>
                <a:noFill/>
              </a:ln>
              <a:solidFill>
                <a:srgbClr val="000000"/>
              </a:solidFill>
              <a:effectLst/>
              <a:uLnTx/>
              <a:uFillTx/>
              <a:latin typeface="Times" panose="0202060306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4030332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Line 3">
            <a:extLst>
              <a:ext uri="{FF2B5EF4-FFF2-40B4-BE49-F238E27FC236}">
                <a16:creationId xmlns:a16="http://schemas.microsoft.com/office/drawing/2014/main" id="{C8A0DA6C-A504-D343-8070-1D658FC9988D}"/>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eaLnBrk="1" hangingPunct="1">
              <a:defRPr/>
            </a:pPr>
            <a:endParaRPr lang="it-IT">
              <a:latin typeface="Verdana" charset="0"/>
              <a:ea typeface="MS PGothic" charset="0"/>
              <a:cs typeface="MS PGothic" charset="0"/>
            </a:endParaRPr>
          </a:p>
        </p:txBody>
      </p:sp>
      <p:sp>
        <p:nvSpPr>
          <p:cNvPr id="2" name="Titolo 1"/>
          <p:cNvSpPr>
            <a:spLocks noGrp="1"/>
          </p:cNvSpPr>
          <p:nvPr>
            <p:ph type="title"/>
          </p:nvPr>
        </p:nvSpPr>
        <p:spPr>
          <a:xfrm>
            <a:off x="2483768" y="692696"/>
            <a:ext cx="6203032" cy="504056"/>
          </a:xfrm>
          <a:prstGeom prst="rect">
            <a:avLst/>
          </a:prstGeom>
        </p:spPr>
        <p:txBody>
          <a:bodyPr vert="horz"/>
          <a:lstStyle>
            <a:lvl1pPr algn="l">
              <a:defRPr sz="1800">
                <a:latin typeface="Verdana" panose="020B0604030504040204" pitchFamily="34" charset="0"/>
                <a:ea typeface="Verdana" panose="020B0604030504040204" pitchFamily="34" charset="0"/>
                <a:cs typeface="Verdana" panose="020B0604030504040204" pitchFamily="34" charset="0"/>
              </a:defRPr>
            </a:lvl1pPr>
          </a:lstStyle>
          <a:p>
            <a:r>
              <a:rPr lang="it-IT" dirty="0"/>
              <a:t>Fare clic per modificare stile</a:t>
            </a:r>
          </a:p>
        </p:txBody>
      </p:sp>
      <p:sp>
        <p:nvSpPr>
          <p:cNvPr id="3" name="Segnaposto contenuto 2"/>
          <p:cNvSpPr>
            <a:spLocks noGrp="1"/>
          </p:cNvSpPr>
          <p:nvPr>
            <p:ph idx="1"/>
          </p:nvPr>
        </p:nvSpPr>
        <p:spPr>
          <a:xfrm>
            <a:off x="457200" y="1600200"/>
            <a:ext cx="8229600" cy="4525963"/>
          </a:xfrm>
          <a:prstGeom prst="rect">
            <a:avLst/>
          </a:prstGeom>
        </p:spPr>
        <p:txBody>
          <a:bodyPr vert="horz"/>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3443003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244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vert="horz"/>
          <a:lstStyle/>
          <a:p>
            <a:r>
              <a:rPr lang="it-IT"/>
              <a:t>Fare clic per modificare stile</a:t>
            </a:r>
          </a:p>
        </p:txBody>
      </p:sp>
    </p:spTree>
    <p:extLst>
      <p:ext uri="{BB962C8B-B14F-4D97-AF65-F5344CB8AC3E}">
        <p14:creationId xmlns:p14="http://schemas.microsoft.com/office/powerpoint/2010/main" val="3211209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36103927"/>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835696" y="116633"/>
            <a:ext cx="7124328" cy="432048"/>
          </a:xfrm>
          <a:prstGeom prst="rect">
            <a:avLst/>
          </a:prstGeom>
        </p:spPr>
        <p:txBody>
          <a:bodyPr vert="horz"/>
          <a:lstStyle>
            <a:lvl1pPr>
              <a:defRPr sz="2000">
                <a:latin typeface="Verdana"/>
                <a:cs typeface="Verdana"/>
              </a:defRPr>
            </a:lvl1pPr>
          </a:lstStyle>
          <a:p>
            <a:r>
              <a:rPr lang="it-IT"/>
              <a:t>Fare clic per modificare stile</a:t>
            </a:r>
          </a:p>
        </p:txBody>
      </p:sp>
      <p:sp>
        <p:nvSpPr>
          <p:cNvPr id="3" name="Sottotitolo 2"/>
          <p:cNvSpPr>
            <a:spLocks noGrp="1"/>
          </p:cNvSpPr>
          <p:nvPr>
            <p:ph type="subTitle" idx="1"/>
          </p:nvPr>
        </p:nvSpPr>
        <p:spPr>
          <a:xfrm>
            <a:off x="1475656" y="1844824"/>
            <a:ext cx="6400800" cy="1752600"/>
          </a:xfrm>
          <a:prstGeom prst="rect">
            <a:avLst/>
          </a:prstGeom>
        </p:spPr>
        <p:txBody>
          <a:bodyPr vert="horz"/>
          <a:lstStyle>
            <a:lvl1pPr marL="0" indent="0" algn="ctr">
              <a:buNone/>
              <a:defRPr sz="2000">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dirty="0"/>
              <a:t>Fare clic per modificare lo stile del sottotitolo dello schema</a:t>
            </a:r>
          </a:p>
        </p:txBody>
      </p:sp>
    </p:spTree>
    <p:extLst>
      <p:ext uri="{BB962C8B-B14F-4D97-AF65-F5344CB8AC3E}">
        <p14:creationId xmlns:p14="http://schemas.microsoft.com/office/powerpoint/2010/main" val="669417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vert="horz"/>
          <a:lstStyle>
            <a:lvl1pPr>
              <a:defRPr sz="2000">
                <a:latin typeface="Verdana"/>
                <a:cs typeface="Verdana"/>
              </a:defRPr>
            </a:lvl1pPr>
          </a:lstStyle>
          <a:p>
            <a:r>
              <a:rPr lang="it-IT"/>
              <a:t>Fare clic per modificare stile</a:t>
            </a:r>
          </a:p>
        </p:txBody>
      </p:sp>
      <p:sp>
        <p:nvSpPr>
          <p:cNvPr id="3" name="Sottotitolo 2"/>
          <p:cNvSpPr>
            <a:spLocks noGrp="1"/>
          </p:cNvSpPr>
          <p:nvPr>
            <p:ph type="subTitle" idx="1"/>
          </p:nvPr>
        </p:nvSpPr>
        <p:spPr>
          <a:xfrm>
            <a:off x="1371600" y="3886200"/>
            <a:ext cx="6400800" cy="1752600"/>
          </a:xfrm>
          <a:prstGeom prst="rect">
            <a:avLst/>
          </a:prstGeom>
        </p:spPr>
        <p:txBody>
          <a:bodyPr vert="horz"/>
          <a:lstStyle>
            <a:lvl1pPr marL="0" indent="0" algn="ctr">
              <a:buNone/>
              <a:defRPr sz="2000">
                <a:latin typeface="Verdana"/>
                <a:cs typeface="Verdana"/>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dirty="0"/>
              <a:t>Fare clic per modificare lo stile del sottotitolo dello schema</a:t>
            </a:r>
          </a:p>
        </p:txBody>
      </p:sp>
    </p:spTree>
    <p:extLst>
      <p:ext uri="{BB962C8B-B14F-4D97-AF65-F5344CB8AC3E}">
        <p14:creationId xmlns:p14="http://schemas.microsoft.com/office/powerpoint/2010/main" val="378262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395536" y="1196752"/>
            <a:ext cx="8229600" cy="648072"/>
          </a:xfrm>
          <a:prstGeom prst="rect">
            <a:avLst/>
          </a:prstGeom>
        </p:spPr>
        <p:txBody>
          <a:bodyPr vert="horz"/>
          <a:lstStyle>
            <a:lvl1pPr>
              <a:defRPr sz="2000">
                <a:latin typeface="Verdana"/>
                <a:cs typeface="Verdana"/>
              </a:defRPr>
            </a:lvl1pPr>
          </a:lstStyle>
          <a:p>
            <a:r>
              <a:rPr lang="it-IT"/>
              <a:t>Fare clic per modificare stile</a:t>
            </a:r>
          </a:p>
        </p:txBody>
      </p:sp>
    </p:spTree>
    <p:extLst>
      <p:ext uri="{BB962C8B-B14F-4D97-AF65-F5344CB8AC3E}">
        <p14:creationId xmlns:p14="http://schemas.microsoft.com/office/powerpoint/2010/main" val="1247104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Line 4"/>
          <p:cNvSpPr>
            <a:spLocks noChangeShapeType="1"/>
          </p:cNvSpPr>
          <p:nvPr userDrawn="1"/>
        </p:nvSpPr>
        <p:spPr bwMode="auto">
          <a:xfrm>
            <a:off x="179388" y="6597650"/>
            <a:ext cx="8785225" cy="0"/>
          </a:xfrm>
          <a:prstGeom prst="line">
            <a:avLst/>
          </a:prstGeom>
          <a:noFill/>
          <a:ln w="12600">
            <a:solidFill>
              <a:srgbClr val="114557"/>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a:lstStyle/>
          <a:p>
            <a:pPr>
              <a:defRPr/>
            </a:pPr>
            <a:endParaRPr lang="it-IT" sz="2000">
              <a:solidFill>
                <a:srgbClr val="FFFFFF"/>
              </a:solidFill>
              <a:latin typeface="Verdana"/>
              <a:ea typeface="ＭＳ Ｐゴシック" charset="0"/>
              <a:cs typeface="Verdana"/>
            </a:endParaRPr>
          </a:p>
        </p:txBody>
      </p:sp>
      <p:sp>
        <p:nvSpPr>
          <p:cNvPr id="2" name="Titolo 1"/>
          <p:cNvSpPr>
            <a:spLocks noGrp="1"/>
          </p:cNvSpPr>
          <p:nvPr>
            <p:ph type="title"/>
          </p:nvPr>
        </p:nvSpPr>
        <p:spPr>
          <a:xfrm>
            <a:off x="457200" y="274638"/>
            <a:ext cx="8229600" cy="1143000"/>
          </a:xfrm>
          <a:prstGeom prst="rect">
            <a:avLst/>
          </a:prstGeom>
        </p:spPr>
        <p:txBody>
          <a:bodyPr vert="horz"/>
          <a:lstStyle>
            <a:lvl1pPr>
              <a:defRPr sz="2000">
                <a:latin typeface="Verdana"/>
                <a:cs typeface="Verdana"/>
              </a:defRPr>
            </a:lvl1pPr>
          </a:lstStyle>
          <a:p>
            <a:r>
              <a:rPr lang="it-IT"/>
              <a:t>Fare clic per modificare stile</a:t>
            </a:r>
          </a:p>
        </p:txBody>
      </p:sp>
      <p:sp>
        <p:nvSpPr>
          <p:cNvPr id="3" name="Segnaposto contenuto 2"/>
          <p:cNvSpPr>
            <a:spLocks noGrp="1"/>
          </p:cNvSpPr>
          <p:nvPr>
            <p:ph idx="1"/>
          </p:nvPr>
        </p:nvSpPr>
        <p:spPr>
          <a:xfrm>
            <a:off x="457200" y="1600200"/>
            <a:ext cx="8229600" cy="4525963"/>
          </a:xfrm>
          <a:prstGeom prst="rect">
            <a:avLst/>
          </a:prstGeom>
        </p:spPr>
        <p:txBody>
          <a:bodyPr vert="horz"/>
          <a:lstStyle>
            <a:lvl1pPr>
              <a:defRPr sz="2000">
                <a:latin typeface="Verdana"/>
                <a:cs typeface="Verdana"/>
              </a:defRPr>
            </a:lvl1pPr>
            <a:lvl2pPr>
              <a:defRPr sz="2000">
                <a:latin typeface="Verdana"/>
                <a:cs typeface="Verdana"/>
              </a:defRPr>
            </a:lvl2pPr>
            <a:lvl3pPr>
              <a:defRPr sz="2000">
                <a:latin typeface="Verdana"/>
                <a:cs typeface="Verdana"/>
              </a:defRPr>
            </a:lvl3pPr>
            <a:lvl4pPr>
              <a:defRPr sz="2000">
                <a:latin typeface="Verdana"/>
                <a:cs typeface="Verdana"/>
              </a:defRPr>
            </a:lvl4pPr>
            <a:lvl5pPr>
              <a:defRPr sz="2000">
                <a:latin typeface="Verdana"/>
                <a:cs typeface="Verdana"/>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2707267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vert="horz" anchor="t"/>
          <a:lstStyle>
            <a:lvl1pPr algn="l">
              <a:defRPr sz="4000" b="1" cap="all">
                <a:latin typeface="Verdana"/>
                <a:cs typeface="Verdana"/>
              </a:defRPr>
            </a:lvl1pPr>
          </a:lstStyle>
          <a:p>
            <a:r>
              <a:rPr lang="it-IT" dirty="0"/>
              <a:t>Fare clic per modificare stile</a:t>
            </a:r>
          </a:p>
        </p:txBody>
      </p:sp>
      <p:sp>
        <p:nvSpPr>
          <p:cNvPr id="3" name="Segnaposto testo 2"/>
          <p:cNvSpPr>
            <a:spLocks noGrp="1"/>
          </p:cNvSpPr>
          <p:nvPr>
            <p:ph type="body" idx="1"/>
          </p:nvPr>
        </p:nvSpPr>
        <p:spPr>
          <a:xfrm>
            <a:off x="722313" y="2906713"/>
            <a:ext cx="7772400" cy="1500187"/>
          </a:xfrm>
          <a:prstGeom prst="rect">
            <a:avLst/>
          </a:prstGeom>
        </p:spPr>
        <p:txBody>
          <a:bodyPr vert="horz" anchor="b"/>
          <a:lstStyle>
            <a:lvl1pPr marL="0" indent="0">
              <a:buNone/>
              <a:defRPr sz="2000">
                <a:latin typeface="Verdana"/>
                <a:cs typeface="Verdana"/>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gli stili del testo dello schema</a:t>
            </a:r>
          </a:p>
        </p:txBody>
      </p:sp>
    </p:spTree>
    <p:extLst>
      <p:ext uri="{BB962C8B-B14F-4D97-AF65-F5344CB8AC3E}">
        <p14:creationId xmlns:p14="http://schemas.microsoft.com/office/powerpoint/2010/main" val="3592553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vert="horz"/>
          <a:lstStyle/>
          <a:p>
            <a:r>
              <a:rPr lang="it-IT"/>
              <a:t>Fare clic per modificare stile</a:t>
            </a:r>
          </a:p>
        </p:txBody>
      </p:sp>
      <p:sp>
        <p:nvSpPr>
          <p:cNvPr id="3" name="Segnaposto contenuto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394637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vert="horz"/>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501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2" name="Line 3">
            <a:extLst>
              <a:ext uri="{FF2B5EF4-FFF2-40B4-BE49-F238E27FC236}">
                <a16:creationId xmlns:a16="http://schemas.microsoft.com/office/drawing/2014/main" id="{D46FF3C8-7BB9-9B4B-8534-5A00F88E18C3}"/>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eaLnBrk="1" hangingPunct="1">
              <a:defRPr/>
            </a:pPr>
            <a:endParaRPr lang="it-IT">
              <a:latin typeface="Verdana" charset="0"/>
              <a:ea typeface="MS PGothic" charset="0"/>
              <a:cs typeface="MS PGothic" charset="0"/>
            </a:endParaRPr>
          </a:p>
        </p:txBody>
      </p:sp>
      <p:pic>
        <p:nvPicPr>
          <p:cNvPr id="3" name="Immagine 5">
            <a:extLst>
              <a:ext uri="{FF2B5EF4-FFF2-40B4-BE49-F238E27FC236}">
                <a16:creationId xmlns:a16="http://schemas.microsoft.com/office/drawing/2014/main" id="{22F0D67B-2181-BD44-9A3B-CB26CC76ACB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9263" y="269875"/>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tonda singolo angolo rettangolo 3">
            <a:extLst>
              <a:ext uri="{FF2B5EF4-FFF2-40B4-BE49-F238E27FC236}">
                <a16:creationId xmlns:a16="http://schemas.microsoft.com/office/drawing/2014/main" id="{8B395FA6-FC12-0B45-8EB2-76AFD1993EB1}"/>
              </a:ext>
            </a:extLst>
          </p:cNvPr>
          <p:cNvSpPr/>
          <p:nvPr userDrawn="1"/>
        </p:nvSpPr>
        <p:spPr bwMode="auto">
          <a:xfrm flipH="1">
            <a:off x="2339975" y="635000"/>
            <a:ext cx="6408738" cy="539750"/>
          </a:xfrm>
          <a:prstGeom prst="round1Rect">
            <a:avLst/>
          </a:prstGeom>
          <a:solidFill>
            <a:srgbClr val="004557"/>
          </a:solidFill>
          <a:ln w="9525" cap="flat" cmpd="sng" algn="ctr">
            <a:noFill/>
            <a:prstDash val="solid"/>
            <a:round/>
            <a:headEnd type="none" w="med" len="med"/>
            <a:tailEnd type="none" w="med" len="med"/>
          </a:ln>
          <a:effectLst/>
        </p:spPr>
        <p:txBody>
          <a:bodyPr/>
          <a:lstStyle/>
          <a:p>
            <a:pPr>
              <a:defRPr/>
            </a:pPr>
            <a:endParaRPr lang="it-IT" sz="1400">
              <a:solidFill>
                <a:schemeClr val="tx1"/>
              </a:solidFill>
              <a:latin typeface="Times" pitchFamily="-65" charset="0"/>
            </a:endParaRPr>
          </a:p>
        </p:txBody>
      </p:sp>
    </p:spTree>
    <p:extLst>
      <p:ext uri="{BB962C8B-B14F-4D97-AF65-F5344CB8AC3E}">
        <p14:creationId xmlns:p14="http://schemas.microsoft.com/office/powerpoint/2010/main" val="629509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493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Tree>
    <p:extLst>
      <p:ext uri="{BB962C8B-B14F-4D97-AF65-F5344CB8AC3E}">
        <p14:creationId xmlns:p14="http://schemas.microsoft.com/office/powerpoint/2010/main" val="3231763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Tree>
    <p:extLst>
      <p:ext uri="{BB962C8B-B14F-4D97-AF65-F5344CB8AC3E}">
        <p14:creationId xmlns:p14="http://schemas.microsoft.com/office/powerpoint/2010/main" val="3881084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vert="horz"/>
          <a:lstStyle/>
          <a:p>
            <a:r>
              <a:rPr lang="it-IT"/>
              <a:t>Fare clic per modificare stile</a:t>
            </a:r>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9098128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2083089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59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9008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54914" y="498931"/>
            <a:ext cx="7634173" cy="482600"/>
          </a:xfrm>
          <a:prstGeom prst="rect">
            <a:avLst/>
          </a:prstGeom>
        </p:spPr>
        <p:txBody>
          <a:bodyPr lIns="0" tIns="0" rIns="0" bIns="0"/>
          <a:lstStyle>
            <a:lvl1pPr>
              <a:defRPr sz="3600" b="1" i="0">
                <a:solidFill>
                  <a:srgbClr val="E83700"/>
                </a:solidFill>
                <a:latin typeface="Century Gothic"/>
                <a:cs typeface="Century Gothic"/>
              </a:defRPr>
            </a:lvl1pPr>
          </a:lstStyle>
          <a:p>
            <a:endParaRPr/>
          </a:p>
        </p:txBody>
      </p:sp>
      <p:sp>
        <p:nvSpPr>
          <p:cNvPr id="3" name="Holder 3"/>
          <p:cNvSpPr>
            <a:spLocks noGrp="1"/>
          </p:cNvSpPr>
          <p:nvPr>
            <p:ph sz="half" idx="2"/>
          </p:nvPr>
        </p:nvSpPr>
        <p:spPr>
          <a:xfrm>
            <a:off x="1457419" y="1472469"/>
            <a:ext cx="2454116" cy="369332"/>
          </a:xfrm>
          <a:prstGeom prst="rect">
            <a:avLst/>
          </a:prstGeom>
        </p:spPr>
        <p:txBody>
          <a:bodyPr wrap="square" lIns="0" tIns="0" rIns="0" bIns="0">
            <a:spAutoFit/>
          </a:bodyPr>
          <a:lstStyle>
            <a:lvl1pPr>
              <a:defRPr sz="2400" b="1" i="0">
                <a:solidFill>
                  <a:schemeClr val="tx1"/>
                </a:solidFill>
                <a:latin typeface="Arial"/>
                <a:cs typeface="Arial"/>
              </a:defRPr>
            </a:lvl1pPr>
          </a:lstStyle>
          <a:p>
            <a:endParaRPr/>
          </a:p>
        </p:txBody>
      </p:sp>
      <p:sp>
        <p:nvSpPr>
          <p:cNvPr id="4" name="Holder 4"/>
          <p:cNvSpPr>
            <a:spLocks noGrp="1"/>
          </p:cNvSpPr>
          <p:nvPr>
            <p:ph sz="half" idx="3"/>
          </p:nvPr>
        </p:nvSpPr>
        <p:spPr>
          <a:xfrm>
            <a:off x="4709160" y="1577340"/>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937445" y="6304968"/>
            <a:ext cx="1270634" cy="165735"/>
          </a:xfrm>
          <a:prstGeom prst="rect">
            <a:avLst/>
          </a:prstGeom>
        </p:spPr>
        <p:txBody>
          <a:bodyPr lIns="0" tIns="0" rIns="0" bIns="0"/>
          <a:lstStyle>
            <a:lvl1pPr>
              <a:defRPr sz="1100" b="0" i="0">
                <a:solidFill>
                  <a:schemeClr val="tx1"/>
                </a:solidFill>
                <a:latin typeface="Arial"/>
                <a:cs typeface="Arial"/>
              </a:defRPr>
            </a:lvl1pPr>
          </a:lstStyle>
          <a:p>
            <a:pPr marL="12700">
              <a:lnSpc>
                <a:spcPct val="100000"/>
              </a:lnSpc>
            </a:pPr>
            <a:r>
              <a:rPr spc="-10" dirty="0"/>
              <a:t>R</a:t>
            </a:r>
            <a:r>
              <a:rPr dirty="0"/>
              <a:t>e</a:t>
            </a:r>
            <a:r>
              <a:rPr spc="-15" dirty="0"/>
              <a:t>v</a:t>
            </a:r>
            <a:r>
              <a:rPr spc="-10" dirty="0"/>
              <a:t>i</a:t>
            </a:r>
            <a:r>
              <a:rPr dirty="0"/>
              <a:t>s</a:t>
            </a:r>
            <a:r>
              <a:rPr spc="-10" dirty="0"/>
              <a:t>i</a:t>
            </a:r>
            <a:r>
              <a:rPr dirty="0"/>
              <a:t>on</a:t>
            </a:r>
            <a:r>
              <a:rPr spc="25" dirty="0"/>
              <a:t> </a:t>
            </a:r>
            <a:r>
              <a:rPr dirty="0"/>
              <a:t>to</a:t>
            </a:r>
            <a:r>
              <a:rPr spc="-20" dirty="0"/>
              <a:t> </a:t>
            </a:r>
            <a:r>
              <a:rPr dirty="0"/>
              <a:t>I</a:t>
            </a:r>
            <a:r>
              <a:rPr spc="-5" dirty="0"/>
              <a:t>S</a:t>
            </a:r>
            <a:r>
              <a:rPr dirty="0"/>
              <a:t>O/</a:t>
            </a:r>
            <a:r>
              <a:rPr spc="-10" dirty="0"/>
              <a:t>I</a:t>
            </a:r>
            <a:r>
              <a:rPr spc="-5" dirty="0"/>
              <a:t>E</a:t>
            </a:r>
            <a:r>
              <a:rPr dirty="0"/>
              <a:t>C</a:t>
            </a:r>
            <a:r>
              <a:rPr spc="-25" dirty="0"/>
              <a:t> </a:t>
            </a:r>
            <a:r>
              <a:rPr dirty="0"/>
              <a:t>1</a:t>
            </a:r>
            <a:r>
              <a:rPr spc="-5" dirty="0"/>
              <a:t>7</a:t>
            </a:r>
            <a:r>
              <a:rPr dirty="0"/>
              <a:t>0</a:t>
            </a:r>
            <a:r>
              <a:rPr spc="-5" dirty="0"/>
              <a:t>2</a:t>
            </a:r>
            <a:r>
              <a:rPr dirty="0"/>
              <a:t>5</a:t>
            </a:r>
          </a:p>
        </p:txBody>
      </p:sp>
      <p:sp>
        <p:nvSpPr>
          <p:cNvPr id="6" name="Holder 6"/>
          <p:cNvSpPr>
            <a:spLocks noGrp="1"/>
          </p:cNvSpPr>
          <p:nvPr>
            <p:ph type="dt" sz="half" idx="6"/>
          </p:nvPr>
        </p:nvSpPr>
        <p:spPr>
          <a:xfrm>
            <a:off x="744855" y="6304968"/>
            <a:ext cx="545306" cy="165735"/>
          </a:xfrm>
          <a:prstGeom prst="rect">
            <a:avLst/>
          </a:prstGeom>
        </p:spPr>
        <p:txBody>
          <a:bodyPr lIns="0" tIns="0" rIns="0" bIns="0"/>
          <a:lstStyle>
            <a:lvl1pPr>
              <a:defRPr sz="1100" b="0" i="0">
                <a:solidFill>
                  <a:schemeClr val="tx1"/>
                </a:solidFill>
                <a:latin typeface="Arial"/>
                <a:cs typeface="Arial"/>
              </a:defRPr>
            </a:lvl1pPr>
          </a:lstStyle>
          <a:p>
            <a:pPr marL="12700">
              <a:lnSpc>
                <a:spcPct val="100000"/>
              </a:lnSpc>
            </a:pPr>
            <a:r>
              <a:rPr dirty="0"/>
              <a:t>1</a:t>
            </a:r>
            <a:r>
              <a:rPr spc="-5" dirty="0"/>
              <a:t>1</a:t>
            </a:r>
            <a:r>
              <a:rPr dirty="0"/>
              <a:t>/2</a:t>
            </a:r>
            <a:r>
              <a:rPr spc="-5" dirty="0"/>
              <a:t>9</a:t>
            </a:r>
            <a:r>
              <a:rPr dirty="0"/>
              <a:t>/2</a:t>
            </a:r>
            <a:r>
              <a:rPr spc="-5" dirty="0"/>
              <a:t>0</a:t>
            </a:r>
            <a:r>
              <a:rPr dirty="0"/>
              <a:t>17</a:t>
            </a:r>
          </a:p>
        </p:txBody>
      </p:sp>
      <p:sp>
        <p:nvSpPr>
          <p:cNvPr id="7" name="Holder 7"/>
          <p:cNvSpPr>
            <a:spLocks noGrp="1"/>
          </p:cNvSpPr>
          <p:nvPr>
            <p:ph type="sldNum" sz="quarter" idx="7"/>
          </p:nvPr>
        </p:nvSpPr>
        <p:spPr>
          <a:xfrm>
            <a:off x="7909750" y="6315295"/>
            <a:ext cx="142399" cy="228600"/>
          </a:xfrm>
          <a:prstGeom prst="rect">
            <a:avLst/>
          </a:prstGeom>
        </p:spPr>
        <p:txBody>
          <a:bodyPr lIns="0" tIns="0" rIns="0" bIns="0"/>
          <a:lstStyle>
            <a:lvl1pPr>
              <a:defRPr sz="1600" b="0" i="0">
                <a:solidFill>
                  <a:schemeClr val="tx1"/>
                </a:solidFill>
                <a:latin typeface="Arial"/>
                <a:cs typeface="Arial"/>
              </a:defRPr>
            </a:lvl1pPr>
          </a:lstStyle>
          <a:p>
            <a:pPr marL="60325">
              <a:lnSpc>
                <a:spcPct val="100000"/>
              </a:lnSpc>
            </a:pPr>
            <a:fld id="{81D60167-4931-47E6-BA6A-407CBD079E47}" type="slidenum">
              <a:rPr sz="1100" dirty="0"/>
              <a:t>‹N›</a:t>
            </a:fld>
            <a:endParaRPr sz="1100"/>
          </a:p>
        </p:txBody>
      </p:sp>
    </p:spTree>
    <p:extLst>
      <p:ext uri="{BB962C8B-B14F-4D97-AF65-F5344CB8AC3E}">
        <p14:creationId xmlns:p14="http://schemas.microsoft.com/office/powerpoint/2010/main" val="3991176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Line 3">
            <a:extLst>
              <a:ext uri="{FF2B5EF4-FFF2-40B4-BE49-F238E27FC236}">
                <a16:creationId xmlns:a16="http://schemas.microsoft.com/office/drawing/2014/main" id="{9D55464F-E669-2A4A-868E-B4F620968A50}"/>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xtLst>
            <a:ext uri="{909E8E84-426E-40DD-AFC4-6F175D3DCCD1}">
              <a14:hiddenFill xmlns:a14="http://schemas.microsoft.com/office/drawing/2010/main">
                <a:noFill/>
              </a14:hiddenFill>
            </a:ext>
          </a:extLst>
        </p:spPr>
        <p:txBody>
          <a:bodyPr/>
          <a:lstStyle/>
          <a:p>
            <a:endParaRPr lang="it-IT"/>
          </a:p>
        </p:txBody>
      </p:sp>
      <p:sp>
        <p:nvSpPr>
          <p:cNvPr id="2" name="Titolo 1"/>
          <p:cNvSpPr>
            <a:spLocks noGrp="1"/>
          </p:cNvSpPr>
          <p:nvPr>
            <p:ph type="title"/>
          </p:nvPr>
        </p:nvSpPr>
        <p:spPr>
          <a:xfrm>
            <a:off x="2483768" y="692696"/>
            <a:ext cx="6203032" cy="504056"/>
          </a:xfrm>
          <a:prstGeom prst="rect">
            <a:avLst/>
          </a:prstGeom>
        </p:spPr>
        <p:txBody>
          <a:bodyPr vert="horz"/>
          <a:lstStyle>
            <a:lvl1pPr algn="l">
              <a:defRPr sz="1800">
                <a:latin typeface="Verdana" panose="020B0604030504040204" pitchFamily="34" charset="0"/>
                <a:ea typeface="Verdana" panose="020B0604030504040204" pitchFamily="34" charset="0"/>
                <a:cs typeface="Verdana" panose="020B0604030504040204" pitchFamily="34" charset="0"/>
              </a:defRPr>
            </a:lvl1pPr>
          </a:lstStyle>
          <a:p>
            <a:r>
              <a:rPr lang="it-IT" dirty="0"/>
              <a:t>Fare clic per modificare stile</a:t>
            </a:r>
          </a:p>
        </p:txBody>
      </p:sp>
      <p:sp>
        <p:nvSpPr>
          <p:cNvPr id="3" name="Segnaposto contenuto 2"/>
          <p:cNvSpPr>
            <a:spLocks noGrp="1"/>
          </p:cNvSpPr>
          <p:nvPr>
            <p:ph idx="1"/>
          </p:nvPr>
        </p:nvSpPr>
        <p:spPr>
          <a:xfrm>
            <a:off x="457200" y="1600200"/>
            <a:ext cx="8229600" cy="4525963"/>
          </a:xfrm>
          <a:prstGeom prst="rect">
            <a:avLst/>
          </a:prstGeom>
        </p:spPr>
        <p:txBody>
          <a:bodyPr vert="horz"/>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1634138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2" name="Line 3">
            <a:extLst>
              <a:ext uri="{FF2B5EF4-FFF2-40B4-BE49-F238E27FC236}">
                <a16:creationId xmlns:a16="http://schemas.microsoft.com/office/drawing/2014/main" id="{5EB528FE-D580-4A4F-941F-C367B5B16FD8}"/>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xtLst>
            <a:ext uri="{909E8E84-426E-40DD-AFC4-6F175D3DCCD1}">
              <a14:hiddenFill xmlns:a14="http://schemas.microsoft.com/office/drawing/2010/main">
                <a:noFill/>
              </a14:hiddenFill>
            </a:ext>
          </a:extLst>
        </p:spPr>
        <p:txBody>
          <a:bodyPr/>
          <a:lstStyle/>
          <a:p>
            <a:endParaRPr lang="it-IT"/>
          </a:p>
        </p:txBody>
      </p:sp>
      <p:pic>
        <p:nvPicPr>
          <p:cNvPr id="3" name="Immagine 5">
            <a:extLst>
              <a:ext uri="{FF2B5EF4-FFF2-40B4-BE49-F238E27FC236}">
                <a16:creationId xmlns:a16="http://schemas.microsoft.com/office/drawing/2014/main" id="{D9BF9FAC-6CA6-D842-88BC-6FA5384E69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9263" y="269875"/>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tonda singolo angolo rettangolo 3">
            <a:extLst>
              <a:ext uri="{FF2B5EF4-FFF2-40B4-BE49-F238E27FC236}">
                <a16:creationId xmlns:a16="http://schemas.microsoft.com/office/drawing/2014/main" id="{901F5738-2F94-E24E-96BB-D6AD7287129B}"/>
              </a:ext>
            </a:extLst>
          </p:cNvPr>
          <p:cNvSpPr/>
          <p:nvPr userDrawn="1"/>
        </p:nvSpPr>
        <p:spPr bwMode="auto">
          <a:xfrm flipH="1">
            <a:off x="2339975" y="635000"/>
            <a:ext cx="6408738" cy="539750"/>
          </a:xfrm>
          <a:prstGeom prst="round1Rect">
            <a:avLst/>
          </a:prstGeom>
          <a:solidFill>
            <a:srgbClr val="004557"/>
          </a:solidFill>
          <a:ln w="9525" cap="flat" cmpd="sng" algn="ctr">
            <a:noFill/>
            <a:prstDash val="solid"/>
            <a:round/>
            <a:headEnd type="none" w="med" len="med"/>
            <a:tailEnd type="none" w="med" len="med"/>
          </a:ln>
          <a:effectLst/>
        </p:spPr>
        <p:txBody>
          <a:bodyPr/>
          <a:lstStyle/>
          <a:p>
            <a:pPr>
              <a:defRPr/>
            </a:pPr>
            <a:endParaRPr lang="it-IT" sz="1400">
              <a:solidFill>
                <a:schemeClr val="tx1"/>
              </a:solidFill>
              <a:latin typeface="Times" pitchFamily="-65" charset="0"/>
            </a:endParaRPr>
          </a:p>
        </p:txBody>
      </p:sp>
    </p:spTree>
    <p:extLst>
      <p:ext uri="{BB962C8B-B14F-4D97-AF65-F5344CB8AC3E}">
        <p14:creationId xmlns:p14="http://schemas.microsoft.com/office/powerpoint/2010/main" val="3353076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20805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496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6050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Line 3">
            <a:extLst>
              <a:ext uri="{FF2B5EF4-FFF2-40B4-BE49-F238E27FC236}">
                <a16:creationId xmlns:a16="http://schemas.microsoft.com/office/drawing/2014/main" id="{9D55464F-E669-2A4A-868E-B4F620968A50}"/>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xtLst>
            <a:ext uri="{909E8E84-426E-40DD-AFC4-6F175D3DCCD1}">
              <a14:hiddenFill xmlns:a14="http://schemas.microsoft.com/office/drawing/2010/main">
                <a:noFill/>
              </a14:hiddenFill>
            </a:ext>
          </a:extLst>
        </p:spPr>
        <p:txBody>
          <a:bodyPr/>
          <a:lstStyle/>
          <a:p>
            <a:pPr eaLnBrk="0" fontAlgn="base">
              <a:spcBef>
                <a:spcPct val="0"/>
              </a:spcBef>
              <a:spcAft>
                <a:spcPct val="0"/>
              </a:spcAft>
            </a:pPr>
            <a:endParaRPr lang="it-IT" kern="1200">
              <a:solidFill>
                <a:srgbClr val="FFFFFF"/>
              </a:solidFill>
              <a:latin typeface="Verdana" panose="020B0604030504040204" pitchFamily="34" charset="0"/>
              <a:ea typeface="MS PGothic" panose="020B0600070205080204" pitchFamily="34" charset="-128"/>
              <a:cs typeface="+mn-cs"/>
            </a:endParaRPr>
          </a:p>
        </p:txBody>
      </p:sp>
      <p:sp>
        <p:nvSpPr>
          <p:cNvPr id="2" name="Titolo 1"/>
          <p:cNvSpPr>
            <a:spLocks noGrp="1"/>
          </p:cNvSpPr>
          <p:nvPr>
            <p:ph type="title"/>
          </p:nvPr>
        </p:nvSpPr>
        <p:spPr>
          <a:xfrm>
            <a:off x="2483768" y="692696"/>
            <a:ext cx="6203032" cy="504056"/>
          </a:xfrm>
          <a:prstGeom prst="rect">
            <a:avLst/>
          </a:prstGeom>
        </p:spPr>
        <p:txBody>
          <a:bodyPr vert="horz"/>
          <a:lstStyle>
            <a:lvl1pPr algn="l">
              <a:defRPr sz="1800">
                <a:latin typeface="Verdana" panose="020B0604030504040204" pitchFamily="34" charset="0"/>
                <a:ea typeface="Verdana" panose="020B0604030504040204" pitchFamily="34" charset="0"/>
                <a:cs typeface="Verdana" panose="020B0604030504040204" pitchFamily="34" charset="0"/>
              </a:defRPr>
            </a:lvl1pPr>
          </a:lstStyle>
          <a:p>
            <a:r>
              <a:rPr lang="it-IT" dirty="0"/>
              <a:t>Fare clic per modificare stile</a:t>
            </a:r>
          </a:p>
        </p:txBody>
      </p:sp>
      <p:sp>
        <p:nvSpPr>
          <p:cNvPr id="3" name="Segnaposto contenuto 2"/>
          <p:cNvSpPr>
            <a:spLocks noGrp="1"/>
          </p:cNvSpPr>
          <p:nvPr>
            <p:ph idx="1"/>
          </p:nvPr>
        </p:nvSpPr>
        <p:spPr>
          <a:xfrm>
            <a:off x="457200" y="1600200"/>
            <a:ext cx="8229600" cy="4525963"/>
          </a:xfrm>
          <a:prstGeom prst="rect">
            <a:avLst/>
          </a:prstGeom>
        </p:spPr>
        <p:txBody>
          <a:bodyPr vert="horz"/>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40255129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2" name="Line 3">
            <a:extLst>
              <a:ext uri="{FF2B5EF4-FFF2-40B4-BE49-F238E27FC236}">
                <a16:creationId xmlns:a16="http://schemas.microsoft.com/office/drawing/2014/main" id="{5EB528FE-D580-4A4F-941F-C367B5B16FD8}"/>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xtLst>
            <a:ext uri="{909E8E84-426E-40DD-AFC4-6F175D3DCCD1}">
              <a14:hiddenFill xmlns:a14="http://schemas.microsoft.com/office/drawing/2010/main">
                <a:noFill/>
              </a14:hiddenFill>
            </a:ext>
          </a:extLst>
        </p:spPr>
        <p:txBody>
          <a:bodyPr/>
          <a:lstStyle/>
          <a:p>
            <a:pPr eaLnBrk="0" fontAlgn="base">
              <a:spcBef>
                <a:spcPct val="0"/>
              </a:spcBef>
              <a:spcAft>
                <a:spcPct val="0"/>
              </a:spcAft>
            </a:pPr>
            <a:endParaRPr lang="it-IT" kern="1200">
              <a:solidFill>
                <a:srgbClr val="FFFFFF"/>
              </a:solidFill>
              <a:latin typeface="Verdana" panose="020B0604030504040204" pitchFamily="34" charset="0"/>
              <a:ea typeface="MS PGothic" panose="020B0600070205080204" pitchFamily="34" charset="-128"/>
              <a:cs typeface="+mn-cs"/>
            </a:endParaRPr>
          </a:p>
        </p:txBody>
      </p:sp>
      <p:pic>
        <p:nvPicPr>
          <p:cNvPr id="3" name="Immagine 5">
            <a:extLst>
              <a:ext uri="{FF2B5EF4-FFF2-40B4-BE49-F238E27FC236}">
                <a16:creationId xmlns:a16="http://schemas.microsoft.com/office/drawing/2014/main" id="{D9BF9FAC-6CA6-D842-88BC-6FA5384E69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9263" y="269875"/>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tonda singolo angolo rettangolo 3">
            <a:extLst>
              <a:ext uri="{FF2B5EF4-FFF2-40B4-BE49-F238E27FC236}">
                <a16:creationId xmlns:a16="http://schemas.microsoft.com/office/drawing/2014/main" id="{901F5738-2F94-E24E-96BB-D6AD7287129B}"/>
              </a:ext>
            </a:extLst>
          </p:cNvPr>
          <p:cNvSpPr/>
          <p:nvPr userDrawn="1"/>
        </p:nvSpPr>
        <p:spPr bwMode="auto">
          <a:xfrm flipH="1">
            <a:off x="2339975" y="635000"/>
            <a:ext cx="6408738" cy="539750"/>
          </a:xfrm>
          <a:prstGeom prst="round1Rect">
            <a:avLst/>
          </a:prstGeom>
          <a:solidFill>
            <a:srgbClr val="004557"/>
          </a:solidFill>
          <a:ln w="9525" cap="flat" cmpd="sng" algn="ctr">
            <a:noFill/>
            <a:prstDash val="solid"/>
            <a:round/>
            <a:headEnd type="none" w="med" len="med"/>
            <a:tailEnd type="none" w="med" len="med"/>
          </a:ln>
          <a:effectLst/>
        </p:spPr>
        <p:txBody>
          <a:bodyPr/>
          <a:lstStyle/>
          <a:p>
            <a:pPr eaLnBrk="0" fontAlgn="base">
              <a:spcBef>
                <a:spcPct val="0"/>
              </a:spcBef>
              <a:spcAft>
                <a:spcPct val="0"/>
              </a:spcAft>
              <a:defRPr/>
            </a:pPr>
            <a:endParaRPr lang="it-IT" sz="1400" kern="1200">
              <a:ea typeface="MS PGothic" panose="020B0600070205080204" pitchFamily="34" charset="-128"/>
              <a:cs typeface="+mn-cs"/>
            </a:endParaRPr>
          </a:p>
        </p:txBody>
      </p:sp>
    </p:spTree>
    <p:extLst>
      <p:ext uri="{BB962C8B-B14F-4D97-AF65-F5344CB8AC3E}">
        <p14:creationId xmlns:p14="http://schemas.microsoft.com/office/powerpoint/2010/main" val="32907939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5741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7176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031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1842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3135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921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a:t>Fare clic per modificare lo stile del titolo</a:t>
            </a:r>
          </a:p>
        </p:txBody>
      </p:sp>
    </p:spTree>
    <p:extLst>
      <p:ext uri="{BB962C8B-B14F-4D97-AF65-F5344CB8AC3E}">
        <p14:creationId xmlns:p14="http://schemas.microsoft.com/office/powerpoint/2010/main" val="380397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028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jpeg"/><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magine 1">
            <a:extLst>
              <a:ext uri="{FF2B5EF4-FFF2-40B4-BE49-F238E27FC236}">
                <a16:creationId xmlns:a16="http://schemas.microsoft.com/office/drawing/2014/main" id="{692169C7-CF77-C040-A19D-524F86D76586}"/>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49263" y="269875"/>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tonda singolo angolo rettangolo 2">
            <a:extLst>
              <a:ext uri="{FF2B5EF4-FFF2-40B4-BE49-F238E27FC236}">
                <a16:creationId xmlns:a16="http://schemas.microsoft.com/office/drawing/2014/main" id="{1F2FA555-523B-9043-8B72-DC2AFBF4E531}"/>
              </a:ext>
            </a:extLst>
          </p:cNvPr>
          <p:cNvSpPr/>
          <p:nvPr userDrawn="1"/>
        </p:nvSpPr>
        <p:spPr bwMode="auto">
          <a:xfrm flipH="1">
            <a:off x="2339975" y="635000"/>
            <a:ext cx="6408738" cy="539750"/>
          </a:xfrm>
          <a:prstGeom prst="round1Rect">
            <a:avLst/>
          </a:prstGeom>
          <a:solidFill>
            <a:srgbClr val="004557"/>
          </a:solidFill>
          <a:ln w="9525" cap="flat" cmpd="sng" algn="ctr">
            <a:noFill/>
            <a:prstDash val="solid"/>
            <a:round/>
            <a:headEnd type="none" w="med" len="med"/>
            <a:tailEnd type="none" w="med" len="med"/>
          </a:ln>
          <a:effectLst/>
        </p:spPr>
        <p:txBody>
          <a:bodyPr/>
          <a:lstStyle/>
          <a:p>
            <a:pPr>
              <a:defRPr/>
            </a:pPr>
            <a:endParaRPr lang="it-IT" sz="1400">
              <a:solidFill>
                <a:schemeClr val="tx1"/>
              </a:solidFill>
              <a:latin typeface="Times" pitchFamily="-65" charset="0"/>
            </a:endParaRPr>
          </a:p>
        </p:txBody>
      </p:sp>
      <p:sp>
        <p:nvSpPr>
          <p:cNvPr id="4" name="Line 3">
            <a:extLst>
              <a:ext uri="{FF2B5EF4-FFF2-40B4-BE49-F238E27FC236}">
                <a16:creationId xmlns:a16="http://schemas.microsoft.com/office/drawing/2014/main" id="{02C53A81-35DB-4040-8B03-7149D0527B61}"/>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eaLnBrk="1" hangingPunct="1">
              <a:defRPr/>
            </a:pPr>
            <a:endParaRPr lang="it-IT">
              <a:latin typeface="Verdana" charset="0"/>
              <a:ea typeface="MS PGothic" charset="0"/>
              <a:cs typeface="MS PGothic" charset="0"/>
            </a:endParaRPr>
          </a:p>
        </p:txBody>
      </p:sp>
    </p:spTree>
    <p:extLst>
      <p:ext uri="{BB962C8B-B14F-4D97-AF65-F5344CB8AC3E}">
        <p14:creationId xmlns:p14="http://schemas.microsoft.com/office/powerpoint/2010/main" val="997925105"/>
      </p:ext>
    </p:extLst>
  </p:cSld>
  <p:clrMap bg1="lt1" tx1="dk1" bg2="lt2" tx2="dk2" accent1="accent1" accent2="accent2" accent3="accent3" accent4="accent4" accent5="accent5" accent6="accent6" hlink="hlink" folHlink="folHlink"/>
  <p:sldLayoutIdLst>
    <p:sldLayoutId id="2147483658" r:id="rId1"/>
    <p:sldLayoutId id="2147483660" r:id="rId2"/>
    <p:sldLayoutId id="2147483661" r:id="rId3"/>
    <p:sldLayoutId id="2147483663" r:id="rId4"/>
    <p:sldLayoutId id="2147483664" r:id="rId5"/>
    <p:sldLayoutId id="2147483665" r:id="rId6"/>
    <p:sldLayoutId id="2147483666" r:id="rId7"/>
    <p:sldLayoutId id="2147483667" r:id="rId8"/>
    <p:sldLayoutId id="2147483668" r:id="rId9"/>
    <p:sldLayoutId id="2147483687" r:id="rId10"/>
    <p:sldLayoutId id="2147483689" r:id="rId11"/>
    <p:sldLayoutId id="2147483690" r:id="rId12"/>
    <p:sldLayoutId id="2147483696" r:id="rId13"/>
  </p:sldLayoutIdLst>
  <p:hf hdr="0" ftr="0" dt="0"/>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2"/>
          </a:solidFill>
          <a:latin typeface="Times" pitchFamily="-65" charset="0"/>
        </a:defRPr>
      </a:lvl6pPr>
      <a:lvl7pPr marL="914400" algn="ctr" rtl="0" fontAlgn="base">
        <a:spcBef>
          <a:spcPct val="0"/>
        </a:spcBef>
        <a:spcAft>
          <a:spcPct val="0"/>
        </a:spcAft>
        <a:defRPr sz="4400">
          <a:solidFill>
            <a:schemeClr val="tx2"/>
          </a:solidFill>
          <a:latin typeface="Times" pitchFamily="-65" charset="0"/>
        </a:defRPr>
      </a:lvl7pPr>
      <a:lvl8pPr marL="1371600" algn="ctr" rtl="0" fontAlgn="base">
        <a:spcBef>
          <a:spcPct val="0"/>
        </a:spcBef>
        <a:spcAft>
          <a:spcPct val="0"/>
        </a:spcAft>
        <a:defRPr sz="4400">
          <a:solidFill>
            <a:schemeClr val="tx2"/>
          </a:solidFill>
          <a:latin typeface="Times" pitchFamily="-65" charset="0"/>
        </a:defRPr>
      </a:lvl8pPr>
      <a:lvl9pPr marL="1828800" algn="ctr" rtl="0" fontAlgn="base">
        <a:spcBef>
          <a:spcPct val="0"/>
        </a:spcBef>
        <a:spcAft>
          <a:spcPct val="0"/>
        </a:spcAft>
        <a:defRPr sz="4400">
          <a:solidFill>
            <a:schemeClr val="tx2"/>
          </a:solidFill>
          <a:latin typeface="Times"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Line 4"/>
          <p:cNvSpPr>
            <a:spLocks noChangeShapeType="1"/>
          </p:cNvSpPr>
          <p:nvPr userDrawn="1"/>
        </p:nvSpPr>
        <p:spPr bwMode="auto">
          <a:xfrm>
            <a:off x="179388" y="6597650"/>
            <a:ext cx="8785225" cy="0"/>
          </a:xfrm>
          <a:prstGeom prst="line">
            <a:avLst/>
          </a:prstGeom>
          <a:noFill/>
          <a:ln w="12600">
            <a:solidFill>
              <a:srgbClr val="114557"/>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a:lstStyle/>
          <a:p>
            <a:pPr>
              <a:defRPr/>
            </a:pPr>
            <a:endParaRPr lang="it-IT">
              <a:solidFill>
                <a:srgbClr val="FFFFFF"/>
              </a:solidFill>
              <a:ea typeface="ＭＳ Ｐゴシック" charset="0"/>
              <a:cs typeface="ＭＳ Ｐゴシック" charset="0"/>
            </a:endParaRPr>
          </a:p>
        </p:txBody>
      </p:sp>
      <p:grpSp>
        <p:nvGrpSpPr>
          <p:cNvPr id="1027" name="Gruppo 15"/>
          <p:cNvGrpSpPr>
            <a:grpSpLocks/>
          </p:cNvGrpSpPr>
          <p:nvPr userDrawn="1"/>
        </p:nvGrpSpPr>
        <p:grpSpPr bwMode="auto">
          <a:xfrm>
            <a:off x="95250" y="50800"/>
            <a:ext cx="8966200" cy="569913"/>
            <a:chOff x="95164" y="51410"/>
            <a:chExt cx="8966660" cy="569278"/>
          </a:xfrm>
        </p:grpSpPr>
        <p:grpSp>
          <p:nvGrpSpPr>
            <p:cNvPr id="1028" name="Gruppo 16"/>
            <p:cNvGrpSpPr>
              <a:grpSpLocks/>
            </p:cNvGrpSpPr>
            <p:nvPr/>
          </p:nvGrpSpPr>
          <p:grpSpPr bwMode="auto">
            <a:xfrm>
              <a:off x="1494647" y="71837"/>
              <a:ext cx="7567177" cy="548851"/>
              <a:chOff x="1494647" y="71837"/>
              <a:chExt cx="7567177" cy="548851"/>
            </a:xfrm>
          </p:grpSpPr>
          <p:sp>
            <p:nvSpPr>
              <p:cNvPr id="1030" name="Rettangolo arrotondato 19"/>
              <p:cNvSpPr>
                <a:spLocks noChangeArrowheads="1"/>
              </p:cNvSpPr>
              <p:nvPr/>
            </p:nvSpPr>
            <p:spPr bwMode="auto">
              <a:xfrm>
                <a:off x="1528574" y="86079"/>
                <a:ext cx="7533250" cy="520859"/>
              </a:xfrm>
              <a:prstGeom prst="roundRect">
                <a:avLst>
                  <a:gd name="adj" fmla="val 16667"/>
                </a:avLst>
              </a:prstGeom>
              <a:solidFill>
                <a:srgbClr val="0A3254"/>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it-IT" sz="1400">
                  <a:solidFill>
                    <a:srgbClr val="000000"/>
                  </a:solidFill>
                  <a:latin typeface="Times" charset="0"/>
                  <a:ea typeface="ＭＳ Ｐゴシック" charset="0"/>
                  <a:cs typeface="ＭＳ Ｐゴシック" charset="0"/>
                </a:endParaRPr>
              </a:p>
            </p:txBody>
          </p:sp>
          <p:pic>
            <p:nvPicPr>
              <p:cNvPr id="1031" name="Immagine 20"/>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494647" y="71837"/>
                <a:ext cx="127047" cy="548851"/>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pic>
        </p:grpSp>
        <p:pic>
          <p:nvPicPr>
            <p:cNvPr id="1029" name="Immagine 6" descr="Logo1.jp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95164" y="51410"/>
              <a:ext cx="1439136" cy="5528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451958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Times" pitchFamily="-65" charset="0"/>
          <a:ea typeface="ＭＳ Ｐゴシック"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Times" pitchFamily="-65" charset="0"/>
          <a:ea typeface="ＭＳ Ｐゴシック"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Times" pitchFamily="-65" charset="0"/>
          <a:ea typeface="ＭＳ Ｐゴシック"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Times" pitchFamily="-65" charset="0"/>
          <a:ea typeface="ＭＳ Ｐゴシック"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Times" pitchFamily="-65" charset="0"/>
        </a:defRPr>
      </a:lvl6pPr>
      <a:lvl7pPr marL="914400" algn="ctr" rtl="0" fontAlgn="base">
        <a:spcBef>
          <a:spcPct val="0"/>
        </a:spcBef>
        <a:spcAft>
          <a:spcPct val="0"/>
        </a:spcAft>
        <a:defRPr sz="4400">
          <a:solidFill>
            <a:schemeClr val="tx2"/>
          </a:solidFill>
          <a:latin typeface="Times" pitchFamily="-65" charset="0"/>
        </a:defRPr>
      </a:lvl7pPr>
      <a:lvl8pPr marL="1371600" algn="ctr" rtl="0" fontAlgn="base">
        <a:spcBef>
          <a:spcPct val="0"/>
        </a:spcBef>
        <a:spcAft>
          <a:spcPct val="0"/>
        </a:spcAft>
        <a:defRPr sz="4400">
          <a:solidFill>
            <a:schemeClr val="tx2"/>
          </a:solidFill>
          <a:latin typeface="Times" pitchFamily="-65" charset="0"/>
        </a:defRPr>
      </a:lvl8pPr>
      <a:lvl9pPr marL="1828800" algn="ctr" rtl="0" fontAlgn="base">
        <a:spcBef>
          <a:spcPct val="0"/>
        </a:spcBef>
        <a:spcAft>
          <a:spcPct val="0"/>
        </a:spcAft>
        <a:defRPr sz="4400">
          <a:solidFill>
            <a:schemeClr val="tx2"/>
          </a:solidFill>
          <a:latin typeface="Times"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charset="0"/>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charset="0"/>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charset="0"/>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charset="0"/>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Immagine 1">
            <a:extLst>
              <a:ext uri="{FF2B5EF4-FFF2-40B4-BE49-F238E27FC236}">
                <a16:creationId xmlns:a16="http://schemas.microsoft.com/office/drawing/2014/main" id="{83A7275B-395C-9547-A3F7-752D79A746F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49263" y="269875"/>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tonda singolo angolo rettangolo 2">
            <a:extLst>
              <a:ext uri="{FF2B5EF4-FFF2-40B4-BE49-F238E27FC236}">
                <a16:creationId xmlns:a16="http://schemas.microsoft.com/office/drawing/2014/main" id="{BC3F3054-063C-CF4F-9815-407CD86D3E77}"/>
              </a:ext>
            </a:extLst>
          </p:cNvPr>
          <p:cNvSpPr/>
          <p:nvPr userDrawn="1"/>
        </p:nvSpPr>
        <p:spPr bwMode="auto">
          <a:xfrm flipH="1">
            <a:off x="2339975" y="635000"/>
            <a:ext cx="6408738" cy="539750"/>
          </a:xfrm>
          <a:prstGeom prst="round1Rect">
            <a:avLst/>
          </a:prstGeom>
          <a:solidFill>
            <a:srgbClr val="004557"/>
          </a:solidFill>
          <a:ln w="9525" cap="flat" cmpd="sng" algn="ctr">
            <a:noFill/>
            <a:prstDash val="solid"/>
            <a:round/>
            <a:headEnd type="none" w="med" len="med"/>
            <a:tailEnd type="none" w="med" len="med"/>
          </a:ln>
          <a:effectLst/>
        </p:spPr>
        <p:txBody>
          <a:bodyPr/>
          <a:lstStyle/>
          <a:p>
            <a:pPr>
              <a:defRPr/>
            </a:pPr>
            <a:endParaRPr lang="it-IT" sz="1400">
              <a:solidFill>
                <a:schemeClr val="tx1"/>
              </a:solidFill>
              <a:latin typeface="Times" pitchFamily="-65" charset="0"/>
            </a:endParaRPr>
          </a:p>
        </p:txBody>
      </p:sp>
      <p:sp>
        <p:nvSpPr>
          <p:cNvPr id="6148" name="Line 3">
            <a:extLst>
              <a:ext uri="{FF2B5EF4-FFF2-40B4-BE49-F238E27FC236}">
                <a16:creationId xmlns:a16="http://schemas.microsoft.com/office/drawing/2014/main" id="{9B1FA2CA-1EE6-1A49-B61F-01084055B06E}"/>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377494460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2"/>
          </a:solidFill>
          <a:latin typeface="Times" pitchFamily="-65" charset="0"/>
        </a:defRPr>
      </a:lvl6pPr>
      <a:lvl7pPr marL="914400" algn="ctr" rtl="0" fontAlgn="base">
        <a:spcBef>
          <a:spcPct val="0"/>
        </a:spcBef>
        <a:spcAft>
          <a:spcPct val="0"/>
        </a:spcAft>
        <a:defRPr sz="4400">
          <a:solidFill>
            <a:schemeClr val="tx2"/>
          </a:solidFill>
          <a:latin typeface="Times" pitchFamily="-65" charset="0"/>
        </a:defRPr>
      </a:lvl7pPr>
      <a:lvl8pPr marL="1371600" algn="ctr" rtl="0" fontAlgn="base">
        <a:spcBef>
          <a:spcPct val="0"/>
        </a:spcBef>
        <a:spcAft>
          <a:spcPct val="0"/>
        </a:spcAft>
        <a:defRPr sz="4400">
          <a:solidFill>
            <a:schemeClr val="tx2"/>
          </a:solidFill>
          <a:latin typeface="Times" pitchFamily="-65" charset="0"/>
        </a:defRPr>
      </a:lvl8pPr>
      <a:lvl9pPr marL="1828800" algn="ctr" rtl="0" fontAlgn="base">
        <a:spcBef>
          <a:spcPct val="0"/>
        </a:spcBef>
        <a:spcAft>
          <a:spcPct val="0"/>
        </a:spcAft>
        <a:defRPr sz="4400">
          <a:solidFill>
            <a:schemeClr val="tx2"/>
          </a:solidFill>
          <a:latin typeface="Times"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Immagine 1">
            <a:extLst>
              <a:ext uri="{FF2B5EF4-FFF2-40B4-BE49-F238E27FC236}">
                <a16:creationId xmlns:a16="http://schemas.microsoft.com/office/drawing/2014/main" id="{83A7275B-395C-9547-A3F7-752D79A746F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49263" y="269875"/>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tonda singolo angolo rettangolo 2">
            <a:extLst>
              <a:ext uri="{FF2B5EF4-FFF2-40B4-BE49-F238E27FC236}">
                <a16:creationId xmlns:a16="http://schemas.microsoft.com/office/drawing/2014/main" id="{BC3F3054-063C-CF4F-9815-407CD86D3E77}"/>
              </a:ext>
            </a:extLst>
          </p:cNvPr>
          <p:cNvSpPr/>
          <p:nvPr userDrawn="1"/>
        </p:nvSpPr>
        <p:spPr bwMode="auto">
          <a:xfrm flipH="1">
            <a:off x="2339975" y="635000"/>
            <a:ext cx="6408738" cy="539750"/>
          </a:xfrm>
          <a:prstGeom prst="round1Rect">
            <a:avLst/>
          </a:prstGeom>
          <a:solidFill>
            <a:srgbClr val="004557"/>
          </a:solidFill>
          <a:ln w="9525" cap="flat" cmpd="sng" algn="ctr">
            <a:noFill/>
            <a:prstDash val="solid"/>
            <a:round/>
            <a:headEnd type="none" w="med" len="med"/>
            <a:tailEnd type="none" w="med" len="med"/>
          </a:ln>
          <a:effectLst/>
        </p:spPr>
        <p:txBody>
          <a:bodyPr/>
          <a:lstStyle/>
          <a:p>
            <a:pPr eaLnBrk="0" fontAlgn="base">
              <a:spcBef>
                <a:spcPct val="0"/>
              </a:spcBef>
              <a:spcAft>
                <a:spcPct val="0"/>
              </a:spcAft>
              <a:defRPr/>
            </a:pPr>
            <a:endParaRPr lang="it-IT" sz="1400" kern="1200">
              <a:ea typeface="MS PGothic" panose="020B0600070205080204" pitchFamily="34" charset="-128"/>
              <a:cs typeface="+mn-cs"/>
            </a:endParaRPr>
          </a:p>
        </p:txBody>
      </p:sp>
      <p:sp>
        <p:nvSpPr>
          <p:cNvPr id="6148" name="Line 3">
            <a:extLst>
              <a:ext uri="{FF2B5EF4-FFF2-40B4-BE49-F238E27FC236}">
                <a16:creationId xmlns:a16="http://schemas.microsoft.com/office/drawing/2014/main" id="{9B1FA2CA-1EE6-1A49-B61F-01084055B06E}"/>
              </a:ext>
            </a:extLst>
          </p:cNvPr>
          <p:cNvSpPr>
            <a:spLocks noChangeShapeType="1"/>
          </p:cNvSpPr>
          <p:nvPr userDrawn="1"/>
        </p:nvSpPr>
        <p:spPr bwMode="auto">
          <a:xfrm>
            <a:off x="449263" y="6480175"/>
            <a:ext cx="8245475" cy="1588"/>
          </a:xfrm>
          <a:prstGeom prst="line">
            <a:avLst/>
          </a:prstGeom>
          <a:noFill/>
          <a:ln w="38100">
            <a:solidFill>
              <a:srgbClr val="004557"/>
            </a:solidFill>
            <a:miter lim="800000"/>
            <a:headEnd/>
            <a:tailEnd/>
          </a:ln>
          <a:extLst>
            <a:ext uri="{909E8E84-426E-40DD-AFC4-6F175D3DCCD1}">
              <a14:hiddenFill xmlns:a14="http://schemas.microsoft.com/office/drawing/2010/main">
                <a:noFill/>
              </a14:hiddenFill>
            </a:ext>
          </a:extLst>
        </p:spPr>
        <p:txBody>
          <a:bodyPr/>
          <a:lstStyle/>
          <a:p>
            <a:pPr eaLnBrk="0" fontAlgn="base">
              <a:spcBef>
                <a:spcPct val="0"/>
              </a:spcBef>
              <a:spcAft>
                <a:spcPct val="0"/>
              </a:spcAft>
            </a:pPr>
            <a:endParaRPr lang="it-IT" kern="1200">
              <a:solidFill>
                <a:srgbClr val="FFFFFF"/>
              </a:solidFill>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320522784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hf hdr="0" ftr="0" dt="0"/>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pitchFamily="-65"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2"/>
          </a:solidFill>
          <a:latin typeface="Times" pitchFamily="-65" charset="0"/>
        </a:defRPr>
      </a:lvl6pPr>
      <a:lvl7pPr marL="914400" algn="ctr" rtl="0" fontAlgn="base">
        <a:spcBef>
          <a:spcPct val="0"/>
        </a:spcBef>
        <a:spcAft>
          <a:spcPct val="0"/>
        </a:spcAft>
        <a:defRPr sz="4400">
          <a:solidFill>
            <a:schemeClr val="tx2"/>
          </a:solidFill>
          <a:latin typeface="Times" pitchFamily="-65" charset="0"/>
        </a:defRPr>
      </a:lvl7pPr>
      <a:lvl8pPr marL="1371600" algn="ctr" rtl="0" fontAlgn="base">
        <a:spcBef>
          <a:spcPct val="0"/>
        </a:spcBef>
        <a:spcAft>
          <a:spcPct val="0"/>
        </a:spcAft>
        <a:defRPr sz="4400">
          <a:solidFill>
            <a:schemeClr val="tx2"/>
          </a:solidFill>
          <a:latin typeface="Times" pitchFamily="-65" charset="0"/>
        </a:defRPr>
      </a:lvl8pPr>
      <a:lvl9pPr marL="1828800" algn="ctr" rtl="0" fontAlgn="base">
        <a:spcBef>
          <a:spcPct val="0"/>
        </a:spcBef>
        <a:spcAft>
          <a:spcPct val="0"/>
        </a:spcAft>
        <a:defRPr sz="4400">
          <a:solidFill>
            <a:schemeClr val="tx2"/>
          </a:solidFill>
          <a:latin typeface="Times"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31.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gif"/><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76E36C9C-6AD7-754A-9C48-2B11D85101AF}"/>
              </a:ext>
            </a:extLst>
          </p:cNvPr>
          <p:cNvSpPr>
            <a:spLocks noChangeArrowheads="1"/>
          </p:cNvSpPr>
          <p:nvPr/>
        </p:nvSpPr>
        <p:spPr bwMode="auto">
          <a:xfrm>
            <a:off x="395288" y="981075"/>
            <a:ext cx="8496300" cy="4062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90000" tIns="45000" rIns="90000" bIns="45000"/>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1pPr>
            <a:lvl2pPr marL="742950" indent="-28575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2pPr>
            <a:lvl3pPr marL="11430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3pPr>
            <a:lvl4pPr marL="16002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4pPr>
            <a:lvl5pPr marL="20574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9pPr>
          </a:lstStyle>
          <a:p>
            <a:pPr algn="ctr" fontAlgn="base" hangingPunct="1">
              <a:spcBef>
                <a:spcPct val="0"/>
              </a:spcBef>
              <a:spcAft>
                <a:spcPct val="0"/>
              </a:spcAft>
              <a:defRPr/>
            </a:pPr>
            <a:endParaRPr lang="it-IT" altLang="it-IT" kern="1200" dirty="0">
              <a:solidFill>
                <a:srgbClr val="000000"/>
              </a:solidFill>
              <a:cs typeface="+mn-cs"/>
            </a:endParaRPr>
          </a:p>
          <a:p>
            <a:pPr algn="ctr" fontAlgn="base" hangingPunct="1">
              <a:spcBef>
                <a:spcPct val="0"/>
              </a:spcBef>
              <a:spcAft>
                <a:spcPct val="0"/>
              </a:spcAft>
              <a:defRPr/>
            </a:pPr>
            <a:endParaRPr lang="it-IT" altLang="it-IT" kern="1200" dirty="0">
              <a:solidFill>
                <a:srgbClr val="000000"/>
              </a:solidFill>
              <a:cs typeface="+mn-cs"/>
            </a:endParaRPr>
          </a:p>
          <a:p>
            <a:pPr algn="ctr" fontAlgn="base" hangingPunct="1">
              <a:spcBef>
                <a:spcPct val="0"/>
              </a:spcBef>
              <a:spcAft>
                <a:spcPct val="0"/>
              </a:spcAft>
              <a:defRPr/>
            </a:pPr>
            <a:endParaRPr lang="it-IT" altLang="it-IT" kern="1200" dirty="0">
              <a:solidFill>
                <a:srgbClr val="000000"/>
              </a:solidFill>
              <a:cs typeface="+mn-cs"/>
            </a:endParaRPr>
          </a:p>
          <a:p>
            <a:pPr algn="ctr" fontAlgn="base" hangingPunct="1">
              <a:spcBef>
                <a:spcPct val="0"/>
              </a:spcBef>
              <a:spcAft>
                <a:spcPct val="0"/>
              </a:spcAft>
              <a:defRPr/>
            </a:pPr>
            <a:endParaRPr lang="it-IT" altLang="it-IT" kern="1200" dirty="0">
              <a:solidFill>
                <a:srgbClr val="000000"/>
              </a:solidFill>
              <a:cs typeface="+mn-cs"/>
            </a:endParaRPr>
          </a:p>
          <a:p>
            <a:pPr algn="ctr" fontAlgn="base" hangingPunct="1">
              <a:spcBef>
                <a:spcPct val="0"/>
              </a:spcBef>
              <a:spcAft>
                <a:spcPct val="0"/>
              </a:spcAft>
              <a:defRPr/>
            </a:pPr>
            <a:endParaRPr lang="it-IT" altLang="it-IT" kern="1200" dirty="0">
              <a:solidFill>
                <a:srgbClr val="000000"/>
              </a:solidFill>
              <a:cs typeface="+mn-cs"/>
            </a:endParaRPr>
          </a:p>
          <a:p>
            <a:pPr algn="ctr" fontAlgn="base" hangingPunct="1">
              <a:lnSpc>
                <a:spcPct val="80000"/>
              </a:lnSpc>
              <a:spcBef>
                <a:spcPct val="0"/>
              </a:spcBef>
              <a:spcAft>
                <a:spcPct val="0"/>
              </a:spcAft>
              <a:defRPr/>
            </a:pPr>
            <a:endParaRPr lang="it-IT" altLang="it-IT" b="1" u="sng" kern="1200" dirty="0">
              <a:solidFill>
                <a:srgbClr val="114557"/>
              </a:solidFill>
              <a:latin typeface="Times New Roman" pitchFamily="18" charset="0"/>
              <a:cs typeface="+mn-cs"/>
            </a:endParaRPr>
          </a:p>
          <a:p>
            <a:pPr algn="ctr" fontAlgn="base" hangingPunct="1">
              <a:lnSpc>
                <a:spcPct val="80000"/>
              </a:lnSpc>
              <a:spcBef>
                <a:spcPct val="0"/>
              </a:spcBef>
              <a:spcAft>
                <a:spcPct val="0"/>
              </a:spcAft>
              <a:defRPr/>
            </a:pPr>
            <a:endParaRPr lang="it-IT" altLang="it-IT" b="1" u="sng" kern="1200" dirty="0">
              <a:solidFill>
                <a:srgbClr val="114557"/>
              </a:solidFill>
              <a:latin typeface="Times New Roman" pitchFamily="18" charset="0"/>
              <a:cs typeface="+mn-cs"/>
            </a:endParaRPr>
          </a:p>
          <a:p>
            <a:pPr algn="ctr" fontAlgn="base" hangingPunct="1">
              <a:lnSpc>
                <a:spcPct val="80000"/>
              </a:lnSpc>
              <a:spcBef>
                <a:spcPct val="0"/>
              </a:spcBef>
              <a:spcAft>
                <a:spcPct val="0"/>
              </a:spcAft>
              <a:defRPr/>
            </a:pPr>
            <a:endParaRPr lang="it-IT" altLang="it-IT" b="1" u="sng" kern="1200" dirty="0">
              <a:solidFill>
                <a:srgbClr val="114557"/>
              </a:solidFill>
              <a:latin typeface="Times New Roman" pitchFamily="18" charset="0"/>
              <a:cs typeface="+mn-cs"/>
            </a:endParaRPr>
          </a:p>
          <a:p>
            <a:pPr algn="ctr" fontAlgn="base" hangingPunct="1">
              <a:lnSpc>
                <a:spcPct val="90000"/>
              </a:lnSpc>
              <a:spcBef>
                <a:spcPct val="0"/>
              </a:spcBef>
              <a:spcAft>
                <a:spcPct val="0"/>
              </a:spcAft>
              <a:defRPr/>
            </a:pPr>
            <a:endParaRPr lang="it-IT" altLang="it-IT" b="1" u="sng" kern="1200" dirty="0">
              <a:solidFill>
                <a:srgbClr val="114557"/>
              </a:solidFill>
              <a:latin typeface="Times New Roman" pitchFamily="18" charset="0"/>
              <a:cs typeface="+mn-cs"/>
            </a:endParaRPr>
          </a:p>
          <a:p>
            <a:pPr algn="ctr" fontAlgn="base" hangingPunct="1">
              <a:lnSpc>
                <a:spcPct val="90000"/>
              </a:lnSpc>
              <a:spcBef>
                <a:spcPct val="0"/>
              </a:spcBef>
              <a:spcAft>
                <a:spcPct val="0"/>
              </a:spcAft>
              <a:defRPr/>
            </a:pPr>
            <a:br>
              <a:rPr lang="it-IT" altLang="it-IT" sz="2000" i="1" kern="1200" dirty="0">
                <a:solidFill>
                  <a:srgbClr val="114557"/>
                </a:solidFill>
                <a:latin typeface="Times New Roman" pitchFamily="18" charset="0"/>
                <a:cs typeface="+mn-cs"/>
              </a:rPr>
            </a:br>
            <a:br>
              <a:rPr lang="it-IT" altLang="it-IT" sz="2000" i="1" kern="1200" dirty="0">
                <a:solidFill>
                  <a:srgbClr val="114557"/>
                </a:solidFill>
                <a:latin typeface="Times New Roman" pitchFamily="18" charset="0"/>
                <a:cs typeface="+mn-cs"/>
              </a:rPr>
            </a:br>
            <a:br>
              <a:rPr lang="it-IT" altLang="it-IT" sz="2000" i="1" kern="1200" dirty="0">
                <a:solidFill>
                  <a:srgbClr val="114557"/>
                </a:solidFill>
                <a:latin typeface="Times New Roman" pitchFamily="18" charset="0"/>
                <a:cs typeface="+mn-cs"/>
              </a:rPr>
            </a:br>
            <a:endParaRPr lang="it-IT" altLang="it-IT" sz="2000" i="1" kern="1200" dirty="0">
              <a:solidFill>
                <a:srgbClr val="114557"/>
              </a:solidFill>
              <a:latin typeface="Times New Roman" pitchFamily="18" charset="0"/>
              <a:cs typeface="+mn-cs"/>
            </a:endParaRPr>
          </a:p>
          <a:p>
            <a:pPr algn="ctr" fontAlgn="base" hangingPunct="1">
              <a:lnSpc>
                <a:spcPct val="90000"/>
              </a:lnSpc>
              <a:spcBef>
                <a:spcPct val="0"/>
              </a:spcBef>
              <a:spcAft>
                <a:spcPct val="0"/>
              </a:spcAft>
              <a:defRPr/>
            </a:pPr>
            <a:r>
              <a:rPr lang="it-IT" altLang="it-IT" sz="1400" kern="1200" dirty="0">
                <a:solidFill>
                  <a:srgbClr val="000000"/>
                </a:solidFill>
                <a:latin typeface="Times New Roman" pitchFamily="18" charset="0"/>
                <a:cs typeface="+mn-cs"/>
              </a:rPr>
              <a:t>  </a:t>
            </a:r>
          </a:p>
        </p:txBody>
      </p:sp>
      <p:sp>
        <p:nvSpPr>
          <p:cNvPr id="11266" name="CasellaDiTesto 3">
            <a:extLst>
              <a:ext uri="{FF2B5EF4-FFF2-40B4-BE49-F238E27FC236}">
                <a16:creationId xmlns:a16="http://schemas.microsoft.com/office/drawing/2014/main" id="{DFA92A08-4105-3D4F-A9DC-5C1C36879AB7}"/>
              </a:ext>
            </a:extLst>
          </p:cNvPr>
          <p:cNvSpPr txBox="1">
            <a:spLocks noChangeArrowheads="1"/>
          </p:cNvSpPr>
          <p:nvPr/>
        </p:nvSpPr>
        <p:spPr bwMode="auto">
          <a:xfrm>
            <a:off x="4499992" y="6245497"/>
            <a:ext cx="3200102"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Verdana" panose="020B0604030504040204" pitchFamily="34" charset="0"/>
                <a:ea typeface="MS PGothic" panose="020B0600070205080204" pitchFamily="34" charset="-128"/>
              </a:defRPr>
            </a:lvl1pPr>
            <a:lvl2pPr marL="742950" indent="-285750">
              <a:defRPr sz="2400">
                <a:solidFill>
                  <a:schemeClr val="bg1"/>
                </a:solidFill>
                <a:latin typeface="Verdana" panose="020B0604030504040204" pitchFamily="34" charset="0"/>
                <a:ea typeface="MS PGothic" panose="020B0600070205080204" pitchFamily="34" charset="-128"/>
              </a:defRPr>
            </a:lvl2pPr>
            <a:lvl3pPr marL="1143000" indent="-228600">
              <a:defRPr sz="2400">
                <a:solidFill>
                  <a:schemeClr val="bg1"/>
                </a:solidFill>
                <a:latin typeface="Verdana" panose="020B0604030504040204" pitchFamily="34" charset="0"/>
                <a:ea typeface="MS PGothic" panose="020B0600070205080204" pitchFamily="34" charset="-128"/>
              </a:defRPr>
            </a:lvl3pPr>
            <a:lvl4pPr marL="1600200" indent="-228600">
              <a:defRPr sz="2400">
                <a:solidFill>
                  <a:schemeClr val="bg1"/>
                </a:solidFill>
                <a:latin typeface="Verdana" panose="020B0604030504040204" pitchFamily="34" charset="0"/>
                <a:ea typeface="MS PGothic" panose="020B0600070205080204" pitchFamily="34" charset="-128"/>
              </a:defRPr>
            </a:lvl4pPr>
            <a:lvl5pPr marL="2057400" indent="-228600">
              <a:defRPr sz="2400">
                <a:solidFill>
                  <a:schemeClr val="bg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9pPr>
          </a:lstStyle>
          <a:p>
            <a:pPr fontAlgn="base" hangingPunct="1">
              <a:lnSpc>
                <a:spcPct val="90000"/>
              </a:lnSpc>
              <a:spcBef>
                <a:spcPct val="0"/>
              </a:spcBef>
              <a:spcAft>
                <a:spcPct val="0"/>
              </a:spcAft>
            </a:pPr>
            <a:r>
              <a:rPr lang="it-IT" altLang="it-IT" sz="1200" kern="1200" dirty="0">
                <a:solidFill>
                  <a:srgbClr val="7F7F7F"/>
                </a:solidFill>
                <a:cs typeface="+mn-cs"/>
              </a:rPr>
              <a:t>			                                                                  Roma, 19 Novembre 2019</a:t>
            </a:r>
            <a:endParaRPr lang="it-IT" altLang="it-IT" sz="1200" kern="1200" dirty="0">
              <a:solidFill>
                <a:srgbClr val="7F7F7F"/>
              </a:solidFill>
              <a:cs typeface="+mn-cs"/>
              <a:sym typeface="Symbol" pitchFamily="2" charset="2"/>
            </a:endParaRPr>
          </a:p>
        </p:txBody>
      </p:sp>
      <p:grpSp>
        <p:nvGrpSpPr>
          <p:cNvPr id="11267" name="Gruppo 6">
            <a:extLst>
              <a:ext uri="{FF2B5EF4-FFF2-40B4-BE49-F238E27FC236}">
                <a16:creationId xmlns:a16="http://schemas.microsoft.com/office/drawing/2014/main" id="{843D290A-581F-644B-AC73-CF12A0904426}"/>
              </a:ext>
            </a:extLst>
          </p:cNvPr>
          <p:cNvGrpSpPr>
            <a:grpSpLocks/>
          </p:cNvGrpSpPr>
          <p:nvPr/>
        </p:nvGrpSpPr>
        <p:grpSpPr bwMode="auto">
          <a:xfrm>
            <a:off x="320675" y="541338"/>
            <a:ext cx="3963988" cy="5911850"/>
            <a:chOff x="62561" y="144016"/>
            <a:chExt cx="4477342" cy="6381328"/>
          </a:xfrm>
        </p:grpSpPr>
        <p:pic>
          <p:nvPicPr>
            <p:cNvPr id="11274" name="Immagine 1">
              <a:extLst>
                <a:ext uri="{FF2B5EF4-FFF2-40B4-BE49-F238E27FC236}">
                  <a16:creationId xmlns:a16="http://schemas.microsoft.com/office/drawing/2014/main" id="{93E880BB-C839-1341-9ECC-BEA96A0CC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61" y="144016"/>
              <a:ext cx="4477342" cy="63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CasellaDiTesto 2">
              <a:extLst>
                <a:ext uri="{FF2B5EF4-FFF2-40B4-BE49-F238E27FC236}">
                  <a16:creationId xmlns:a16="http://schemas.microsoft.com/office/drawing/2014/main" id="{DEF6EC5F-4B64-5D4F-A7E0-472F11A90F33}"/>
                </a:ext>
              </a:extLst>
            </p:cNvPr>
            <p:cNvSpPr txBox="1">
              <a:spLocks noChangeArrowheads="1"/>
            </p:cNvSpPr>
            <p:nvPr/>
          </p:nvSpPr>
          <p:spPr bwMode="auto">
            <a:xfrm>
              <a:off x="97286" y="2348880"/>
              <a:ext cx="1817424" cy="18722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Verdana" panose="020B0604030504040204" pitchFamily="34" charset="0"/>
                  <a:ea typeface="MS PGothic" panose="020B0600070205080204" pitchFamily="34" charset="-128"/>
                </a:defRPr>
              </a:lvl1pPr>
              <a:lvl2pPr marL="742950" indent="-285750">
                <a:defRPr sz="2400">
                  <a:solidFill>
                    <a:schemeClr val="bg1"/>
                  </a:solidFill>
                  <a:latin typeface="Verdana" panose="020B0604030504040204" pitchFamily="34" charset="0"/>
                  <a:ea typeface="MS PGothic" panose="020B0600070205080204" pitchFamily="34" charset="-128"/>
                </a:defRPr>
              </a:lvl2pPr>
              <a:lvl3pPr marL="1143000" indent="-228600">
                <a:defRPr sz="2400">
                  <a:solidFill>
                    <a:schemeClr val="bg1"/>
                  </a:solidFill>
                  <a:latin typeface="Verdana" panose="020B0604030504040204" pitchFamily="34" charset="0"/>
                  <a:ea typeface="MS PGothic" panose="020B0600070205080204" pitchFamily="34" charset="-128"/>
                </a:defRPr>
              </a:lvl3pPr>
              <a:lvl4pPr marL="1600200" indent="-228600">
                <a:defRPr sz="2400">
                  <a:solidFill>
                    <a:schemeClr val="bg1"/>
                  </a:solidFill>
                  <a:latin typeface="Verdana" panose="020B0604030504040204" pitchFamily="34" charset="0"/>
                  <a:ea typeface="MS PGothic" panose="020B0600070205080204" pitchFamily="34" charset="-128"/>
                </a:defRPr>
              </a:lvl4pPr>
              <a:lvl5pPr marL="2057400" indent="-228600">
                <a:defRPr sz="2400">
                  <a:solidFill>
                    <a:schemeClr val="bg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9pPr>
            </a:lstStyle>
            <a:p>
              <a:pPr eaLnBrk="0" fontAlgn="base">
                <a:spcBef>
                  <a:spcPct val="0"/>
                </a:spcBef>
                <a:spcAft>
                  <a:spcPct val="0"/>
                </a:spcAft>
              </a:pPr>
              <a:endParaRPr lang="it-IT" altLang="it-IT" kern="1200">
                <a:solidFill>
                  <a:srgbClr val="FFFFFF"/>
                </a:solidFill>
                <a:cs typeface="+mn-cs"/>
              </a:endParaRPr>
            </a:p>
          </p:txBody>
        </p:sp>
        <p:sp>
          <p:nvSpPr>
            <p:cNvPr id="11276" name="CasellaDiTesto 3">
              <a:extLst>
                <a:ext uri="{FF2B5EF4-FFF2-40B4-BE49-F238E27FC236}">
                  <a16:creationId xmlns:a16="http://schemas.microsoft.com/office/drawing/2014/main" id="{A59DD736-5BD9-0145-AB79-C88212614B5C}"/>
                </a:ext>
              </a:extLst>
            </p:cNvPr>
            <p:cNvSpPr txBox="1">
              <a:spLocks noChangeArrowheads="1"/>
            </p:cNvSpPr>
            <p:nvPr/>
          </p:nvSpPr>
          <p:spPr bwMode="auto">
            <a:xfrm>
              <a:off x="3131840" y="5984893"/>
              <a:ext cx="1308848" cy="51837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Verdana" panose="020B0604030504040204" pitchFamily="34" charset="0"/>
                  <a:ea typeface="MS PGothic" panose="020B0600070205080204" pitchFamily="34" charset="-128"/>
                </a:defRPr>
              </a:lvl1pPr>
              <a:lvl2pPr marL="742950" indent="-285750">
                <a:defRPr sz="2400">
                  <a:solidFill>
                    <a:schemeClr val="bg1"/>
                  </a:solidFill>
                  <a:latin typeface="Verdana" panose="020B0604030504040204" pitchFamily="34" charset="0"/>
                  <a:ea typeface="MS PGothic" panose="020B0600070205080204" pitchFamily="34" charset="-128"/>
                </a:defRPr>
              </a:lvl2pPr>
              <a:lvl3pPr marL="1143000" indent="-228600">
                <a:defRPr sz="2400">
                  <a:solidFill>
                    <a:schemeClr val="bg1"/>
                  </a:solidFill>
                  <a:latin typeface="Verdana" panose="020B0604030504040204" pitchFamily="34" charset="0"/>
                  <a:ea typeface="MS PGothic" panose="020B0600070205080204" pitchFamily="34" charset="-128"/>
                </a:defRPr>
              </a:lvl3pPr>
              <a:lvl4pPr marL="1600200" indent="-228600">
                <a:defRPr sz="2400">
                  <a:solidFill>
                    <a:schemeClr val="bg1"/>
                  </a:solidFill>
                  <a:latin typeface="Verdana" panose="020B0604030504040204" pitchFamily="34" charset="0"/>
                  <a:ea typeface="MS PGothic" panose="020B0600070205080204" pitchFamily="34" charset="-128"/>
                </a:defRPr>
              </a:lvl4pPr>
              <a:lvl5pPr marL="2057400" indent="-228600">
                <a:defRPr sz="2400">
                  <a:solidFill>
                    <a:schemeClr val="bg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9pPr>
            </a:lstStyle>
            <a:p>
              <a:pPr eaLnBrk="0" fontAlgn="base">
                <a:spcBef>
                  <a:spcPct val="0"/>
                </a:spcBef>
                <a:spcAft>
                  <a:spcPct val="0"/>
                </a:spcAft>
              </a:pPr>
              <a:endParaRPr lang="it-IT" altLang="it-IT" kern="1200">
                <a:solidFill>
                  <a:srgbClr val="FFFFFF"/>
                </a:solidFill>
                <a:cs typeface="+mn-cs"/>
              </a:endParaRPr>
            </a:p>
          </p:txBody>
        </p:sp>
        <p:pic>
          <p:nvPicPr>
            <p:cNvPr id="11277" name="Immagine 11" descr="C:\Users\f.nizzero\Desktop\LOGO E PATROCINIO\Marchio Istituzionale_Accredia_cornice_bianca.jpg">
              <a:extLst>
                <a:ext uri="{FF2B5EF4-FFF2-40B4-BE49-F238E27FC236}">
                  <a16:creationId xmlns:a16="http://schemas.microsoft.com/office/drawing/2014/main" id="{76BD3196-35D8-6E41-82B3-1D3198356E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7587" y="3190994"/>
              <a:ext cx="1762125" cy="81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52" name="Line 3">
            <a:extLst>
              <a:ext uri="{FF2B5EF4-FFF2-40B4-BE49-F238E27FC236}">
                <a16:creationId xmlns:a16="http://schemas.microsoft.com/office/drawing/2014/main" id="{6119DC0F-1821-9A47-A579-D1B99EE06AEA}"/>
              </a:ext>
            </a:extLst>
          </p:cNvPr>
          <p:cNvSpPr>
            <a:spLocks noChangeShapeType="1"/>
          </p:cNvSpPr>
          <p:nvPr/>
        </p:nvSpPr>
        <p:spPr bwMode="auto">
          <a:xfrm flipV="1">
            <a:off x="4211638" y="3933825"/>
            <a:ext cx="4597400" cy="0"/>
          </a:xfrm>
          <a:prstGeom prst="line">
            <a:avLst/>
          </a:prstGeom>
          <a:noFill/>
          <a:ln w="12600">
            <a:solidFill>
              <a:srgbClr val="11455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fontAlgn="base" hangingPunct="1">
              <a:spcBef>
                <a:spcPct val="0"/>
              </a:spcBef>
              <a:spcAft>
                <a:spcPct val="0"/>
              </a:spcAft>
              <a:defRPr/>
            </a:pPr>
            <a:endParaRPr lang="it-IT" kern="1200">
              <a:solidFill>
                <a:srgbClr val="FFFFFF"/>
              </a:solidFill>
              <a:latin typeface="Verdana" charset="0"/>
              <a:ea typeface="MS PGothic" charset="0"/>
              <a:cs typeface="MS PGothic" charset="0"/>
            </a:endParaRPr>
          </a:p>
        </p:txBody>
      </p:sp>
      <p:sp>
        <p:nvSpPr>
          <p:cNvPr id="2053" name="Line 4">
            <a:extLst>
              <a:ext uri="{FF2B5EF4-FFF2-40B4-BE49-F238E27FC236}">
                <a16:creationId xmlns:a16="http://schemas.microsoft.com/office/drawing/2014/main" id="{4E9E18E2-4073-8042-9E60-3D455653770F}"/>
              </a:ext>
            </a:extLst>
          </p:cNvPr>
          <p:cNvSpPr>
            <a:spLocks noChangeShapeType="1"/>
          </p:cNvSpPr>
          <p:nvPr/>
        </p:nvSpPr>
        <p:spPr bwMode="auto">
          <a:xfrm>
            <a:off x="4211638" y="4869160"/>
            <a:ext cx="4608512" cy="28575"/>
          </a:xfrm>
          <a:prstGeom prst="line">
            <a:avLst/>
          </a:prstGeom>
          <a:noFill/>
          <a:ln w="12600">
            <a:solidFill>
              <a:srgbClr val="11455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a:lstStyle/>
          <a:p>
            <a:pPr fontAlgn="base" hangingPunct="1">
              <a:spcBef>
                <a:spcPct val="0"/>
              </a:spcBef>
              <a:spcAft>
                <a:spcPct val="0"/>
              </a:spcAft>
              <a:defRPr/>
            </a:pPr>
            <a:endParaRPr lang="it-IT" kern="1200">
              <a:solidFill>
                <a:srgbClr val="FFFFFF"/>
              </a:solidFill>
              <a:latin typeface="Verdana" charset="0"/>
              <a:ea typeface="MS PGothic" charset="0"/>
              <a:cs typeface="MS PGothic" charset="0"/>
            </a:endParaRPr>
          </a:p>
        </p:txBody>
      </p:sp>
      <p:pic>
        <p:nvPicPr>
          <p:cNvPr id="11272" name="Immagine 10">
            <a:extLst>
              <a:ext uri="{FF2B5EF4-FFF2-40B4-BE49-F238E27FC236}">
                <a16:creationId xmlns:a16="http://schemas.microsoft.com/office/drawing/2014/main" id="{B79EEE70-1D2D-6243-A395-7814426B4E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625" y="404813"/>
            <a:ext cx="14414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sellaDiTesto 1">
            <a:extLst>
              <a:ext uri="{FF2B5EF4-FFF2-40B4-BE49-F238E27FC236}">
                <a16:creationId xmlns:a16="http://schemas.microsoft.com/office/drawing/2014/main" id="{940B50AA-1CB4-1747-A824-4031ED03FAD8}"/>
              </a:ext>
            </a:extLst>
          </p:cNvPr>
          <p:cNvSpPr txBox="1">
            <a:spLocks noChangeArrowheads="1"/>
          </p:cNvSpPr>
          <p:nvPr/>
        </p:nvSpPr>
        <p:spPr bwMode="auto">
          <a:xfrm>
            <a:off x="4173538" y="4155663"/>
            <a:ext cx="4791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400">
                <a:solidFill>
                  <a:schemeClr val="bg1"/>
                </a:solidFill>
                <a:latin typeface="Verdana" panose="020B0604030504040204" pitchFamily="34" charset="0"/>
                <a:ea typeface="MS PGothic" panose="020B0600070205080204" pitchFamily="34" charset="-128"/>
              </a:defRPr>
            </a:lvl1pPr>
            <a:lvl2pPr marL="742950" indent="-285750" defTabSz="457200">
              <a:defRPr sz="2400">
                <a:solidFill>
                  <a:schemeClr val="bg1"/>
                </a:solidFill>
                <a:latin typeface="Verdana" panose="020B0604030504040204" pitchFamily="34" charset="0"/>
                <a:ea typeface="MS PGothic" panose="020B0600070205080204" pitchFamily="34" charset="-128"/>
              </a:defRPr>
            </a:lvl2pPr>
            <a:lvl3pPr marL="1143000" indent="-228600" defTabSz="457200">
              <a:defRPr sz="2400">
                <a:solidFill>
                  <a:schemeClr val="bg1"/>
                </a:solidFill>
                <a:latin typeface="Verdana" panose="020B0604030504040204" pitchFamily="34" charset="0"/>
                <a:ea typeface="MS PGothic" panose="020B0600070205080204" pitchFamily="34" charset="-128"/>
              </a:defRPr>
            </a:lvl3pPr>
            <a:lvl4pPr marL="1600200" indent="-228600" defTabSz="457200">
              <a:defRPr sz="2400">
                <a:solidFill>
                  <a:schemeClr val="bg1"/>
                </a:solidFill>
                <a:latin typeface="Verdana" panose="020B0604030504040204" pitchFamily="34" charset="0"/>
                <a:ea typeface="MS PGothic" panose="020B0600070205080204" pitchFamily="34" charset="-128"/>
              </a:defRPr>
            </a:lvl4pPr>
            <a:lvl5pPr marL="2057400" indent="-228600" defTabSz="457200">
              <a:defRPr sz="2400">
                <a:solidFill>
                  <a:schemeClr val="bg1"/>
                </a:solidFill>
                <a:latin typeface="Verdana" panose="020B060403050404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9pPr>
          </a:lstStyle>
          <a:p>
            <a:r>
              <a:rPr lang="it-IT" sz="1200" b="1" kern="1200" dirty="0">
                <a:solidFill>
                  <a:srgbClr val="004557"/>
                </a:solidFill>
                <a:cs typeface="+mn-cs"/>
              </a:rPr>
              <a:t>Il Ruolo di ACCREDIA a supporto delle Attività di</a:t>
            </a:r>
          </a:p>
          <a:p>
            <a:r>
              <a:rPr lang="it-IT" sz="1200" b="1" kern="1200" dirty="0">
                <a:solidFill>
                  <a:srgbClr val="004557"/>
                </a:solidFill>
                <a:cs typeface="+mn-cs"/>
              </a:rPr>
              <a:t>Vigilanza del mercato</a:t>
            </a:r>
            <a:endParaRPr lang="it-IT" altLang="it-IT" sz="1200" b="1" kern="1200" dirty="0">
              <a:solidFill>
                <a:srgbClr val="004557"/>
              </a:solidFill>
              <a:cs typeface="+mn-cs"/>
            </a:endParaRPr>
          </a:p>
        </p:txBody>
      </p:sp>
      <p:sp>
        <p:nvSpPr>
          <p:cNvPr id="14" name="CasellaDiTesto 3">
            <a:extLst>
              <a:ext uri="{FF2B5EF4-FFF2-40B4-BE49-F238E27FC236}">
                <a16:creationId xmlns:a16="http://schemas.microsoft.com/office/drawing/2014/main" id="{B1B65F89-DC71-4E42-87FC-14D6605225A8}"/>
              </a:ext>
            </a:extLst>
          </p:cNvPr>
          <p:cNvSpPr txBox="1">
            <a:spLocks noChangeArrowheads="1"/>
          </p:cNvSpPr>
          <p:nvPr/>
        </p:nvSpPr>
        <p:spPr bwMode="auto">
          <a:xfrm>
            <a:off x="4215049" y="5080615"/>
            <a:ext cx="3425372"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Verdana" panose="020B0604030504040204" pitchFamily="34" charset="0"/>
                <a:ea typeface="MS PGothic" panose="020B0600070205080204" pitchFamily="34" charset="-128"/>
              </a:defRPr>
            </a:lvl1pPr>
            <a:lvl2pPr marL="742950" indent="-285750">
              <a:defRPr sz="2400">
                <a:solidFill>
                  <a:schemeClr val="bg1"/>
                </a:solidFill>
                <a:latin typeface="Verdana" panose="020B0604030504040204" pitchFamily="34" charset="0"/>
                <a:ea typeface="MS PGothic" panose="020B0600070205080204" pitchFamily="34" charset="-128"/>
              </a:defRPr>
            </a:lvl2pPr>
            <a:lvl3pPr marL="1143000" indent="-228600">
              <a:defRPr sz="2400">
                <a:solidFill>
                  <a:schemeClr val="bg1"/>
                </a:solidFill>
                <a:latin typeface="Verdana" panose="020B0604030504040204" pitchFamily="34" charset="0"/>
                <a:ea typeface="MS PGothic" panose="020B0600070205080204" pitchFamily="34" charset="-128"/>
              </a:defRPr>
            </a:lvl3pPr>
            <a:lvl4pPr marL="1600200" indent="-228600">
              <a:defRPr sz="2400">
                <a:solidFill>
                  <a:schemeClr val="bg1"/>
                </a:solidFill>
                <a:latin typeface="Verdana" panose="020B0604030504040204" pitchFamily="34" charset="0"/>
                <a:ea typeface="MS PGothic" panose="020B0600070205080204" pitchFamily="34" charset="-128"/>
              </a:defRPr>
            </a:lvl4pPr>
            <a:lvl5pPr marL="2057400" indent="-228600">
              <a:defRPr sz="2400">
                <a:solidFill>
                  <a:schemeClr val="bg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MS PGothic" panose="020B0600070205080204" pitchFamily="34"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lang="it-IT" altLang="it-IT" sz="1200" b="1" kern="1200" dirty="0">
                <a:solidFill>
                  <a:srgbClr val="004557"/>
                </a:solidFill>
                <a:cs typeface="+mn-cs"/>
              </a:rPr>
              <a:t>Marco Zanardi</a:t>
            </a:r>
          </a:p>
          <a:p>
            <a:pPr marL="0" marR="0" lvl="0" indent="0" algn="l" defTabSz="914400" rtl="0" eaLnBrk="1" fontAlgn="base" latinLnBrk="0" hangingPunct="1">
              <a:lnSpc>
                <a:spcPct val="90000"/>
              </a:lnSpc>
              <a:spcBef>
                <a:spcPct val="0"/>
              </a:spcBef>
              <a:spcAft>
                <a:spcPct val="0"/>
              </a:spcAft>
              <a:buClrTx/>
              <a:buSzTx/>
              <a:buFontTx/>
              <a:buNone/>
              <a:tabLst/>
              <a:defRPr/>
            </a:pPr>
            <a:r>
              <a:rPr lang="it-IT" altLang="it-IT" sz="1200" b="1" kern="1200" dirty="0">
                <a:solidFill>
                  <a:srgbClr val="004557"/>
                </a:solidFill>
                <a:cs typeface="+mn-cs"/>
              </a:rPr>
              <a:t>Funzionario Tecnico e Ispettore</a:t>
            </a:r>
          </a:p>
        </p:txBody>
      </p:sp>
    </p:spTree>
    <p:extLst>
      <p:ext uri="{BB962C8B-B14F-4D97-AF65-F5344CB8AC3E}">
        <p14:creationId xmlns:p14="http://schemas.microsoft.com/office/powerpoint/2010/main" val="10581807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35">
            <a:extLst>
              <a:ext uri="{FF2B5EF4-FFF2-40B4-BE49-F238E27FC236}">
                <a16:creationId xmlns:a16="http://schemas.microsoft.com/office/drawing/2014/main" id="{812B7DB3-6A4E-49A5-8364-42D73EE53E0F}"/>
              </a:ext>
            </a:extLst>
          </p:cNvPr>
          <p:cNvSpPr txBox="1">
            <a:spLocks noChangeArrowheads="1"/>
          </p:cNvSpPr>
          <p:nvPr/>
        </p:nvSpPr>
        <p:spPr bwMode="auto">
          <a:xfrm>
            <a:off x="2345726" y="687368"/>
            <a:ext cx="72096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r>
              <a:rPr lang="it-IT" altLang="it-IT" sz="2000" dirty="0"/>
              <a:t>Le Sinergie</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8344" y="3096891"/>
            <a:ext cx="2120980" cy="882328"/>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027" y="3290631"/>
            <a:ext cx="2076256" cy="692085"/>
          </a:xfrm>
          <a:prstGeom prst="rect">
            <a:avLst/>
          </a:prstGeom>
        </p:spPr>
      </p:pic>
      <p:sp>
        <p:nvSpPr>
          <p:cNvPr id="2" name="Freccia a destra 1"/>
          <p:cNvSpPr/>
          <p:nvPr/>
        </p:nvSpPr>
        <p:spPr bwMode="auto">
          <a:xfrm>
            <a:off x="3000375" y="2493726"/>
            <a:ext cx="3714751" cy="230557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eaLnBrk="0" fontAlgn="base">
              <a:spcBef>
                <a:spcPct val="0"/>
              </a:spcBef>
              <a:spcAft>
                <a:spcPct val="0"/>
              </a:spcAft>
              <a:buFontTx/>
              <a:buChar char="-"/>
            </a:pPr>
            <a:r>
              <a:rPr lang="it-IT" altLang="it-IT" sz="1400" b="1" i="1" dirty="0"/>
              <a:t>le delibere di nuove accreditamenti, di estensioni, di rinnovi </a:t>
            </a:r>
          </a:p>
          <a:p>
            <a:pPr marL="285750" indent="-285750" eaLnBrk="0" fontAlgn="base">
              <a:spcBef>
                <a:spcPct val="0"/>
              </a:spcBef>
              <a:spcAft>
                <a:spcPct val="0"/>
              </a:spcAft>
              <a:buFontTx/>
              <a:buChar char="-"/>
            </a:pPr>
            <a:r>
              <a:rPr lang="it-IT" altLang="it-IT" sz="1400" b="1" i="1" dirty="0"/>
              <a:t>la notifica di provvedimenti sanzionatori minori o maggiori a carico degli Organismi </a:t>
            </a:r>
            <a:endParaRPr kumimoji="0" lang="it-IT" sz="1400" b="0" i="0" u="none" strike="noStrike" cap="none" normalizeH="0" baseline="0" dirty="0">
              <a:ln>
                <a:noFill/>
              </a:ln>
              <a:solidFill>
                <a:schemeClr val="tx1"/>
              </a:solidFill>
              <a:effectLst/>
              <a:latin typeface="Times" pitchFamily="-65" charset="0"/>
            </a:endParaRPr>
          </a:p>
        </p:txBody>
      </p:sp>
      <p:sp>
        <p:nvSpPr>
          <p:cNvPr id="7" name="Freccia a sinistra 6"/>
          <p:cNvSpPr/>
          <p:nvPr/>
        </p:nvSpPr>
        <p:spPr bwMode="auto">
          <a:xfrm>
            <a:off x="2857501" y="2183905"/>
            <a:ext cx="3857625" cy="2730995"/>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eaLnBrk="0" fontAlgn="base">
              <a:spcBef>
                <a:spcPct val="0"/>
              </a:spcBef>
              <a:spcAft>
                <a:spcPct val="0"/>
              </a:spcAft>
              <a:buFontTx/>
              <a:buChar char="-"/>
            </a:pPr>
            <a:r>
              <a:rPr lang="it-IT" altLang="it-IT" sz="1400" b="1" i="1" dirty="0"/>
              <a:t>l’approvazione della modifica alla  documentazione di sistema degli Organismi e della loro Struttura</a:t>
            </a:r>
          </a:p>
          <a:p>
            <a:pPr marL="285750" indent="-285750" eaLnBrk="0" fontAlgn="base">
              <a:spcBef>
                <a:spcPct val="0"/>
              </a:spcBef>
              <a:spcAft>
                <a:spcPct val="0"/>
              </a:spcAft>
              <a:buFontTx/>
              <a:buChar char="-"/>
            </a:pPr>
            <a:r>
              <a:rPr lang="it-IT" altLang="it-IT" sz="1400" b="1" i="1" dirty="0"/>
              <a:t>i provvedimenti di autorizzazione e la sospensione/revoca delle autorizzazioni</a:t>
            </a:r>
          </a:p>
          <a:p>
            <a:pPr marL="285750" indent="-285750" eaLnBrk="0" fontAlgn="base">
              <a:spcBef>
                <a:spcPct val="0"/>
              </a:spcBef>
              <a:spcAft>
                <a:spcPct val="0"/>
              </a:spcAft>
              <a:buFontTx/>
              <a:buChar char="-"/>
            </a:pPr>
            <a:endParaRPr kumimoji="0" lang="it-IT" sz="1400" b="0" i="0" u="none" strike="noStrike" cap="none" normalizeH="0" baseline="0" dirty="0">
              <a:ln>
                <a:noFill/>
              </a:ln>
              <a:solidFill>
                <a:schemeClr val="tx1"/>
              </a:solidFill>
              <a:effectLst/>
              <a:latin typeface="Times" pitchFamily="-65" charset="0"/>
            </a:endParaRPr>
          </a:p>
        </p:txBody>
      </p:sp>
    </p:spTree>
    <p:extLst>
      <p:ext uri="{BB962C8B-B14F-4D97-AF65-F5344CB8AC3E}">
        <p14:creationId xmlns:p14="http://schemas.microsoft.com/office/powerpoint/2010/main" val="283955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0-ppt_w/2"/>
                                          </p:val>
                                        </p:tav>
                                      </p:tavLst>
                                    </p:anim>
                                    <p:anim calcmode="lin" valueType="num">
                                      <p:cBhvr additive="base">
                                        <p:cTn id="7" dur="500"/>
                                        <p:tgtEl>
                                          <p:spTgt spid="2"/>
                                        </p:tgtEl>
                                        <p:attrNameLst>
                                          <p:attrName>ppt_y</p:attrName>
                                        </p:attrNameLst>
                                      </p:cBhvr>
                                      <p:tavLst>
                                        <p:tav tm="0">
                                          <p:val>
                                            <p:strVal val="ppt_y"/>
                                          </p:val>
                                        </p:tav>
                                        <p:tav tm="100000">
                                          <p:val>
                                            <p:strVal val="ppt_y"/>
                                          </p:val>
                                        </p:tav>
                                      </p:tavLst>
                                    </p:anim>
                                    <p:set>
                                      <p:cBhvr>
                                        <p:cTn id="8" dur="1" fill="hold">
                                          <p:stCondLst>
                                            <p:cond delay="499"/>
                                          </p:stCondLst>
                                        </p:cTn>
                                        <p:tgtEl>
                                          <p:spTgt spid="2"/>
                                        </p:tgtEl>
                                        <p:attrNameLst>
                                          <p:attrName>style.visibility</p:attrName>
                                        </p:attrNameLst>
                                      </p:cBhvr>
                                      <p:to>
                                        <p:strVal val="hidden"/>
                                      </p:to>
                                    </p:set>
                                  </p:childTnLst>
                                </p:cTn>
                              </p:par>
                              <p:par>
                                <p:cTn id="9" presetID="2" presetClass="entr" presetSubtype="2"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35">
            <a:extLst>
              <a:ext uri="{FF2B5EF4-FFF2-40B4-BE49-F238E27FC236}">
                <a16:creationId xmlns:a16="http://schemas.microsoft.com/office/drawing/2014/main" id="{812B7DB3-6A4E-49A5-8364-42D73EE53E0F}"/>
              </a:ext>
            </a:extLst>
          </p:cNvPr>
          <p:cNvSpPr txBox="1">
            <a:spLocks noChangeArrowheads="1"/>
          </p:cNvSpPr>
          <p:nvPr/>
        </p:nvSpPr>
        <p:spPr bwMode="auto">
          <a:xfrm>
            <a:off x="2339788" y="685965"/>
            <a:ext cx="693321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r>
              <a:rPr lang="it-IT" altLang="it-IT" sz="2000" dirty="0"/>
              <a:t>Il Attività di Accreditamento</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9037" y="1336376"/>
            <a:ext cx="2076256" cy="692085"/>
          </a:xfrm>
          <a:prstGeom prst="rect">
            <a:avLst/>
          </a:prstGeom>
        </p:spPr>
      </p:pic>
      <p:sp>
        <p:nvSpPr>
          <p:cNvPr id="2" name="CasellaDiTesto 1"/>
          <p:cNvSpPr txBox="1"/>
          <p:nvPr/>
        </p:nvSpPr>
        <p:spPr>
          <a:xfrm>
            <a:off x="712693" y="2196627"/>
            <a:ext cx="7932133" cy="2092881"/>
          </a:xfrm>
          <a:prstGeom prst="rect">
            <a:avLst/>
          </a:prstGeom>
          <a:noFill/>
        </p:spPr>
        <p:txBody>
          <a:bodyPr wrap="square" rtlCol="0">
            <a:spAutoFit/>
          </a:bodyPr>
          <a:lstStyle/>
          <a:p>
            <a:r>
              <a:rPr lang="it-IT" sz="1800" b="1" dirty="0">
                <a:latin typeface="Verdana" panose="020B0604030504040204" pitchFamily="34" charset="0"/>
                <a:ea typeface="Verdana" panose="020B0604030504040204" pitchFamily="34" charset="0"/>
                <a:cs typeface="Verdana" panose="020B0604030504040204" pitchFamily="34" charset="0"/>
              </a:rPr>
              <a:t>Attività programmate:</a:t>
            </a:r>
          </a:p>
          <a:p>
            <a:endParaRPr lang="it-IT" sz="2000" b="1"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it-IT" sz="1800" dirty="0">
                <a:latin typeface="Verdana" panose="020B0604030504040204" pitchFamily="34" charset="0"/>
                <a:ea typeface="Verdana" panose="020B0604030504040204" pitchFamily="34" charset="0"/>
                <a:cs typeface="Verdana" panose="020B0604030504040204" pitchFamily="34" charset="0"/>
              </a:rPr>
              <a:t>Esami documentali</a:t>
            </a:r>
          </a:p>
          <a:p>
            <a:pPr marL="342900" indent="-342900">
              <a:buFont typeface="Wingdings" panose="05000000000000000000" pitchFamily="2" charset="2"/>
              <a:buChar char="ü"/>
            </a:pPr>
            <a:endParaRPr lang="it-IT" sz="18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it-IT" sz="1800" dirty="0">
                <a:latin typeface="Verdana" panose="020B0604030504040204" pitchFamily="34" charset="0"/>
                <a:ea typeface="Verdana" panose="020B0604030504040204" pitchFamily="34" charset="0"/>
                <a:cs typeface="Verdana" panose="020B0604030504040204" pitchFamily="34" charset="0"/>
              </a:rPr>
              <a:t>Verifiche in sede (annuali)</a:t>
            </a:r>
          </a:p>
          <a:p>
            <a:pPr marL="285750" indent="-285750">
              <a:buFont typeface="Wingdings" panose="05000000000000000000" pitchFamily="2" charset="2"/>
              <a:buChar char="ü"/>
            </a:pPr>
            <a:endParaRPr lang="it-IT" sz="18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it-IT" sz="1800" dirty="0">
                <a:latin typeface="Verdana" panose="020B0604030504040204" pitchFamily="34" charset="0"/>
                <a:ea typeface="Verdana" panose="020B0604030504040204" pitchFamily="34" charset="0"/>
                <a:cs typeface="Verdana" panose="020B0604030504040204" pitchFamily="34" charset="0"/>
              </a:rPr>
              <a:t>Verifiche in accompagnamento (a campione) </a:t>
            </a:r>
          </a:p>
        </p:txBody>
      </p:sp>
      <p:sp>
        <p:nvSpPr>
          <p:cNvPr id="5" name="Rettangolo 4"/>
          <p:cNvSpPr/>
          <p:nvPr/>
        </p:nvSpPr>
        <p:spPr>
          <a:xfrm>
            <a:off x="712693" y="4938395"/>
            <a:ext cx="7932134" cy="830997"/>
          </a:xfrm>
          <a:prstGeom prst="rect">
            <a:avLst/>
          </a:prstGeom>
        </p:spPr>
        <p:txBody>
          <a:bodyPr wrap="square">
            <a:spAutoFit/>
          </a:bodyPr>
          <a:lstStyle/>
          <a:p>
            <a:pPr algn="just"/>
            <a:r>
              <a:rPr lang="it-IT" sz="1600" dirty="0">
                <a:solidFill>
                  <a:schemeClr val="tx1"/>
                </a:solidFill>
                <a:latin typeface="Verdana" panose="020B0604030504040204" pitchFamily="34" charset="0"/>
                <a:ea typeface="Verdana" panose="020B0604030504040204" pitchFamily="34" charset="0"/>
              </a:rPr>
              <a:t>Attività finalizzate ad accertare il continuo rispetto degli Organismi ai requisiti delle norme e guide internazionali e di ogni altro riferimento normativo applicabile.</a:t>
            </a:r>
          </a:p>
        </p:txBody>
      </p:sp>
    </p:spTree>
    <p:extLst>
      <p:ext uri="{BB962C8B-B14F-4D97-AF65-F5344CB8AC3E}">
        <p14:creationId xmlns:p14="http://schemas.microsoft.com/office/powerpoint/2010/main" val="3984933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35">
            <a:extLst>
              <a:ext uri="{FF2B5EF4-FFF2-40B4-BE49-F238E27FC236}">
                <a16:creationId xmlns:a16="http://schemas.microsoft.com/office/drawing/2014/main" id="{812B7DB3-6A4E-49A5-8364-42D73EE53E0F}"/>
              </a:ext>
            </a:extLst>
          </p:cNvPr>
          <p:cNvSpPr txBox="1">
            <a:spLocks noChangeArrowheads="1"/>
          </p:cNvSpPr>
          <p:nvPr/>
        </p:nvSpPr>
        <p:spPr bwMode="auto">
          <a:xfrm>
            <a:off x="2063338" y="641170"/>
            <a:ext cx="72096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r>
              <a:rPr lang="it-IT" altLang="it-IT" sz="2000" dirty="0"/>
              <a:t>Il Attività di Accreditamento</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49037" y="1336376"/>
            <a:ext cx="2076256" cy="692085"/>
          </a:xfrm>
          <a:prstGeom prst="rect">
            <a:avLst/>
          </a:prstGeom>
        </p:spPr>
      </p:pic>
      <p:sp>
        <p:nvSpPr>
          <p:cNvPr id="6" name="CasellaDiTesto 5"/>
          <p:cNvSpPr txBox="1"/>
          <p:nvPr/>
        </p:nvSpPr>
        <p:spPr>
          <a:xfrm>
            <a:off x="712694" y="2121852"/>
            <a:ext cx="8014447" cy="1200329"/>
          </a:xfrm>
          <a:prstGeom prst="rect">
            <a:avLst/>
          </a:prstGeom>
          <a:noFill/>
        </p:spPr>
        <p:txBody>
          <a:bodyPr wrap="square" rtlCol="0">
            <a:spAutoFit/>
          </a:bodyPr>
          <a:lstStyle/>
          <a:p>
            <a:r>
              <a:rPr lang="it-IT" sz="1800" b="1" dirty="0">
                <a:latin typeface="Verdana" panose="020B0604030504040204" pitchFamily="34" charset="0"/>
                <a:ea typeface="Verdana" panose="020B0604030504040204" pitchFamily="34" charset="0"/>
                <a:cs typeface="Verdana" panose="020B0604030504040204" pitchFamily="34" charset="0"/>
              </a:rPr>
              <a:t>Attività  non programmate:</a:t>
            </a:r>
          </a:p>
          <a:p>
            <a:endParaRPr lang="it-IT" sz="1800" b="1"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it-IT" sz="1800" dirty="0">
                <a:latin typeface="Verdana" panose="020B0604030504040204" pitchFamily="34" charset="0"/>
                <a:ea typeface="Verdana" panose="020B0604030504040204" pitchFamily="34" charset="0"/>
                <a:cs typeface="Verdana" panose="020B0604030504040204" pitchFamily="34" charset="0"/>
              </a:rPr>
              <a:t>Verifiche supplementari (in sede o in accompagnamento) </a:t>
            </a:r>
          </a:p>
          <a:p>
            <a:endParaRPr lang="it-IT" sz="1800" dirty="0">
              <a:latin typeface="Verdana" panose="020B0604030504040204" pitchFamily="34" charset="0"/>
              <a:ea typeface="Verdana" panose="020B0604030504040204" pitchFamily="34" charset="0"/>
              <a:cs typeface="Verdana" panose="020B0604030504040204" pitchFamily="34" charset="0"/>
            </a:endParaRPr>
          </a:p>
        </p:txBody>
      </p:sp>
      <p:sp>
        <p:nvSpPr>
          <p:cNvPr id="7" name="CasellaDiTesto 6"/>
          <p:cNvSpPr txBox="1"/>
          <p:nvPr/>
        </p:nvSpPr>
        <p:spPr>
          <a:xfrm>
            <a:off x="712693" y="5030880"/>
            <a:ext cx="8014447" cy="1077218"/>
          </a:xfrm>
          <a:prstGeom prst="rect">
            <a:avLst/>
          </a:prstGeom>
          <a:noFill/>
        </p:spPr>
        <p:txBody>
          <a:bodyPr wrap="square" rtlCol="0">
            <a:spAutoFit/>
          </a:bodyPr>
          <a:lstStyle/>
          <a:p>
            <a:pPr lvl="0" algn="just"/>
            <a:r>
              <a:rPr lang="it-IT" sz="1600" dirty="0">
                <a:latin typeface="Verdana" panose="020B0604030504040204" pitchFamily="34" charset="0"/>
                <a:ea typeface="Verdana" panose="020B0604030504040204" pitchFamily="34" charset="0"/>
              </a:rPr>
              <a:t>Disposte per CAB operanti in aree che abbiano evidenziato </a:t>
            </a:r>
            <a:r>
              <a:rPr lang="it-IT" sz="1600" i="1" dirty="0">
                <a:latin typeface="Verdana" panose="020B0604030504040204" pitchFamily="34" charset="0"/>
                <a:ea typeface="Verdana" panose="020B0604030504040204" pitchFamily="34" charset="0"/>
              </a:rPr>
              <a:t>gravi e diffuse criticità </a:t>
            </a:r>
            <a:r>
              <a:rPr lang="it-IT" sz="1600" dirty="0">
                <a:latin typeface="Verdana" panose="020B0604030504040204" pitchFamily="34" charset="0"/>
                <a:ea typeface="Verdana" panose="020B0604030504040204" pitchFamily="34" charset="0"/>
              </a:rPr>
              <a:t>oppure a seguito di </a:t>
            </a:r>
            <a:r>
              <a:rPr lang="it-IT" sz="1600" i="1" dirty="0">
                <a:latin typeface="Verdana" panose="020B0604030504040204" pitchFamily="34" charset="0"/>
                <a:ea typeface="Verdana" panose="020B0604030504040204" pitchFamily="34" charset="0"/>
              </a:rPr>
              <a:t>segnalazioni e/o reclami scritti e oggettivamente motivati</a:t>
            </a:r>
            <a:r>
              <a:rPr lang="it-IT" sz="1600" dirty="0">
                <a:latin typeface="Verdana" panose="020B0604030504040204" pitchFamily="34" charset="0"/>
                <a:ea typeface="Verdana" panose="020B0604030504040204" pitchFamily="34" charset="0"/>
              </a:rPr>
              <a:t> </a:t>
            </a:r>
            <a:r>
              <a:rPr lang="it-IT" sz="1600" dirty="0">
                <a:solidFill>
                  <a:schemeClr val="tx1"/>
                </a:solidFill>
                <a:latin typeface="Verdana" panose="020B0604030504040204" pitchFamily="34" charset="0"/>
                <a:ea typeface="Verdana" panose="020B0604030504040204" pitchFamily="34" charset="0"/>
              </a:rPr>
              <a:t>per verificare l’affidabilità delle certificazioni emesse</a:t>
            </a:r>
            <a:endParaRPr lang="it-IT" sz="1600" dirty="0">
              <a:latin typeface="Verdana" panose="020B0604030504040204" pitchFamily="34" charset="0"/>
              <a:ea typeface="Verdana" panose="020B0604030504040204" pitchFamily="34" charset="0"/>
            </a:endParaRPr>
          </a:p>
        </p:txBody>
      </p:sp>
      <p:sp>
        <p:nvSpPr>
          <p:cNvPr id="2" name="CasellaDiTesto 1"/>
          <p:cNvSpPr txBox="1"/>
          <p:nvPr/>
        </p:nvSpPr>
        <p:spPr>
          <a:xfrm>
            <a:off x="712694" y="3133711"/>
            <a:ext cx="8014447" cy="1477328"/>
          </a:xfrm>
          <a:prstGeom prst="rect">
            <a:avLst/>
          </a:prstGeom>
          <a:solidFill>
            <a:schemeClr val="accent1">
              <a:lumMod val="90000"/>
            </a:schemeClr>
          </a:solidFill>
        </p:spPr>
        <p:txBody>
          <a:bodyPr wrap="square" rtlCol="0">
            <a:spAutoFit/>
          </a:bodyPr>
          <a:lstStyle/>
          <a:p>
            <a:r>
              <a:rPr lang="it-IT" sz="1800" i="1" dirty="0">
                <a:solidFill>
                  <a:schemeClr val="tx1"/>
                </a:solidFill>
                <a:latin typeface="Verdana" panose="020B0604030504040204" pitchFamily="34" charset="0"/>
                <a:ea typeface="Verdana" panose="020B0604030504040204" pitchFamily="34" charset="0"/>
                <a:cs typeface="Verdana" panose="020B0604030504040204" pitchFamily="34" charset="0"/>
              </a:rPr>
              <a:t>A seguito di segnalazioni o reclami</a:t>
            </a:r>
          </a:p>
          <a:p>
            <a:endPar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Verifiche Straordinarie (in sede o in accompagnamento) </a:t>
            </a:r>
          </a:p>
          <a:p>
            <a:pPr marL="285750" indent="-285750">
              <a:buFont typeface="Wingdings" panose="05000000000000000000" pitchFamily="2" charset="2"/>
              <a:buChar char="ü"/>
            </a:pPr>
            <a:endPar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Wingdings" panose="05000000000000000000" pitchFamily="2" charset="2"/>
              <a:buChar char="ü"/>
            </a:pP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Market </a:t>
            </a:r>
            <a:r>
              <a:rPr lang="it-IT" sz="1800" dirty="0" err="1">
                <a:solidFill>
                  <a:schemeClr val="tx1"/>
                </a:solidFill>
                <a:latin typeface="Verdana" panose="020B0604030504040204" pitchFamily="34" charset="0"/>
                <a:ea typeface="Verdana" panose="020B0604030504040204" pitchFamily="34" charset="0"/>
                <a:cs typeface="Verdana" panose="020B0604030504040204" pitchFamily="34" charset="0"/>
              </a:rPr>
              <a:t>Surveillance</a:t>
            </a: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it-IT" sz="1800" dirty="0" err="1">
                <a:solidFill>
                  <a:schemeClr val="tx1"/>
                </a:solidFill>
                <a:latin typeface="Verdana" panose="020B0604030504040204" pitchFamily="34" charset="0"/>
                <a:ea typeface="Verdana" panose="020B0604030504040204" pitchFamily="34" charset="0"/>
                <a:cs typeface="Verdana" panose="020B0604030504040204" pitchFamily="34" charset="0"/>
              </a:rPr>
              <a:t>Visit</a:t>
            </a: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 </a:t>
            </a:r>
            <a:endParaRPr lang="it-IT" sz="2000" dirty="0">
              <a:solidFill>
                <a:schemeClr val="tx1"/>
              </a:solidFill>
            </a:endParaRPr>
          </a:p>
        </p:txBody>
      </p:sp>
    </p:spTree>
    <p:extLst>
      <p:ext uri="{BB962C8B-B14F-4D97-AF65-F5344CB8AC3E}">
        <p14:creationId xmlns:p14="http://schemas.microsoft.com/office/powerpoint/2010/main" val="262530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339788" y="836712"/>
            <a:ext cx="6408676" cy="259045"/>
          </a:xfrm>
          <a:prstGeom prst="rect">
            <a:avLst/>
          </a:prstGeom>
        </p:spPr>
        <p:txBody>
          <a:bodyPr wrap="square">
            <a:spAutoFit/>
          </a:bodyPr>
          <a:lstStyle/>
          <a:p>
            <a:pPr marL="450215" marR="25400" indent="-450215" algn="just">
              <a:lnSpc>
                <a:spcPts val="1300"/>
              </a:lnSpc>
              <a:spcBef>
                <a:spcPts val="800"/>
              </a:spcBef>
              <a:spcAft>
                <a:spcPts val="900"/>
              </a:spcAft>
              <a:tabLst>
                <a:tab pos="2692400" algn="l"/>
                <a:tab pos="449580" algn="l"/>
              </a:tabLst>
            </a:pPr>
            <a:r>
              <a:rPr lang="it-IT" sz="200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rPr>
              <a:t>Nuove Tecniche di valutazione </a:t>
            </a:r>
          </a:p>
        </p:txBody>
      </p:sp>
      <p:sp>
        <p:nvSpPr>
          <p:cNvPr id="11" name="Rettangolo 10"/>
          <p:cNvSpPr/>
          <p:nvPr/>
        </p:nvSpPr>
        <p:spPr>
          <a:xfrm>
            <a:off x="658906" y="1796631"/>
            <a:ext cx="8089558" cy="3724096"/>
          </a:xfrm>
          <a:prstGeom prst="rect">
            <a:avLst/>
          </a:prstGeom>
        </p:spPr>
        <p:txBody>
          <a:bodyPr wrap="square">
            <a:spAutoFit/>
          </a:bodyPr>
          <a:lstStyle/>
          <a:p>
            <a:pPr algn="just"/>
            <a:r>
              <a:rPr lang="it-IT" sz="1600" b="1" kern="1200" dirty="0">
                <a:latin typeface="Verdana" panose="020B0604030504040204" pitchFamily="34" charset="0"/>
                <a:ea typeface="MS PGothic" panose="020B0600070205080204" pitchFamily="34" charset="-128"/>
                <a:cs typeface="+mn-cs"/>
              </a:rPr>
              <a:t>Introdotte con l’ultima edizione della norma UNI CEI EN ISO/IEC 17011:2018 e recepite nei Regolamenti Generali di Accreditamento ACCREDIA</a:t>
            </a:r>
          </a:p>
          <a:p>
            <a:pPr algn="just"/>
            <a:endParaRPr lang="it-IT" sz="1800" b="1" kern="1200" dirty="0">
              <a:latin typeface="Verdana" panose="020B0604030504040204" pitchFamily="34" charset="0"/>
              <a:ea typeface="MS PGothic" panose="020B0600070205080204" pitchFamily="34" charset="-128"/>
              <a:cs typeface="+mn-cs"/>
            </a:endParaRPr>
          </a:p>
          <a:p>
            <a:endParaRPr lang="it-IT" sz="1800" kern="1200" dirty="0">
              <a:latin typeface="Verdana" panose="020B0604030504040204" pitchFamily="34" charset="0"/>
              <a:ea typeface="MS PGothic" panose="020B0600070205080204" pitchFamily="34" charset="-128"/>
              <a:cs typeface="+mn-cs"/>
            </a:endParaRPr>
          </a:p>
          <a:p>
            <a:pPr marL="285750" indent="-285750" algn="just">
              <a:buFont typeface="Wingdings" panose="05000000000000000000" pitchFamily="2" charset="2"/>
              <a:buChar char="ü"/>
            </a:pPr>
            <a:r>
              <a:rPr lang="it-IT" sz="1800" kern="1200" dirty="0">
                <a:latin typeface="Verdana" panose="020B0604030504040204" pitchFamily="34" charset="0"/>
                <a:ea typeface="MS PGothic" panose="020B0600070205080204" pitchFamily="34" charset="-128"/>
                <a:cs typeface="+mn-cs"/>
              </a:rPr>
              <a:t>Verifiche non annunciate (senza preavviso):</a:t>
            </a:r>
          </a:p>
          <a:p>
            <a:pPr marL="268288" algn="just"/>
            <a:r>
              <a:rPr lang="it-IT" sz="1400" kern="1200" dirty="0">
                <a:latin typeface="Verdana" panose="020B0604030504040204" pitchFamily="34" charset="0"/>
                <a:ea typeface="MS PGothic" panose="020B0600070205080204" pitchFamily="34" charset="-128"/>
                <a:cs typeface="+mn-cs"/>
              </a:rPr>
              <a:t>verifiche effettuate da ACCREDIA senza preavviso all’Organismo presso la sua sede principale o, laddove applicabile, presso le sue sedi secondarie.</a:t>
            </a:r>
          </a:p>
          <a:p>
            <a:pPr marL="268288" algn="just"/>
            <a:endParaRPr lang="it-IT" sz="1400" kern="1200" dirty="0">
              <a:latin typeface="Verdana" panose="020B0604030504040204" pitchFamily="34" charset="0"/>
              <a:ea typeface="MS PGothic" panose="020B0600070205080204" pitchFamily="34" charset="-128"/>
              <a:cs typeface="+mn-cs"/>
            </a:endParaRPr>
          </a:p>
          <a:p>
            <a:pPr marL="268288" algn="just"/>
            <a:r>
              <a:rPr lang="it-IT" sz="1400" kern="1200" dirty="0">
                <a:latin typeface="Verdana" panose="020B0604030504040204" pitchFamily="34" charset="0"/>
                <a:ea typeface="MS PGothic" panose="020B0600070205080204" pitchFamily="34" charset="-128"/>
                <a:cs typeface="+mn-cs"/>
              </a:rPr>
              <a:t>Lo scopo delle verifiche senza preavviso (VSP) è quello di valutare il mantenimento della conformità ai requisiti per l’accreditamento in modo continuativo da parte degli Organismi accreditati e di prevenire condotte illecite, oppure per ottenere un riscontro o approfondimento d’indagine, quando vengono condotte a seguito di segnalazioni o dubbi fondati di possibili violazioni di requisiti.</a:t>
            </a:r>
          </a:p>
          <a:p>
            <a:pPr marL="174625"/>
            <a:endParaRPr lang="it-IT" sz="1600" b="1" u="sng" kern="1200" dirty="0">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3934532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411760" y="800736"/>
            <a:ext cx="6292071" cy="259045"/>
          </a:xfrm>
          <a:prstGeom prst="rect">
            <a:avLst/>
          </a:prstGeom>
        </p:spPr>
        <p:txBody>
          <a:bodyPr wrap="square">
            <a:spAutoFit/>
          </a:bodyPr>
          <a:lstStyle/>
          <a:p>
            <a:pPr marL="450215" marR="25400" lvl="0" indent="-450215" algn="just" defTabSz="914400" rtl="0" eaLnBrk="0" fontAlgn="base" latinLnBrk="0" hangingPunct="0">
              <a:lnSpc>
                <a:spcPts val="1300"/>
              </a:lnSpc>
              <a:spcBef>
                <a:spcPts val="800"/>
              </a:spcBef>
              <a:spcAft>
                <a:spcPts val="900"/>
              </a:spcAft>
              <a:buClrTx/>
              <a:buSzTx/>
              <a:buFontTx/>
              <a:buNone/>
              <a:tabLst>
                <a:tab pos="2692400" algn="l"/>
                <a:tab pos="449580" algn="l"/>
              </a:tabLst>
              <a:defRPr/>
            </a:pPr>
            <a:r>
              <a:rPr kumimoji="0" lang="it-IT" sz="20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rPr>
              <a:t>Provvedimenti Sanzionatori</a:t>
            </a:r>
          </a:p>
        </p:txBody>
      </p:sp>
      <p:sp>
        <p:nvSpPr>
          <p:cNvPr id="6" name="Rettangolo 5"/>
          <p:cNvSpPr/>
          <p:nvPr/>
        </p:nvSpPr>
        <p:spPr>
          <a:xfrm>
            <a:off x="685800" y="5323763"/>
            <a:ext cx="8018031" cy="1077218"/>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2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Esempio di provvedimento sanzionatorio minore:</a:t>
            </a: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a:t>
            </a:r>
          </a:p>
          <a:p>
            <a:pPr marL="174625" marR="0" lvl="0" indent="-174625"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blocco delle richieste di accreditamento/estensione eventualmente già in corso, per un periodo</a:t>
            </a:r>
            <a:r>
              <a:rPr kumimoji="0" lang="it-IT" sz="1200" b="0" i="0" u="none" strike="noStrike" kern="1200" cap="none" spc="0" normalizeH="0" noProof="0" dirty="0">
                <a:ln>
                  <a:noFill/>
                </a:ln>
                <a:solidFill>
                  <a:srgbClr val="000000"/>
                </a:solidFill>
                <a:effectLst/>
                <a:uLnTx/>
                <a:uFillTx/>
                <a:latin typeface="Verdana" panose="020B0604030504040204" pitchFamily="34" charset="0"/>
                <a:ea typeface="MS PGothic" panose="020B0600070205080204" pitchFamily="34" charset="-128"/>
                <a:cs typeface="+mn-cs"/>
              </a:rPr>
              <a:t> </a:t>
            </a: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temporale stabilito;</a:t>
            </a:r>
          </a:p>
          <a:p>
            <a:pPr marL="174625" marR="0" lvl="0" indent="-174625"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rafforzamento attività di sorveglianza sia in sede che in accompagnamento (es. supplementari/straordinarie/market </a:t>
            </a:r>
            <a:r>
              <a:rPr kumimoji="0" lang="it-IT" sz="1200" b="0" i="0" u="none" strike="noStrike" kern="1200" cap="none" spc="0" normalizeH="0" baseline="0" noProof="0" dirty="0" err="1">
                <a:ln>
                  <a:noFill/>
                </a:ln>
                <a:solidFill>
                  <a:srgbClr val="000000"/>
                </a:solidFill>
                <a:effectLst/>
                <a:uLnTx/>
                <a:uFillTx/>
                <a:latin typeface="Verdana" panose="020B0604030504040204" pitchFamily="34" charset="0"/>
                <a:ea typeface="MS PGothic" panose="020B0600070205080204" pitchFamily="34" charset="-128"/>
                <a:cs typeface="+mn-cs"/>
              </a:rPr>
              <a:t>surveillance</a:t>
            </a: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a:t>
            </a:r>
            <a:r>
              <a:rPr kumimoji="0" lang="it-IT" sz="1200" b="0" i="0" u="none" strike="noStrike" kern="1200" cap="none" spc="0" normalizeH="0" baseline="0" noProof="0" dirty="0" err="1">
                <a:ln>
                  <a:noFill/>
                </a:ln>
                <a:solidFill>
                  <a:srgbClr val="000000"/>
                </a:solidFill>
                <a:effectLst/>
                <a:uLnTx/>
                <a:uFillTx/>
                <a:latin typeface="Verdana" panose="020B0604030504040204" pitchFamily="34" charset="0"/>
                <a:ea typeface="MS PGothic" panose="020B0600070205080204" pitchFamily="34" charset="-128"/>
                <a:cs typeface="+mn-cs"/>
              </a:rPr>
              <a:t>visit</a:t>
            </a: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ecc..).</a:t>
            </a:r>
          </a:p>
        </p:txBody>
      </p:sp>
      <p:sp>
        <p:nvSpPr>
          <p:cNvPr id="5" name="Rettangolo 4"/>
          <p:cNvSpPr/>
          <p:nvPr/>
        </p:nvSpPr>
        <p:spPr>
          <a:xfrm>
            <a:off x="685800" y="1633636"/>
            <a:ext cx="8062664" cy="1384995"/>
          </a:xfrm>
          <a:prstGeom prst="rect">
            <a:avLst/>
          </a:prstGeom>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it-IT" sz="16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Provvedimenti sanzionatori minori</a:t>
            </a:r>
          </a:p>
          <a:p>
            <a:pPr marL="0" marR="0" lvl="0" indent="0" defTabSz="914400" rtl="0" eaLnBrk="0" fontAlgn="base" latinLnBrk="0" hangingPunct="0">
              <a:lnSpc>
                <a:spcPct val="100000"/>
              </a:lnSpc>
              <a:spcBef>
                <a:spcPct val="0"/>
              </a:spcBef>
              <a:spcAft>
                <a:spcPct val="0"/>
              </a:spcAft>
              <a:buClrTx/>
              <a:buSzTx/>
              <a:buFontTx/>
              <a:buNone/>
              <a:tabLst/>
              <a:defRPr/>
            </a:pPr>
            <a:endParaRPr lang="it-IT" sz="1800" b="1" kern="1200" dirty="0">
              <a:latin typeface="Verdana" panose="020B0604030504040204" pitchFamily="34" charset="0"/>
              <a:ea typeface="MS PGothic" panose="020B0600070205080204" pitchFamily="34" charset="-128"/>
              <a:cs typeface="+mn-cs"/>
            </a:endParaRPr>
          </a:p>
          <a:p>
            <a:pPr lvl="0" algn="just" eaLnBrk="0" fontAlgn="base">
              <a:spcBef>
                <a:spcPct val="0"/>
              </a:spcBef>
              <a:spcAft>
                <a:spcPct val="0"/>
              </a:spcAft>
            </a:pPr>
            <a:r>
              <a:rPr lang="it-IT" sz="1200" kern="1200" dirty="0">
                <a:latin typeface="Verdana" panose="020B0604030504040204" pitchFamily="34" charset="0"/>
                <a:ea typeface="MS PGothic" panose="020B0600070205080204" pitchFamily="34" charset="-128"/>
                <a:cs typeface="+mn-cs"/>
              </a:rPr>
              <a:t>Qualora gli esiti di verifiche ispettive in sede e in accompagnamento condotte nell’ambito delle attività di sorveglianza o di procedimenti di estensione dello scopo di accreditamento e qualsiasi altro accertamento –</a:t>
            </a:r>
            <a:r>
              <a:rPr lang="it-IT" sz="1200" b="1" kern="1200" dirty="0">
                <a:latin typeface="Verdana" panose="020B0604030504040204" pitchFamily="34" charset="0"/>
                <a:ea typeface="MS PGothic" panose="020B0600070205080204" pitchFamily="34" charset="-128"/>
                <a:cs typeface="+mn-cs"/>
              </a:rPr>
              <a:t> forniscano chiare evidenze di situazioni tali da compromettere il valore delle certificazioni rilasciate dal CAB (senza mettere in dubbio la fiducia nel CAB) </a:t>
            </a:r>
          </a:p>
        </p:txBody>
      </p:sp>
      <p:sp>
        <p:nvSpPr>
          <p:cNvPr id="8" name="Rettangolo 7"/>
          <p:cNvSpPr/>
          <p:nvPr/>
        </p:nvSpPr>
        <p:spPr>
          <a:xfrm>
            <a:off x="397373" y="2025939"/>
            <a:ext cx="8351091"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800" b="0" i="1"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p:txBody>
      </p:sp>
      <p:sp>
        <p:nvSpPr>
          <p:cNvPr id="10" name="Rettangolo 9"/>
          <p:cNvSpPr/>
          <p:nvPr/>
        </p:nvSpPr>
        <p:spPr>
          <a:xfrm>
            <a:off x="3308019" y="3287123"/>
            <a:ext cx="2123526" cy="27699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i="1"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Verifica</a:t>
            </a:r>
          </a:p>
        </p:txBody>
      </p:sp>
      <p:sp>
        <p:nvSpPr>
          <p:cNvPr id="11" name="Rettangolo 10"/>
          <p:cNvSpPr/>
          <p:nvPr/>
        </p:nvSpPr>
        <p:spPr>
          <a:xfrm>
            <a:off x="1961355" y="3982114"/>
            <a:ext cx="4752528"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i="1"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Provvedimento sanzionatorio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i="1"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minore</a:t>
            </a:r>
          </a:p>
        </p:txBody>
      </p:sp>
      <p:sp>
        <p:nvSpPr>
          <p:cNvPr id="12" name="Freccia in giù 11"/>
          <p:cNvSpPr/>
          <p:nvPr/>
        </p:nvSpPr>
        <p:spPr bwMode="auto">
          <a:xfrm>
            <a:off x="3692516" y="3526443"/>
            <a:ext cx="206941" cy="48889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200" b="0" i="0" u="none" strike="noStrike" kern="1200" cap="none" spc="0" normalizeH="0" baseline="0" noProof="0">
              <a:ln>
                <a:noFill/>
              </a:ln>
              <a:solidFill>
                <a:srgbClr val="000000"/>
              </a:solidFill>
              <a:effectLst/>
              <a:uLnTx/>
              <a:uFillTx/>
              <a:latin typeface="Times" pitchFamily="-65" charset="0"/>
              <a:ea typeface="MS PGothic" panose="020B0600070205080204" pitchFamily="34" charset="-128"/>
              <a:cs typeface="+mn-cs"/>
            </a:endParaRPr>
          </a:p>
        </p:txBody>
      </p:sp>
      <p:sp>
        <p:nvSpPr>
          <p:cNvPr id="14" name="Rettangolo 13"/>
          <p:cNvSpPr/>
          <p:nvPr/>
        </p:nvSpPr>
        <p:spPr>
          <a:xfrm>
            <a:off x="2002774" y="3607257"/>
            <a:ext cx="1824413" cy="281063"/>
          </a:xfrm>
          <a:prstGeom prst="rect">
            <a:avLst/>
          </a:prstGeom>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it-IT" sz="120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Direzione ACCREDIA</a:t>
            </a:r>
          </a:p>
        </p:txBody>
      </p:sp>
      <p:sp>
        <p:nvSpPr>
          <p:cNvPr id="15" name="Rettangolo 14"/>
          <p:cNvSpPr/>
          <p:nvPr/>
        </p:nvSpPr>
        <p:spPr>
          <a:xfrm>
            <a:off x="4553310" y="3509570"/>
            <a:ext cx="2708104"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Comitato Settoriale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di Accreditamento</a:t>
            </a:r>
          </a:p>
        </p:txBody>
      </p:sp>
      <p:sp>
        <p:nvSpPr>
          <p:cNvPr id="16" name="Freccia in giù 15"/>
          <p:cNvSpPr/>
          <p:nvPr/>
        </p:nvSpPr>
        <p:spPr bwMode="auto">
          <a:xfrm>
            <a:off x="4146952" y="4541216"/>
            <a:ext cx="381334" cy="264331"/>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200" b="0" i="0" u="none" strike="noStrike" kern="1200" cap="none" spc="0" normalizeH="0" baseline="0" noProof="0">
              <a:ln>
                <a:noFill/>
              </a:ln>
              <a:solidFill>
                <a:srgbClr val="000000"/>
              </a:solidFill>
              <a:effectLst/>
              <a:uLnTx/>
              <a:uFillTx/>
              <a:latin typeface="Times" pitchFamily="-65" charset="0"/>
              <a:ea typeface="MS PGothic" panose="020B0600070205080204" pitchFamily="34" charset="-128"/>
              <a:cs typeface="+mn-cs"/>
            </a:endParaRPr>
          </a:p>
        </p:txBody>
      </p:sp>
      <p:sp>
        <p:nvSpPr>
          <p:cNvPr id="17" name="Rettangolo 16"/>
          <p:cNvSpPr/>
          <p:nvPr/>
        </p:nvSpPr>
        <p:spPr>
          <a:xfrm>
            <a:off x="2825451" y="4778601"/>
            <a:ext cx="3024336" cy="27699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i="1"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Informazione al CAB</a:t>
            </a:r>
          </a:p>
        </p:txBody>
      </p:sp>
      <p:sp>
        <p:nvSpPr>
          <p:cNvPr id="18" name="Freccia in giù 17"/>
          <p:cNvSpPr/>
          <p:nvPr/>
        </p:nvSpPr>
        <p:spPr bwMode="auto">
          <a:xfrm>
            <a:off x="4864507" y="3546535"/>
            <a:ext cx="206941" cy="48889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200" b="0" i="0" u="none" strike="noStrike" kern="1200" cap="none" spc="0" normalizeH="0" baseline="0" noProof="0">
              <a:ln>
                <a:noFill/>
              </a:ln>
              <a:solidFill>
                <a:srgbClr val="000000"/>
              </a:solidFill>
              <a:effectLst/>
              <a:uLnTx/>
              <a:uFillTx/>
              <a:latin typeface="Times" pitchFamily="-65" charset="0"/>
              <a:ea typeface="MS PGothic" panose="020B0600070205080204" pitchFamily="34" charset="-128"/>
              <a:cs typeface="+mn-cs"/>
            </a:endParaRPr>
          </a:p>
        </p:txBody>
      </p:sp>
      <p:sp>
        <p:nvSpPr>
          <p:cNvPr id="2" name="Rettangolo 1"/>
          <p:cNvSpPr/>
          <p:nvPr/>
        </p:nvSpPr>
        <p:spPr bwMode="auto">
          <a:xfrm>
            <a:off x="1223682" y="3256016"/>
            <a:ext cx="6979024" cy="1799584"/>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Tree>
    <p:extLst>
      <p:ext uri="{BB962C8B-B14F-4D97-AF65-F5344CB8AC3E}">
        <p14:creationId xmlns:p14="http://schemas.microsoft.com/office/powerpoint/2010/main" val="1847685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375912" y="836712"/>
            <a:ext cx="6732240" cy="299506"/>
          </a:xfrm>
          <a:prstGeom prst="rect">
            <a:avLst/>
          </a:prstGeom>
        </p:spPr>
        <p:txBody>
          <a:bodyPr wrap="square">
            <a:spAutoFit/>
          </a:bodyPr>
          <a:lstStyle/>
          <a:p>
            <a:pPr marL="450215" marR="25400" lvl="0" indent="-450215" algn="just" defTabSz="914400" rtl="0" eaLnBrk="0" fontAlgn="base" latinLnBrk="0" hangingPunct="0">
              <a:lnSpc>
                <a:spcPts val="1300"/>
              </a:lnSpc>
              <a:spcBef>
                <a:spcPts val="800"/>
              </a:spcBef>
              <a:spcAft>
                <a:spcPts val="900"/>
              </a:spcAft>
              <a:buClrTx/>
              <a:buSzTx/>
              <a:buFontTx/>
              <a:buNone/>
              <a:tabLst>
                <a:tab pos="2692400" algn="l"/>
                <a:tab pos="449580" algn="l"/>
              </a:tabLst>
              <a:defRPr/>
            </a:pPr>
            <a:endParaRPr kumimoji="0" lang="it-IT" sz="2800" b="0" i="0" u="none" strike="noStrike" kern="1200" cap="none" spc="0" normalizeH="0" baseline="0" noProof="0" dirty="0">
              <a:ln>
                <a:noFill/>
              </a:ln>
              <a:solidFill>
                <a:srgbClr val="FFFFFF"/>
              </a:solidFill>
              <a:effectLst/>
              <a:uLnTx/>
              <a:uFillTx/>
              <a:latin typeface="Helvetica" panose="020B0604020202030204" pitchFamily="34" charset="0"/>
              <a:ea typeface="Times New Roman" panose="02020603050405020304" pitchFamily="18" charset="0"/>
              <a:cs typeface="Times New Roman" panose="02020603050405020304" pitchFamily="18" charset="0"/>
            </a:endParaRPr>
          </a:p>
        </p:txBody>
      </p:sp>
      <p:sp>
        <p:nvSpPr>
          <p:cNvPr id="8" name="Rettangolo 7"/>
          <p:cNvSpPr/>
          <p:nvPr/>
        </p:nvSpPr>
        <p:spPr>
          <a:xfrm>
            <a:off x="685800" y="2066730"/>
            <a:ext cx="8062663" cy="27699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200" b="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Per situazioni di particolare gravità, sia sul piano tecnico, sia sul piano deontologico, a carico del CAB</a:t>
            </a:r>
          </a:p>
        </p:txBody>
      </p:sp>
      <p:sp>
        <p:nvSpPr>
          <p:cNvPr id="9" name="Rettangolo 8"/>
          <p:cNvSpPr/>
          <p:nvPr/>
        </p:nvSpPr>
        <p:spPr>
          <a:xfrm>
            <a:off x="1694328" y="3832612"/>
            <a:ext cx="4935071" cy="276999"/>
          </a:xfrm>
          <a:prstGeom prst="rect">
            <a:avLst/>
          </a:prstGeom>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it-IT" sz="1200" i="1"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Riduzione - Sospensione (parziale o totale) - Revoca</a:t>
            </a:r>
          </a:p>
        </p:txBody>
      </p:sp>
      <p:sp>
        <p:nvSpPr>
          <p:cNvPr id="7" name="Rettangolo 6"/>
          <p:cNvSpPr/>
          <p:nvPr/>
        </p:nvSpPr>
        <p:spPr>
          <a:xfrm>
            <a:off x="685800" y="1626272"/>
            <a:ext cx="8062664" cy="338554"/>
          </a:xfrm>
          <a:prstGeom prst="rect">
            <a:avLst/>
          </a:prstGeom>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it-IT" sz="16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Provvedimenti sanzionatori maggiori</a:t>
            </a:r>
          </a:p>
        </p:txBody>
      </p:sp>
      <p:sp>
        <p:nvSpPr>
          <p:cNvPr id="2" name="Rettangolo 1"/>
          <p:cNvSpPr/>
          <p:nvPr/>
        </p:nvSpPr>
        <p:spPr>
          <a:xfrm>
            <a:off x="820271" y="4574575"/>
            <a:ext cx="7928192" cy="175432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2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Esempi di condizioni di gravità:</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mancata rimozione delle cause che hanno condotto all’adozione di provvedimenti sanzionatori  minori e il mancato adempimento degli obblighi correlati;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mancata risoluzione delle Non Conformità;</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mancata gestione dei reclami;</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violazione di requisiti di norme di accreditamento e del Contratto</a:t>
            </a:r>
            <a:r>
              <a:rPr kumimoji="0" lang="it-IT" sz="1200" b="0" i="0" u="none" strike="noStrike" kern="1200" cap="none" spc="0" normalizeH="0" noProof="0" dirty="0">
                <a:ln>
                  <a:noFill/>
                </a:ln>
                <a:solidFill>
                  <a:srgbClr val="000000"/>
                </a:solidFill>
                <a:effectLst/>
                <a:uLnTx/>
                <a:uFillTx/>
                <a:latin typeface="Verdana" panose="020B0604030504040204" pitchFamily="34" charset="0"/>
                <a:ea typeface="MS PGothic" panose="020B0600070205080204" pitchFamily="34" charset="-128"/>
                <a:cs typeface="+mn-cs"/>
              </a:rPr>
              <a:t> </a:t>
            </a: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(Convenzione di Accreditamento);</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uso improprio del marchio ACCREDIA;</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casi in cui il CAB non consenta ad ACCREDIA di effettuare le Verifiche.</a:t>
            </a:r>
          </a:p>
        </p:txBody>
      </p:sp>
      <p:sp>
        <p:nvSpPr>
          <p:cNvPr id="11" name="Rettangolo 10"/>
          <p:cNvSpPr/>
          <p:nvPr/>
        </p:nvSpPr>
        <p:spPr>
          <a:xfrm>
            <a:off x="1532964" y="2749647"/>
            <a:ext cx="1908373" cy="276999"/>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200" i="1"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Verifica</a:t>
            </a:r>
          </a:p>
        </p:txBody>
      </p:sp>
      <p:sp>
        <p:nvSpPr>
          <p:cNvPr id="12" name="Freccia in giù 11"/>
          <p:cNvSpPr/>
          <p:nvPr/>
        </p:nvSpPr>
        <p:spPr bwMode="auto">
          <a:xfrm>
            <a:off x="2272441" y="3163163"/>
            <a:ext cx="206941" cy="48889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400" b="0" i="0" u="none" strike="noStrike" kern="1200" cap="none" spc="0" normalizeH="0" baseline="0" noProof="0">
              <a:ln>
                <a:noFill/>
              </a:ln>
              <a:solidFill>
                <a:srgbClr val="000000"/>
              </a:solidFill>
              <a:effectLst/>
              <a:uLnTx/>
              <a:uFillTx/>
              <a:latin typeface="Times" pitchFamily="-65" charset="0"/>
              <a:ea typeface="MS PGothic" panose="020B0600070205080204" pitchFamily="34" charset="-128"/>
              <a:cs typeface="+mn-cs"/>
            </a:endParaRPr>
          </a:p>
        </p:txBody>
      </p:sp>
      <p:sp>
        <p:nvSpPr>
          <p:cNvPr id="13" name="Rettangolo 12"/>
          <p:cNvSpPr/>
          <p:nvPr/>
        </p:nvSpPr>
        <p:spPr>
          <a:xfrm>
            <a:off x="2535323" y="3185435"/>
            <a:ext cx="4360106" cy="30777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sz="140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Comitato Settoriale di Accreditamento</a:t>
            </a:r>
          </a:p>
        </p:txBody>
      </p:sp>
      <p:sp>
        <p:nvSpPr>
          <p:cNvPr id="14" name="Rettangolo 13">
            <a:extLst>
              <a:ext uri="{FF2B5EF4-FFF2-40B4-BE49-F238E27FC236}">
                <a16:creationId xmlns:a16="http://schemas.microsoft.com/office/drawing/2014/main" id="{2BC3764E-008B-4C0C-81F1-9544651C9ABD}"/>
              </a:ext>
            </a:extLst>
          </p:cNvPr>
          <p:cNvSpPr/>
          <p:nvPr/>
        </p:nvSpPr>
        <p:spPr>
          <a:xfrm>
            <a:off x="2375912" y="836712"/>
            <a:ext cx="6732240" cy="265201"/>
          </a:xfrm>
          <a:prstGeom prst="rect">
            <a:avLst/>
          </a:prstGeom>
        </p:spPr>
        <p:txBody>
          <a:bodyPr wrap="square">
            <a:spAutoFit/>
          </a:bodyPr>
          <a:lstStyle/>
          <a:p>
            <a:pPr marL="450215" marR="25400" lvl="0" indent="-450215" algn="just" defTabSz="914400" rtl="0" eaLnBrk="0" fontAlgn="base" latinLnBrk="0" hangingPunct="0">
              <a:lnSpc>
                <a:spcPts val="1300"/>
              </a:lnSpc>
              <a:spcBef>
                <a:spcPts val="800"/>
              </a:spcBef>
              <a:spcAft>
                <a:spcPts val="900"/>
              </a:spcAft>
              <a:buClrTx/>
              <a:buSzTx/>
              <a:buFontTx/>
              <a:buNone/>
              <a:tabLst>
                <a:tab pos="2692400" algn="l"/>
                <a:tab pos="449580" algn="l"/>
              </a:tabLst>
              <a:defRPr/>
            </a:pPr>
            <a:r>
              <a:rPr kumimoji="0" lang="it-IT" sz="20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rPr>
              <a:t>Provvedimenti</a:t>
            </a:r>
            <a:r>
              <a:rPr kumimoji="0" lang="it-IT" sz="1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it-IT" sz="20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rPr>
              <a:t>Sanzionatori</a:t>
            </a:r>
            <a:endParaRPr kumimoji="0" lang="it-IT" sz="1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3" name="Rettangolo 2"/>
          <p:cNvSpPr/>
          <p:nvPr/>
        </p:nvSpPr>
        <p:spPr bwMode="auto">
          <a:xfrm>
            <a:off x="1169895" y="2724798"/>
            <a:ext cx="5862918" cy="1446367"/>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Tree>
    <p:extLst>
      <p:ext uri="{BB962C8B-B14F-4D97-AF65-F5344CB8AC3E}">
        <p14:creationId xmlns:p14="http://schemas.microsoft.com/office/powerpoint/2010/main" val="565452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820271" y="1567053"/>
            <a:ext cx="7928193" cy="338554"/>
          </a:xfrm>
          <a:prstGeom prst="rect">
            <a:avLst/>
          </a:prstGeom>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it-IT" sz="16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Provvedimenti di sospensione</a:t>
            </a:r>
          </a:p>
        </p:txBody>
      </p:sp>
      <p:sp>
        <p:nvSpPr>
          <p:cNvPr id="11" name="Rettangolo 10"/>
          <p:cNvSpPr/>
          <p:nvPr/>
        </p:nvSpPr>
        <p:spPr>
          <a:xfrm>
            <a:off x="820271" y="1992279"/>
            <a:ext cx="7928193" cy="523220"/>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Durata massima </a:t>
            </a:r>
            <a:r>
              <a:rPr kumimoji="0" lang="it-IT" sz="14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6 mesi, deliberati dai Comitati Settoriali di Accreditamento</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p:txBody>
      </p:sp>
      <p:sp>
        <p:nvSpPr>
          <p:cNvPr id="13" name="Rettangolo 12"/>
          <p:cNvSpPr/>
          <p:nvPr/>
        </p:nvSpPr>
        <p:spPr>
          <a:xfrm>
            <a:off x="1100788" y="2642211"/>
            <a:ext cx="2592288" cy="30777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Sospensione parziale</a:t>
            </a:r>
          </a:p>
        </p:txBody>
      </p:sp>
      <p:sp>
        <p:nvSpPr>
          <p:cNvPr id="14" name="Rettangolo 13"/>
          <p:cNvSpPr/>
          <p:nvPr/>
        </p:nvSpPr>
        <p:spPr>
          <a:xfrm>
            <a:off x="6274168" y="2620988"/>
            <a:ext cx="1296144" cy="30777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Riduzione</a:t>
            </a:r>
          </a:p>
        </p:txBody>
      </p:sp>
      <p:sp>
        <p:nvSpPr>
          <p:cNvPr id="15" name="Rettangolo 14"/>
          <p:cNvSpPr/>
          <p:nvPr/>
        </p:nvSpPr>
        <p:spPr>
          <a:xfrm>
            <a:off x="1100788" y="3419108"/>
            <a:ext cx="2784135" cy="30777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Sospensione totale</a:t>
            </a:r>
          </a:p>
        </p:txBody>
      </p:sp>
      <p:sp>
        <p:nvSpPr>
          <p:cNvPr id="16" name="Rettangolo 15"/>
          <p:cNvSpPr/>
          <p:nvPr/>
        </p:nvSpPr>
        <p:spPr>
          <a:xfrm>
            <a:off x="6274168" y="3396077"/>
            <a:ext cx="1296144" cy="30777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Revoca</a:t>
            </a:r>
          </a:p>
        </p:txBody>
      </p:sp>
      <p:sp>
        <p:nvSpPr>
          <p:cNvPr id="3" name="Rettangolo 2"/>
          <p:cNvSpPr/>
          <p:nvPr/>
        </p:nvSpPr>
        <p:spPr>
          <a:xfrm>
            <a:off x="820271" y="4437754"/>
            <a:ext cx="7928194" cy="1600438"/>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L’Organismo </a:t>
            </a:r>
            <a:r>
              <a:rPr kumimoji="0" lang="it-IT" sz="1400" b="0" i="0" u="sng"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non deve rilasciare nuove attestazioni di conformità sotto accreditamento</a:t>
            </a: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Può effettuare le verifiche di sorveglianza e rinnovo delle certificazioni rilasciate prima della sospensione.</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Le </a:t>
            </a:r>
            <a:r>
              <a:rPr kumimoji="0" lang="it-IT" sz="1400" b="0" i="0" u="sng"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attività di mantenimento e rinnovo delle certificazioni ricadenti nel periodo di sospensione devono essere preventivamente sottoposte ad ACCREDIA</a:t>
            </a: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che definisce eventuali attività di accompagnamento al riguardo, con oneri a carico dell’Organismo.</a:t>
            </a:r>
          </a:p>
        </p:txBody>
      </p:sp>
      <p:sp>
        <p:nvSpPr>
          <p:cNvPr id="5" name="Freccia a destra 4"/>
          <p:cNvSpPr/>
          <p:nvPr/>
        </p:nvSpPr>
        <p:spPr bwMode="auto">
          <a:xfrm>
            <a:off x="3700692" y="2727200"/>
            <a:ext cx="2160000" cy="16312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400" b="0" i="0" u="none" strike="noStrike" kern="1200" cap="none" spc="0" normalizeH="0" baseline="0" noProof="0">
              <a:ln>
                <a:noFill/>
              </a:ln>
              <a:solidFill>
                <a:srgbClr val="000000"/>
              </a:solidFill>
              <a:effectLst/>
              <a:uLnTx/>
              <a:uFillTx/>
              <a:latin typeface="Times" pitchFamily="-65" charset="0"/>
              <a:ea typeface="MS PGothic" panose="020B0600070205080204" pitchFamily="34" charset="-128"/>
              <a:cs typeface="+mn-cs"/>
            </a:endParaRPr>
          </a:p>
        </p:txBody>
      </p:sp>
      <p:sp>
        <p:nvSpPr>
          <p:cNvPr id="18" name="Freccia a destra 17"/>
          <p:cNvSpPr/>
          <p:nvPr/>
        </p:nvSpPr>
        <p:spPr bwMode="auto">
          <a:xfrm>
            <a:off x="3700692" y="3506822"/>
            <a:ext cx="2160000" cy="16312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it-IT" sz="1400" b="0" i="0" u="none" strike="noStrike" kern="1200" cap="none" spc="0" normalizeH="0" baseline="0" noProof="0">
              <a:ln>
                <a:noFill/>
              </a:ln>
              <a:solidFill>
                <a:srgbClr val="000000"/>
              </a:solidFill>
              <a:effectLst/>
              <a:uLnTx/>
              <a:uFillTx/>
              <a:latin typeface="Times" pitchFamily="-65" charset="0"/>
              <a:ea typeface="MS PGothic" panose="020B0600070205080204" pitchFamily="34" charset="-128"/>
              <a:cs typeface="+mn-cs"/>
            </a:endParaRPr>
          </a:p>
        </p:txBody>
      </p:sp>
      <p:sp>
        <p:nvSpPr>
          <p:cNvPr id="19" name="Rettangolo 18">
            <a:extLst>
              <a:ext uri="{FF2B5EF4-FFF2-40B4-BE49-F238E27FC236}">
                <a16:creationId xmlns:a16="http://schemas.microsoft.com/office/drawing/2014/main" id="{62DA85DB-B38F-4162-9C35-902D08D4383D}"/>
              </a:ext>
            </a:extLst>
          </p:cNvPr>
          <p:cNvSpPr/>
          <p:nvPr/>
        </p:nvSpPr>
        <p:spPr>
          <a:xfrm>
            <a:off x="2375912" y="836712"/>
            <a:ext cx="6732240" cy="270523"/>
          </a:xfrm>
          <a:prstGeom prst="rect">
            <a:avLst/>
          </a:prstGeom>
        </p:spPr>
        <p:txBody>
          <a:bodyPr wrap="square">
            <a:spAutoFit/>
          </a:bodyPr>
          <a:lstStyle/>
          <a:p>
            <a:pPr marL="450215" marR="25400" lvl="0" indent="-450215" algn="just" defTabSz="914400" rtl="0" eaLnBrk="0" fontAlgn="base" latinLnBrk="0" hangingPunct="0">
              <a:lnSpc>
                <a:spcPts val="1300"/>
              </a:lnSpc>
              <a:spcBef>
                <a:spcPts val="800"/>
              </a:spcBef>
              <a:spcAft>
                <a:spcPts val="900"/>
              </a:spcAft>
              <a:buClrTx/>
              <a:buSzTx/>
              <a:buFontTx/>
              <a:buNone/>
              <a:tabLst>
                <a:tab pos="2692400" algn="l"/>
                <a:tab pos="449580" algn="l"/>
              </a:tabLst>
              <a:defRPr/>
            </a:pPr>
            <a:r>
              <a:rPr kumimoji="0" lang="it-IT" sz="20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rPr>
              <a:t>Provvedimenti Sanzionatori</a:t>
            </a:r>
          </a:p>
        </p:txBody>
      </p:sp>
      <p:sp>
        <p:nvSpPr>
          <p:cNvPr id="12" name="Rettangolo 11"/>
          <p:cNvSpPr/>
          <p:nvPr/>
        </p:nvSpPr>
        <p:spPr bwMode="auto">
          <a:xfrm>
            <a:off x="927846" y="2515500"/>
            <a:ext cx="6938683" cy="1655666"/>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Tree>
    <p:extLst>
      <p:ext uri="{BB962C8B-B14F-4D97-AF65-F5344CB8AC3E}">
        <p14:creationId xmlns:p14="http://schemas.microsoft.com/office/powerpoint/2010/main" val="1301884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620629" y="1496129"/>
            <a:ext cx="7981982" cy="369332"/>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8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Provvedimenti di riduzione/revoca</a:t>
            </a:r>
          </a:p>
        </p:txBody>
      </p:sp>
      <p:sp>
        <p:nvSpPr>
          <p:cNvPr id="3" name="Rettangolo 2"/>
          <p:cNvSpPr/>
          <p:nvPr/>
        </p:nvSpPr>
        <p:spPr>
          <a:xfrm>
            <a:off x="620629" y="2037744"/>
            <a:ext cx="8093064" cy="3970318"/>
          </a:xfrm>
          <a:prstGeom prst="rect">
            <a:avLst/>
          </a:prstGeom>
        </p:spPr>
        <p:txBody>
          <a:bodyPr wrap="square">
            <a:spAutoFit/>
          </a:bodyPr>
          <a:lstStyle/>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mancata rimozione delle cause che hanno condotto al provvedimento di sospensione, entro i termini previsti</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delibera del Comitato Settoriale di Accreditamento non positiva per il  rinnovo dell’accreditamento</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comportamenti illeciti o gravemente scorretti in termini di etica professionale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mancato versamento delle somme dovute, trascorsi 6 mesi dalla comunicazione del provvedimento di sospensione disposto </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uso dell’accreditamento tale da portare discredito ad ACCREDIA o al sistema di accreditamento e certificazione.</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comportamenti fraudolenti/false informazioni, </a:t>
            </a:r>
            <a:r>
              <a:rPr lang="it-IT" sz="1400" kern="1200" dirty="0">
                <a:latin typeface="Verdana" panose="020B0604030504040204" pitchFamily="34" charset="0"/>
                <a:ea typeface="MS PGothic" panose="020B0600070205080204" pitchFamily="34" charset="-128"/>
                <a:cs typeface="+mn-cs"/>
              </a:rPr>
              <a:t>l’Organismo</a:t>
            </a:r>
            <a:r>
              <a:rPr kumimoji="0" lang="it-IT" sz="14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non potrà presentare più domanda di accreditamento.</a:t>
            </a:r>
          </a:p>
        </p:txBody>
      </p:sp>
      <p:sp>
        <p:nvSpPr>
          <p:cNvPr id="9" name="Rettangolo 8">
            <a:extLst>
              <a:ext uri="{FF2B5EF4-FFF2-40B4-BE49-F238E27FC236}">
                <a16:creationId xmlns:a16="http://schemas.microsoft.com/office/drawing/2014/main" id="{ADF055CA-E44C-4FAE-9222-0CDC7F05CCB8}"/>
              </a:ext>
            </a:extLst>
          </p:cNvPr>
          <p:cNvSpPr/>
          <p:nvPr/>
        </p:nvSpPr>
        <p:spPr>
          <a:xfrm>
            <a:off x="2411760" y="800736"/>
            <a:ext cx="6732240" cy="270523"/>
          </a:xfrm>
          <a:prstGeom prst="rect">
            <a:avLst/>
          </a:prstGeom>
        </p:spPr>
        <p:txBody>
          <a:bodyPr wrap="square">
            <a:spAutoFit/>
          </a:bodyPr>
          <a:lstStyle/>
          <a:p>
            <a:pPr marL="450215" marR="25400" lvl="0" indent="-450215" algn="just" defTabSz="914400" rtl="0" eaLnBrk="0" fontAlgn="base" latinLnBrk="0" hangingPunct="0">
              <a:lnSpc>
                <a:spcPts val="1300"/>
              </a:lnSpc>
              <a:spcBef>
                <a:spcPts val="800"/>
              </a:spcBef>
              <a:spcAft>
                <a:spcPts val="900"/>
              </a:spcAft>
              <a:buClrTx/>
              <a:buSzTx/>
              <a:buFontTx/>
              <a:buNone/>
              <a:tabLst>
                <a:tab pos="2692400" algn="l"/>
                <a:tab pos="449580" algn="l"/>
              </a:tabLst>
              <a:defRPr/>
            </a:pPr>
            <a:r>
              <a:rPr kumimoji="0" lang="it-IT" sz="20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Times New Roman" panose="02020603050405020304" pitchFamily="18" charset="0"/>
              </a:rPr>
              <a:t>Provvedimenti Sanzionatori</a:t>
            </a:r>
          </a:p>
        </p:txBody>
      </p:sp>
      <p:sp>
        <p:nvSpPr>
          <p:cNvPr id="2" name="Rettangolo 1"/>
          <p:cNvSpPr/>
          <p:nvPr/>
        </p:nvSpPr>
        <p:spPr bwMode="auto">
          <a:xfrm>
            <a:off x="620628" y="4908176"/>
            <a:ext cx="8093065" cy="403412"/>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eaLnBrk="0" fontAlgn="base">
              <a:spcBef>
                <a:spcPct val="0"/>
              </a:spcBef>
              <a:spcAft>
                <a:spcPct val="0"/>
              </a:spcAft>
              <a:defRPr/>
            </a:pPr>
            <a:r>
              <a:rPr lang="it-IT" sz="1400" b="1" i="1" kern="1200" dirty="0">
                <a:latin typeface="Verdana" panose="020B0604030504040204" pitchFamily="34" charset="0"/>
                <a:ea typeface="MS PGothic" panose="020B0600070205080204" pitchFamily="34" charset="-128"/>
              </a:rPr>
              <a:t>6 MESI di attesa</a:t>
            </a:r>
          </a:p>
        </p:txBody>
      </p:sp>
      <p:sp>
        <p:nvSpPr>
          <p:cNvPr id="10" name="Rettangolo 9"/>
          <p:cNvSpPr/>
          <p:nvPr/>
        </p:nvSpPr>
        <p:spPr bwMode="auto">
          <a:xfrm>
            <a:off x="620627" y="6008062"/>
            <a:ext cx="8093065" cy="403412"/>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eaLnBrk="0" fontAlgn="base">
              <a:spcBef>
                <a:spcPct val="0"/>
              </a:spcBef>
              <a:spcAft>
                <a:spcPct val="0"/>
              </a:spcAft>
              <a:defRPr/>
            </a:pPr>
            <a:r>
              <a:rPr lang="it-IT" sz="1400" b="1" i="1" kern="1200" dirty="0">
                <a:latin typeface="Verdana" panose="020B0604030504040204" pitchFamily="34" charset="0"/>
                <a:ea typeface="MS PGothic" panose="020B0600070205080204" pitchFamily="34" charset="-128"/>
              </a:rPr>
              <a:t>NO</a:t>
            </a:r>
          </a:p>
        </p:txBody>
      </p:sp>
      <p:sp>
        <p:nvSpPr>
          <p:cNvPr id="4" name="Rettangolo 3"/>
          <p:cNvSpPr/>
          <p:nvPr/>
        </p:nvSpPr>
        <p:spPr bwMode="auto">
          <a:xfrm>
            <a:off x="620627" y="2037744"/>
            <a:ext cx="8093066" cy="2870432"/>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
        <p:nvSpPr>
          <p:cNvPr id="6" name="Rettangolo 5"/>
          <p:cNvSpPr/>
          <p:nvPr/>
        </p:nvSpPr>
        <p:spPr bwMode="auto">
          <a:xfrm>
            <a:off x="620627" y="5472953"/>
            <a:ext cx="8093066" cy="535109"/>
          </a:xfrm>
          <a:prstGeom prst="rect">
            <a:avLst/>
          </a:prstGeom>
          <a:noFill/>
          <a:ln w="9525" cap="flat" cmpd="sng" algn="ctr">
            <a:solidFill>
              <a:schemeClr val="accent5">
                <a:lumMod val="1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Tree>
    <p:extLst>
      <p:ext uri="{BB962C8B-B14F-4D97-AF65-F5344CB8AC3E}">
        <p14:creationId xmlns:p14="http://schemas.microsoft.com/office/powerpoint/2010/main" val="403950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4"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375912" y="836712"/>
            <a:ext cx="6732240" cy="275973"/>
          </a:xfrm>
          <a:prstGeom prst="rect">
            <a:avLst/>
          </a:prstGeom>
        </p:spPr>
        <p:txBody>
          <a:bodyPr wrap="square">
            <a:spAutoFit/>
          </a:bodyPr>
          <a:lstStyle/>
          <a:p>
            <a:pPr marL="450215" marR="25400" lvl="0" indent="-450215" algn="just" defTabSz="914400" rtl="0" eaLnBrk="0" fontAlgn="base" latinLnBrk="0" hangingPunct="0">
              <a:lnSpc>
                <a:spcPts val="1300"/>
              </a:lnSpc>
              <a:spcBef>
                <a:spcPts val="800"/>
              </a:spcBef>
              <a:spcAft>
                <a:spcPts val="900"/>
              </a:spcAft>
              <a:buClrTx/>
              <a:buSzTx/>
              <a:buFontTx/>
              <a:buNone/>
              <a:tabLst>
                <a:tab pos="2692400" algn="l"/>
                <a:tab pos="449580" algn="l"/>
              </a:tabLst>
              <a:defRPr/>
            </a:pPr>
            <a:r>
              <a:rPr kumimoji="0" lang="it-IT" sz="2000" b="0" i="0" u="none" strike="noStrike" kern="1200" cap="none" spc="0" normalizeH="0" baseline="0" noProof="0" dirty="0">
                <a:ln>
                  <a:noFill/>
                </a:ln>
                <a:solidFill>
                  <a:srgbClr val="FFFFFF"/>
                </a:solidFill>
                <a:effectLst/>
                <a:uLnTx/>
                <a:uFillTx/>
                <a:latin typeface="Verdana" panose="020B0604030504040204" pitchFamily="34" charset="0"/>
                <a:ea typeface="Times New Roman" panose="02020603050405020304" pitchFamily="18" charset="0"/>
                <a:cs typeface="Times New Roman" panose="02020603050405020304" pitchFamily="18" charset="0"/>
              </a:rPr>
              <a:t>Collaborazioni</a:t>
            </a:r>
            <a:endParaRPr kumimoji="0" lang="it-IT" sz="2000" b="0" i="0" u="none" strike="noStrike" kern="1200" cap="none" spc="0" normalizeH="0" baseline="0" noProof="0" dirty="0">
              <a:ln>
                <a:noFill/>
              </a:ln>
              <a:solidFill>
                <a:srgbClr val="FFFFFF"/>
              </a:solidFill>
              <a:effectLst/>
              <a:uLnTx/>
              <a:uFillTx/>
              <a:latin typeface="Helvetica" panose="020B0604020202030204" pitchFamily="34" charset="0"/>
              <a:ea typeface="Times New Roman" panose="02020603050405020304" pitchFamily="18" charset="0"/>
              <a:cs typeface="Times New Roman" panose="02020603050405020304" pitchFamily="18" charset="0"/>
            </a:endParaRPr>
          </a:p>
        </p:txBody>
      </p:sp>
      <p:sp>
        <p:nvSpPr>
          <p:cNvPr id="11" name="Rettangolo 10"/>
          <p:cNvSpPr/>
          <p:nvPr/>
        </p:nvSpPr>
        <p:spPr>
          <a:xfrm>
            <a:off x="467544" y="1676687"/>
            <a:ext cx="7775503" cy="5355312"/>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800" b="1"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ACCREDIA</a:t>
            </a:r>
            <a:r>
              <a:rPr lang="it-IT" sz="1800" kern="1200" dirty="0">
                <a:latin typeface="Verdana" panose="020B0604030504040204" pitchFamily="34" charset="0"/>
                <a:ea typeface="MS PGothic" panose="020B0600070205080204" pitchFamily="34" charset="-128"/>
                <a:cs typeface="+mn-cs"/>
              </a:rPr>
              <a:t> ad oggi per l’ambito biologico collabora con:</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lang="it-IT" sz="1800" kern="1200" noProof="0" dirty="0">
              <a:latin typeface="Verdana" panose="020B0604030504040204" pitchFamily="34" charset="0"/>
              <a:ea typeface="MS PGothic" panose="020B0600070205080204" pitchFamily="34" charset="-128"/>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it-IT" sz="1800" b="0" i="0" u="none" strike="noStrike" kern="1200" cap="none" spc="0" normalizeH="0" baseline="0" dirty="0">
              <a:ln>
                <a:noFill/>
              </a:ln>
              <a:solidFill>
                <a:srgbClr val="000000"/>
              </a:solidFill>
              <a:effectLst/>
              <a:uLnTx/>
              <a:uFillTx/>
              <a:latin typeface="Verdana" panose="020B0604030504040204" pitchFamily="34" charset="0"/>
              <a:ea typeface="MS PGothic" panose="020B0600070205080204" pitchFamily="34" charset="-128"/>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800" b="0" i="0" u="none" strike="noStrike" kern="1200" cap="none" spc="0" normalizeH="0" baseline="0" noProof="0" dirty="0">
                <a:ln>
                  <a:noFill/>
                </a:ln>
                <a:solidFill>
                  <a:srgbClr val="000000"/>
                </a:solidFill>
                <a:effectLst/>
                <a:uLnTx/>
                <a:uFillTx/>
                <a:latin typeface="Verdana" panose="020B0604030504040204" pitchFamily="34" charset="0"/>
                <a:ea typeface="MS PGothic" panose="020B0600070205080204" pitchFamily="34" charset="-128"/>
                <a:cs typeface="+mn-cs"/>
              </a:rPr>
              <a:t>                    - per il</a:t>
            </a:r>
            <a:r>
              <a:rPr kumimoji="0" lang="it-IT" sz="1800" b="0" i="0" u="none" strike="noStrike" kern="1200" cap="none" spc="0" normalizeH="0" noProof="0" dirty="0">
                <a:ln>
                  <a:noFill/>
                </a:ln>
                <a:solidFill>
                  <a:srgbClr val="000000"/>
                </a:solidFill>
                <a:effectLst/>
                <a:uLnTx/>
                <a:uFillTx/>
                <a:latin typeface="Verdana" panose="020B0604030504040204" pitchFamily="34" charset="0"/>
                <a:ea typeface="MS PGothic" panose="020B0600070205080204" pitchFamily="34" charset="-128"/>
                <a:cs typeface="+mn-cs"/>
              </a:rPr>
              <a:t> completamento del nuovo Reg. UE 848/18</a:t>
            </a:r>
          </a:p>
          <a:p>
            <a:pPr lvl="0" algn="just" eaLnBrk="0" fontAlgn="base">
              <a:spcBef>
                <a:spcPct val="0"/>
              </a:spcBef>
              <a:spcAft>
                <a:spcPct val="0"/>
              </a:spcAft>
              <a:defRPr/>
            </a:pPr>
            <a:r>
              <a:rPr lang="it-IT" sz="1800" kern="1200" baseline="0" dirty="0">
                <a:latin typeface="Verdana" panose="020B0604030504040204" pitchFamily="34" charset="0"/>
                <a:ea typeface="MS PGothic" panose="020B0600070205080204" pitchFamily="34" charset="-128"/>
                <a:cs typeface="+mn-cs"/>
              </a:rPr>
              <a:t>                    -</a:t>
            </a:r>
            <a:r>
              <a:rPr lang="it-IT" sz="1800" kern="1200" dirty="0">
                <a:latin typeface="Verdana" panose="020B0604030504040204" pitchFamily="34" charset="0"/>
                <a:ea typeface="MS PGothic" panose="020B0600070205080204" pitchFamily="34" charset="-128"/>
                <a:cs typeface="+mn-cs"/>
              </a:rPr>
              <a:t> per la stesura del documento EA 3/12 «</a:t>
            </a:r>
            <a:r>
              <a:rPr lang="en-US" sz="1800" kern="1200" dirty="0">
                <a:latin typeface="Verdana" panose="020B0604030504040204" pitchFamily="34" charset="0"/>
                <a:ea typeface="MS PGothic" panose="020B0600070205080204" pitchFamily="34" charset="-128"/>
                <a:cs typeface="+mn-cs"/>
              </a:rPr>
              <a:t>Policy for the     		Accreditation of Organic Production Certification</a:t>
            </a:r>
            <a:r>
              <a:rPr lang="en-US" sz="1800" kern="1200" dirty="0">
                <a:latin typeface="Verdana" panose="020B0604030504040204" pitchFamily="34" charset="0"/>
                <a:ea typeface="Verdana" panose="020B0604030504040204" pitchFamily="34" charset="0"/>
                <a:cs typeface="Verdana" panose="020B0604030504040204" pitchFamily="34" charset="0"/>
              </a:rPr>
              <a:t>»</a:t>
            </a: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r>
              <a:rPr lang="en-US" sz="1800" kern="1200" dirty="0">
                <a:latin typeface="Verdana" panose="020B0604030504040204" pitchFamily="34" charset="0"/>
                <a:ea typeface="Verdana" panose="020B0604030504040204" pitchFamily="34" charset="0"/>
                <a:cs typeface="Verdana" panose="020B0604030504040204" pitchFamily="34" charset="0"/>
              </a:rPr>
              <a:t>	         - per </a:t>
            </a:r>
            <a:r>
              <a:rPr lang="en-US" sz="1800" kern="1200" dirty="0" err="1">
                <a:latin typeface="Verdana" panose="020B0604030504040204" pitchFamily="34" charset="0"/>
                <a:ea typeface="Verdana" panose="020B0604030504040204" pitchFamily="34" charset="0"/>
                <a:cs typeface="Verdana" panose="020B0604030504040204" pitchFamily="34" charset="0"/>
              </a:rPr>
              <a:t>il</a:t>
            </a:r>
            <a:r>
              <a:rPr lang="en-US" sz="1800" kern="1200" dirty="0">
                <a:latin typeface="Verdana" panose="020B0604030504040204" pitchFamily="34" charset="0"/>
                <a:ea typeface="Verdana" panose="020B0604030504040204" pitchFamily="34" charset="0"/>
                <a:cs typeface="Verdana" panose="020B0604030504040204" pitchFamily="34" charset="0"/>
              </a:rPr>
              <a:t> </a:t>
            </a:r>
            <a:r>
              <a:rPr lang="en-US" sz="1800" kern="1200" dirty="0" err="1">
                <a:latin typeface="Verdana" panose="020B0604030504040204" pitchFamily="34" charset="0"/>
                <a:ea typeface="Verdana" panose="020B0604030504040204" pitchFamily="34" charset="0"/>
                <a:cs typeface="Verdana" panose="020B0604030504040204" pitchFamily="34" charset="0"/>
              </a:rPr>
              <a:t>completamento</a:t>
            </a:r>
            <a:r>
              <a:rPr lang="en-US" sz="1800" kern="1200" dirty="0">
                <a:latin typeface="Verdana" panose="020B0604030504040204" pitchFamily="34" charset="0"/>
                <a:ea typeface="Verdana" panose="020B0604030504040204" pitchFamily="34" charset="0"/>
                <a:cs typeface="Verdana" panose="020B0604030504040204" pitchFamily="34" charset="0"/>
              </a:rPr>
              <a:t> del </a:t>
            </a:r>
            <a:r>
              <a:rPr lang="en-US" sz="1800" kern="1200" dirty="0" err="1">
                <a:latin typeface="Verdana" panose="020B0604030504040204" pitchFamily="34" charset="0"/>
                <a:ea typeface="Verdana" panose="020B0604030504040204" pitchFamily="34" charset="0"/>
                <a:cs typeface="Verdana" panose="020B0604030504040204" pitchFamily="34" charset="0"/>
              </a:rPr>
              <a:t>nuovo</a:t>
            </a:r>
            <a:r>
              <a:rPr lang="en-US" sz="1800" kern="1200" dirty="0">
                <a:latin typeface="Verdana" panose="020B0604030504040204" pitchFamily="34" charset="0"/>
                <a:ea typeface="Verdana" panose="020B0604030504040204" pitchFamily="34" charset="0"/>
                <a:cs typeface="Verdana" panose="020B0604030504040204" pitchFamily="34" charset="0"/>
              </a:rPr>
              <a:t> Reg. UE 848/18</a:t>
            </a:r>
          </a:p>
          <a:p>
            <a:pPr lvl="0" algn="just" eaLnBrk="0" fontAlgn="base">
              <a:spcBef>
                <a:spcPct val="0"/>
              </a:spcBef>
              <a:spcAft>
                <a:spcPct val="0"/>
              </a:spcAft>
              <a:defRPr/>
            </a:pPr>
            <a:r>
              <a:rPr lang="en-US" sz="1800" kern="1200" dirty="0">
                <a:latin typeface="Verdana" panose="020B0604030504040204" pitchFamily="34" charset="0"/>
                <a:ea typeface="Verdana" panose="020B0604030504040204" pitchFamily="34" charset="0"/>
                <a:cs typeface="Verdana" panose="020B0604030504040204" pitchFamily="34" charset="0"/>
              </a:rPr>
              <a:t>	         - per la </a:t>
            </a:r>
            <a:r>
              <a:rPr lang="en-US" sz="1800" kern="1200" dirty="0" err="1">
                <a:latin typeface="Verdana" panose="020B0604030504040204" pitchFamily="34" charset="0"/>
                <a:ea typeface="Verdana" panose="020B0604030504040204" pitchFamily="34" charset="0"/>
                <a:cs typeface="Verdana" panose="020B0604030504040204" pitchFamily="34" charset="0"/>
              </a:rPr>
              <a:t>creazione</a:t>
            </a:r>
            <a:r>
              <a:rPr lang="en-US" sz="1800" kern="1200" dirty="0">
                <a:latin typeface="Verdana" panose="020B0604030504040204" pitchFamily="34" charset="0"/>
                <a:ea typeface="Verdana" panose="020B0604030504040204" pitchFamily="34" charset="0"/>
                <a:cs typeface="Verdana" panose="020B0604030504040204" pitchFamily="34" charset="0"/>
              </a:rPr>
              <a:t> </a:t>
            </a:r>
            <a:r>
              <a:rPr lang="en-US" sz="1800" kern="1200" dirty="0" err="1">
                <a:latin typeface="Verdana" panose="020B0604030504040204" pitchFamily="34" charset="0"/>
                <a:ea typeface="Verdana" panose="020B0604030504040204" pitchFamily="34" charset="0"/>
                <a:cs typeface="Verdana" panose="020B0604030504040204" pitchFamily="34" charset="0"/>
              </a:rPr>
              <a:t>della</a:t>
            </a:r>
            <a:r>
              <a:rPr lang="en-US" sz="1800" kern="1200" dirty="0">
                <a:latin typeface="Verdana" panose="020B0604030504040204" pitchFamily="34" charset="0"/>
                <a:ea typeface="Verdana" panose="020B0604030504040204" pitchFamily="34" charset="0"/>
                <a:cs typeface="Verdana" panose="020B0604030504040204" pitchFamily="34" charset="0"/>
              </a:rPr>
              <a:t> Banca </a:t>
            </a:r>
            <a:r>
              <a:rPr lang="en-US" sz="1800" kern="1200" dirty="0" err="1">
                <a:latin typeface="Verdana" panose="020B0604030504040204" pitchFamily="34" charset="0"/>
                <a:ea typeface="Verdana" panose="020B0604030504040204" pitchFamily="34" charset="0"/>
                <a:cs typeface="Verdana" panose="020B0604030504040204" pitchFamily="34" charset="0"/>
              </a:rPr>
              <a:t>Dati</a:t>
            </a:r>
            <a:r>
              <a:rPr lang="en-US" sz="1800" kern="1200" dirty="0">
                <a:latin typeface="Verdana" panose="020B0604030504040204" pitchFamily="34" charset="0"/>
                <a:ea typeface="Verdana" panose="020B0604030504040204" pitchFamily="34" charset="0"/>
                <a:cs typeface="Verdana" panose="020B0604030504040204" pitchFamily="34" charset="0"/>
              </a:rPr>
              <a:t> </a:t>
            </a:r>
            <a:r>
              <a:rPr lang="en-US" sz="1800" kern="1200" dirty="0" err="1">
                <a:latin typeface="Verdana" panose="020B0604030504040204" pitchFamily="34" charset="0"/>
                <a:ea typeface="Verdana" panose="020B0604030504040204" pitchFamily="34" charset="0"/>
                <a:cs typeface="Verdana" panose="020B0604030504040204" pitchFamily="34" charset="0"/>
              </a:rPr>
              <a:t>pubblica</a:t>
            </a:r>
            <a:r>
              <a:rPr lang="en-US" sz="1800" kern="1200" dirty="0">
                <a:latin typeface="Verdana" panose="020B0604030504040204" pitchFamily="34" charset="0"/>
                <a:ea typeface="Verdana" panose="020B0604030504040204" pitchFamily="34" charset="0"/>
                <a:cs typeface="Verdana" panose="020B0604030504040204" pitchFamily="34" charset="0"/>
              </a:rPr>
              <a:t> del 		           </a:t>
            </a:r>
            <a:r>
              <a:rPr lang="en-US" sz="1800" kern="1200" dirty="0" err="1">
                <a:latin typeface="Verdana" panose="020B0604030504040204" pitchFamily="34" charset="0"/>
                <a:ea typeface="Verdana" panose="020B0604030504040204" pitchFamily="34" charset="0"/>
                <a:cs typeface="Verdana" panose="020B0604030504040204" pitchFamily="34" charset="0"/>
              </a:rPr>
              <a:t>biologico</a:t>
            </a:r>
            <a:r>
              <a:rPr lang="en-US" sz="1800" kern="1200" dirty="0">
                <a:latin typeface="Verdana" panose="020B0604030504040204" pitchFamily="34" charset="0"/>
                <a:ea typeface="Verdana" panose="020B0604030504040204" pitchFamily="34" charset="0"/>
                <a:cs typeface="Verdana" panose="020B0604030504040204" pitchFamily="34" charset="0"/>
              </a:rPr>
              <a:t> come </a:t>
            </a:r>
            <a:r>
              <a:rPr lang="en-US" sz="1800" kern="1200" dirty="0" err="1">
                <a:latin typeface="Verdana" panose="020B0604030504040204" pitchFamily="34" charset="0"/>
                <a:ea typeface="Verdana" panose="020B0604030504040204" pitchFamily="34" charset="0"/>
                <a:cs typeface="Verdana" panose="020B0604030504040204" pitchFamily="34" charset="0"/>
              </a:rPr>
              <a:t>previsto</a:t>
            </a:r>
            <a:r>
              <a:rPr lang="en-US" sz="1800" kern="1200" dirty="0">
                <a:latin typeface="Verdana" panose="020B0604030504040204" pitchFamily="34" charset="0"/>
                <a:ea typeface="Verdana" panose="020B0604030504040204" pitchFamily="34" charset="0"/>
                <a:cs typeface="Verdana" panose="020B0604030504040204" pitchFamily="34" charset="0"/>
              </a:rPr>
              <a:t> dal DL 20 </a:t>
            </a: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en-US" sz="1800" kern="1200" dirty="0">
              <a:latin typeface="Verdana" panose="020B0604030504040204" pitchFamily="34" charset="0"/>
              <a:ea typeface="Verdana" panose="020B0604030504040204" pitchFamily="34" charset="0"/>
              <a:cs typeface="Verdana" panose="020B0604030504040204" pitchFamily="34" charset="0"/>
            </a:endParaRPr>
          </a:p>
          <a:p>
            <a:pPr lvl="0" algn="just" eaLnBrk="0" fontAlgn="base">
              <a:spcBef>
                <a:spcPct val="0"/>
              </a:spcBef>
              <a:spcAft>
                <a:spcPct val="0"/>
              </a:spcAft>
              <a:defRPr/>
            </a:pPr>
            <a:endParaRPr lang="it-IT" sz="1800" kern="1200" dirty="0">
              <a:latin typeface="Verdana" panose="020B0604030504040204" pitchFamily="34" charset="0"/>
              <a:ea typeface="MS PGothic" panose="020B0600070205080204" pitchFamily="34" charset="-128"/>
              <a:cs typeface="+mn-cs"/>
            </a:endParaRPr>
          </a:p>
        </p:txBody>
      </p:sp>
      <p:pic>
        <p:nvPicPr>
          <p:cNvPr id="5" name="Imagine 3">
            <a:extLst>
              <a:ext uri="{FF2B5EF4-FFF2-40B4-BE49-F238E27FC236}">
                <a16:creationId xmlns:a16="http://schemas.microsoft.com/office/drawing/2014/main" id="{684733C1-CF6F-4F6F-A979-71268A1E57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6263" y="2771777"/>
            <a:ext cx="100965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4462040"/>
            <a:ext cx="1616350" cy="672402"/>
          </a:xfrm>
          <a:prstGeom prst="rect">
            <a:avLst/>
          </a:prstGeom>
        </p:spPr>
      </p:pic>
    </p:spTree>
    <p:extLst>
      <p:ext uri="{BB962C8B-B14F-4D97-AF65-F5344CB8AC3E}">
        <p14:creationId xmlns:p14="http://schemas.microsoft.com/office/powerpoint/2010/main" val="2610272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www.accredia.it…"/>
          <p:cNvSpPr txBox="1"/>
          <p:nvPr/>
        </p:nvSpPr>
        <p:spPr>
          <a:xfrm>
            <a:off x="449262" y="3912405"/>
            <a:ext cx="8245476" cy="19645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4999" tIns="44999" rIns="44999" bIns="44999" anchor="b">
            <a:spAutoFit/>
          </a:bodyPr>
          <a:lstStyle/>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r>
              <a:t>www.accredia.it</a:t>
            </a: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endParaRPr/>
          </a:p>
          <a:p>
            <a:pPr algn="ctr" defTabSz="457200">
              <a:lnSpc>
                <a:spcPct val="90000"/>
              </a:lnSpc>
              <a:tabLst>
                <a:tab pos="723900" algn="l"/>
                <a:tab pos="1447800" algn="l"/>
                <a:tab pos="2171700" algn="l"/>
                <a:tab pos="2895600" algn="l"/>
                <a:tab pos="3619500" algn="l"/>
                <a:tab pos="4343400" algn="l"/>
                <a:tab pos="5067300" algn="l"/>
                <a:tab pos="5791200" algn="l"/>
                <a:tab pos="6515100" algn="l"/>
                <a:tab pos="7239000" algn="l"/>
                <a:tab pos="7962900" algn="l"/>
              </a:tabLst>
              <a:defRPr sz="1400" b="1">
                <a:solidFill>
                  <a:srgbClr val="114557"/>
                </a:solidFill>
              </a:defRPr>
            </a:pPr>
            <a:r>
              <a:t>info@accredia.it</a:t>
            </a:r>
          </a:p>
        </p:txBody>
      </p:sp>
      <p:pic>
        <p:nvPicPr>
          <p:cNvPr id="97" name="image.png" descr="image.png"/>
          <p:cNvPicPr>
            <a:picLocks noChangeAspect="1"/>
          </p:cNvPicPr>
          <p:nvPr/>
        </p:nvPicPr>
        <p:blipFill>
          <a:blip r:embed="rId2"/>
          <a:stretch>
            <a:fillRect/>
          </a:stretch>
        </p:blipFill>
        <p:spPr>
          <a:xfrm>
            <a:off x="3803650" y="2374900"/>
            <a:ext cx="1536700" cy="1260475"/>
          </a:xfrm>
          <a:prstGeom prst="rect">
            <a:avLst/>
          </a:prstGeom>
          <a:ln w="12700">
            <a:miter lim="400000"/>
          </a:ln>
        </p:spPr>
      </p:pic>
      <p:sp>
        <p:nvSpPr>
          <p:cNvPr id="98" name="Linea"/>
          <p:cNvSpPr/>
          <p:nvPr/>
        </p:nvSpPr>
        <p:spPr>
          <a:xfrm>
            <a:off x="449262" y="6480176"/>
            <a:ext cx="8245476" cy="1586"/>
          </a:xfrm>
          <a:prstGeom prst="line">
            <a:avLst/>
          </a:prstGeom>
          <a:ln w="38100">
            <a:solidFill>
              <a:srgbClr val="004557"/>
            </a:solidFill>
            <a:miter/>
          </a:ln>
        </p:spPr>
        <p:txBody>
          <a:bodyPr lIns="45719" rIns="45719"/>
          <a:lstStyle/>
          <a:p>
            <a:endParaRPr/>
          </a:p>
        </p:txBody>
      </p:sp>
      <p:sp>
        <p:nvSpPr>
          <p:cNvPr id="99" name="Linea"/>
          <p:cNvSpPr/>
          <p:nvPr/>
        </p:nvSpPr>
        <p:spPr>
          <a:xfrm>
            <a:off x="449262" y="1152526"/>
            <a:ext cx="8245476" cy="1586"/>
          </a:xfrm>
          <a:prstGeom prst="line">
            <a:avLst/>
          </a:prstGeom>
          <a:ln w="12700">
            <a:solidFill>
              <a:srgbClr val="004557"/>
            </a:solidFill>
          </a:ln>
        </p:spPr>
        <p:txBody>
          <a:bodyPr lIns="45719" rIns="45719"/>
          <a:lstStyle/>
          <a:p>
            <a:endParaRPr/>
          </a:p>
        </p:txBody>
      </p:sp>
      <p:sp>
        <p:nvSpPr>
          <p:cNvPr id="100" name="Dipartimento Certificazione e Ispezione   |   Dipartimento Laboratori di prova   |   Dipartimento Laboratori di taratura"/>
          <p:cNvSpPr txBox="1"/>
          <p:nvPr/>
        </p:nvSpPr>
        <p:spPr>
          <a:xfrm>
            <a:off x="449262" y="6131412"/>
            <a:ext cx="8245476" cy="3217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4999" tIns="44999" rIns="44999" bIns="44999" anchor="b">
            <a:spAutoFit/>
          </a:bodyPr>
          <a:lstStyle>
            <a:lvl1pPr algn="ctr" defTabSz="457200">
              <a:lnSpc>
                <a:spcPts val="2000"/>
              </a:lnSpc>
              <a:tabLst>
                <a:tab pos="723900" algn="l"/>
                <a:tab pos="1447800" algn="l"/>
                <a:tab pos="2171700" algn="l"/>
                <a:tab pos="2895600" algn="l"/>
                <a:tab pos="3619500" algn="l"/>
                <a:tab pos="4343400" algn="l"/>
                <a:tab pos="5067300" algn="l"/>
                <a:tab pos="5791200" algn="l"/>
                <a:tab pos="6515100" algn="l"/>
                <a:tab pos="7239000" algn="l"/>
                <a:tab pos="7962900" algn="l"/>
              </a:tabLst>
              <a:defRPr sz="900" b="1">
                <a:solidFill>
                  <a:srgbClr val="808080"/>
                </a:solidFill>
              </a:defRPr>
            </a:lvl1pPr>
          </a:lstStyle>
          <a:p>
            <a:r>
              <a:t>Dipartimento Certificazione e Ispezione   |   Dipartimento Laboratori di prova   |   Dipartimento Laboratori di taratura</a:t>
            </a:r>
          </a:p>
        </p:txBody>
      </p:sp>
      <p:grpSp>
        <p:nvGrpSpPr>
          <p:cNvPr id="105" name="Gruppo"/>
          <p:cNvGrpSpPr/>
          <p:nvPr/>
        </p:nvGrpSpPr>
        <p:grpSpPr>
          <a:xfrm>
            <a:off x="3154362" y="4868862"/>
            <a:ext cx="2835276" cy="603251"/>
            <a:chOff x="0" y="0"/>
            <a:chExt cx="2835275" cy="603249"/>
          </a:xfrm>
        </p:grpSpPr>
        <p:pic>
          <p:nvPicPr>
            <p:cNvPr id="101" name="image.png" descr="image.png"/>
            <p:cNvPicPr>
              <a:picLocks noChangeAspect="1"/>
            </p:cNvPicPr>
            <p:nvPr/>
          </p:nvPicPr>
          <p:blipFill>
            <a:blip r:embed="rId3"/>
            <a:stretch>
              <a:fillRect/>
            </a:stretch>
          </p:blipFill>
          <p:spPr>
            <a:xfrm>
              <a:off x="-1" y="125599"/>
              <a:ext cx="418281" cy="351182"/>
            </a:xfrm>
            <a:prstGeom prst="rect">
              <a:avLst/>
            </a:prstGeom>
            <a:ln w="12700" cap="flat">
              <a:noFill/>
              <a:miter lim="400000"/>
            </a:ln>
            <a:effectLst/>
          </p:spPr>
        </p:pic>
        <p:pic>
          <p:nvPicPr>
            <p:cNvPr id="102" name="image.png" descr="image.png"/>
            <p:cNvPicPr>
              <a:picLocks noChangeAspect="1"/>
            </p:cNvPicPr>
            <p:nvPr/>
          </p:nvPicPr>
          <p:blipFill>
            <a:blip r:embed="rId4"/>
            <a:stretch>
              <a:fillRect/>
            </a:stretch>
          </p:blipFill>
          <p:spPr>
            <a:xfrm>
              <a:off x="724406" y="2967"/>
              <a:ext cx="577663" cy="600284"/>
            </a:xfrm>
            <a:prstGeom prst="rect">
              <a:avLst/>
            </a:prstGeom>
            <a:ln w="12700" cap="flat">
              <a:noFill/>
              <a:miter lim="400000"/>
            </a:ln>
            <a:effectLst/>
          </p:spPr>
        </p:pic>
        <p:pic>
          <p:nvPicPr>
            <p:cNvPr id="103" name="image.png" descr="image.png"/>
            <p:cNvPicPr>
              <a:picLocks noChangeAspect="1"/>
            </p:cNvPicPr>
            <p:nvPr/>
          </p:nvPicPr>
          <p:blipFill>
            <a:blip r:embed="rId5"/>
            <a:stretch>
              <a:fillRect/>
            </a:stretch>
          </p:blipFill>
          <p:spPr>
            <a:xfrm>
              <a:off x="2285135" y="0"/>
              <a:ext cx="550140" cy="571682"/>
            </a:xfrm>
            <a:prstGeom prst="rect">
              <a:avLst/>
            </a:prstGeom>
            <a:ln w="12700" cap="flat">
              <a:noFill/>
              <a:miter lim="400000"/>
            </a:ln>
            <a:effectLst/>
          </p:spPr>
        </p:pic>
        <p:pic>
          <p:nvPicPr>
            <p:cNvPr id="104" name="image.png" descr="image.png"/>
            <p:cNvPicPr>
              <a:picLocks noChangeAspect="1"/>
            </p:cNvPicPr>
            <p:nvPr/>
          </p:nvPicPr>
          <p:blipFill>
            <a:blip r:embed="rId6"/>
            <a:stretch>
              <a:fillRect/>
            </a:stretch>
          </p:blipFill>
          <p:spPr>
            <a:xfrm>
              <a:off x="1608194" y="108475"/>
              <a:ext cx="370816" cy="385429"/>
            </a:xfrm>
            <a:prstGeom prst="rect">
              <a:avLst/>
            </a:prstGeom>
            <a:ln w="12700" cap="flat">
              <a:noFill/>
              <a:miter lim="400000"/>
            </a:ln>
            <a:effectLst/>
          </p:spPr>
        </p:pic>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4">
            <a:extLst>
              <a:ext uri="{FF2B5EF4-FFF2-40B4-BE49-F238E27FC236}">
                <a16:creationId xmlns:a16="http://schemas.microsoft.com/office/drawing/2014/main" id="{1E96EDF7-3BEF-8D4F-812C-4CE5453A8921}"/>
              </a:ext>
            </a:extLst>
          </p:cNvPr>
          <p:cNvSpPr>
            <a:spLocks noChangeArrowheads="1"/>
          </p:cNvSpPr>
          <p:nvPr/>
        </p:nvSpPr>
        <p:spPr bwMode="auto">
          <a:xfrm>
            <a:off x="2423071" y="659251"/>
            <a:ext cx="6325393" cy="5040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r>
              <a:rPr lang="it-IT" altLang="it-IT" sz="2000" dirty="0">
                <a:solidFill>
                  <a:schemeClr val="bg1"/>
                </a:solidFill>
                <a:latin typeface="Verdana" panose="020B0604030504040204" pitchFamily="34" charset="0"/>
                <a:ea typeface="Verdana" panose="020B0604030504040204" pitchFamily="34" charset="0"/>
                <a:cs typeface="Verdana" panose="020B0604030504040204" pitchFamily="34" charset="0"/>
              </a:rPr>
              <a:t>L’Ente Nazionale di Accreditamento</a:t>
            </a:r>
          </a:p>
        </p:txBody>
      </p:sp>
      <p:pic>
        <p:nvPicPr>
          <p:cNvPr id="3" name="Immagine 2"/>
          <p:cNvPicPr>
            <a:picLocks noChangeAspect="1"/>
          </p:cNvPicPr>
          <p:nvPr/>
        </p:nvPicPr>
        <p:blipFill>
          <a:blip r:embed="rId2"/>
          <a:stretch>
            <a:fillRect/>
          </a:stretch>
        </p:blipFill>
        <p:spPr>
          <a:xfrm>
            <a:off x="1184082" y="1855694"/>
            <a:ext cx="7330250" cy="3966882"/>
          </a:xfrm>
          <a:prstGeom prst="rect">
            <a:avLst/>
          </a:prstGeom>
        </p:spPr>
      </p:pic>
    </p:spTree>
    <p:extLst>
      <p:ext uri="{BB962C8B-B14F-4D97-AF65-F5344CB8AC3E}">
        <p14:creationId xmlns:p14="http://schemas.microsoft.com/office/powerpoint/2010/main" val="1842157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4">
            <a:extLst>
              <a:ext uri="{FF2B5EF4-FFF2-40B4-BE49-F238E27FC236}">
                <a16:creationId xmlns:a16="http://schemas.microsoft.com/office/drawing/2014/main" id="{1E96EDF7-3BEF-8D4F-812C-4CE5453A8921}"/>
              </a:ext>
            </a:extLst>
          </p:cNvPr>
          <p:cNvSpPr>
            <a:spLocks noChangeArrowheads="1"/>
          </p:cNvSpPr>
          <p:nvPr/>
        </p:nvSpPr>
        <p:spPr bwMode="auto">
          <a:xfrm>
            <a:off x="2423071" y="659251"/>
            <a:ext cx="6325393" cy="5040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r>
              <a:rPr lang="it-IT" altLang="it-IT" sz="2000" dirty="0">
                <a:solidFill>
                  <a:schemeClr val="bg1"/>
                </a:solidFill>
                <a:latin typeface="Verdana" panose="020B0604030504040204" pitchFamily="34" charset="0"/>
                <a:ea typeface="Verdana" panose="020B0604030504040204" pitchFamily="34" charset="0"/>
                <a:cs typeface="Verdana" panose="020B0604030504040204" pitchFamily="34" charset="0"/>
              </a:rPr>
              <a:t>L’Ente Nazionale di Accreditamento</a:t>
            </a:r>
          </a:p>
        </p:txBody>
      </p:sp>
      <p:pic>
        <p:nvPicPr>
          <p:cNvPr id="2" name="Immagine 1"/>
          <p:cNvPicPr>
            <a:picLocks noChangeAspect="1"/>
          </p:cNvPicPr>
          <p:nvPr/>
        </p:nvPicPr>
        <p:blipFill>
          <a:blip r:embed="rId2"/>
          <a:stretch>
            <a:fillRect/>
          </a:stretch>
        </p:blipFill>
        <p:spPr>
          <a:xfrm>
            <a:off x="683568" y="1459232"/>
            <a:ext cx="7605142" cy="4906543"/>
          </a:xfrm>
          <a:prstGeom prst="rect">
            <a:avLst/>
          </a:prstGeom>
        </p:spPr>
      </p:pic>
    </p:spTree>
    <p:extLst>
      <p:ext uri="{BB962C8B-B14F-4D97-AF65-F5344CB8AC3E}">
        <p14:creationId xmlns:p14="http://schemas.microsoft.com/office/powerpoint/2010/main" val="4029591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96EDF7-3BEF-8D4F-812C-4CE5453A8921}"/>
              </a:ext>
            </a:extLst>
          </p:cNvPr>
          <p:cNvSpPr>
            <a:spLocks noChangeArrowheads="1"/>
          </p:cNvSpPr>
          <p:nvPr/>
        </p:nvSpPr>
        <p:spPr bwMode="auto">
          <a:xfrm>
            <a:off x="2423071" y="672698"/>
            <a:ext cx="6325393" cy="5040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r>
              <a:rPr lang="it-IT" altLang="it-IT" sz="2000" dirty="0">
                <a:solidFill>
                  <a:schemeClr val="bg1"/>
                </a:solidFill>
                <a:latin typeface="Verdana" panose="020B0604030504040204" pitchFamily="34" charset="0"/>
                <a:ea typeface="Verdana" panose="020B0604030504040204" pitchFamily="34" charset="0"/>
                <a:cs typeface="Verdana" panose="020B0604030504040204" pitchFamily="34" charset="0"/>
              </a:rPr>
              <a:t>L’Ente Nazionale di Accreditamento</a:t>
            </a:r>
          </a:p>
        </p:txBody>
      </p:sp>
      <p:pic>
        <p:nvPicPr>
          <p:cNvPr id="13" name="Immagine 12"/>
          <p:cNvPicPr>
            <a:picLocks noChangeAspect="1"/>
          </p:cNvPicPr>
          <p:nvPr/>
        </p:nvPicPr>
        <p:blipFill>
          <a:blip r:embed="rId2"/>
          <a:stretch>
            <a:fillRect/>
          </a:stretch>
        </p:blipFill>
        <p:spPr>
          <a:xfrm>
            <a:off x="801232" y="2111188"/>
            <a:ext cx="7947232" cy="3156611"/>
          </a:xfrm>
          <a:prstGeom prst="rect">
            <a:avLst/>
          </a:prstGeom>
        </p:spPr>
      </p:pic>
    </p:spTree>
    <p:extLst>
      <p:ext uri="{BB962C8B-B14F-4D97-AF65-F5344CB8AC3E}">
        <p14:creationId xmlns:p14="http://schemas.microsoft.com/office/powerpoint/2010/main" val="358084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a:extLst>
              <a:ext uri="{FF2B5EF4-FFF2-40B4-BE49-F238E27FC236}">
                <a16:creationId xmlns:a16="http://schemas.microsoft.com/office/drawing/2014/main" id="{7890F36D-3ACB-AF42-8BFF-E0379C4541EA}"/>
              </a:ext>
            </a:extLst>
          </p:cNvPr>
          <p:cNvGrpSpPr/>
          <p:nvPr/>
        </p:nvGrpSpPr>
        <p:grpSpPr>
          <a:xfrm>
            <a:off x="2245741" y="1412776"/>
            <a:ext cx="5350594" cy="4968552"/>
            <a:chOff x="1817694" y="1081024"/>
            <a:chExt cx="5778642" cy="5516328"/>
          </a:xfrm>
        </p:grpSpPr>
        <p:pic>
          <p:nvPicPr>
            <p:cNvPr id="3" name="Immagine 2" descr="italia.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081024"/>
              <a:ext cx="4680520" cy="5516328"/>
            </a:xfrm>
            <a:prstGeom prst="rect">
              <a:avLst/>
            </a:prstGeom>
          </p:spPr>
        </p:pic>
        <p:sp>
          <p:nvSpPr>
            <p:cNvPr id="2" name="Anello 1"/>
            <p:cNvSpPr/>
            <p:nvPr/>
          </p:nvSpPr>
          <p:spPr bwMode="auto">
            <a:xfrm>
              <a:off x="4932040" y="3645024"/>
              <a:ext cx="216024" cy="216024"/>
            </a:xfrm>
            <a:prstGeom prst="donu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
          <p:nvSpPr>
            <p:cNvPr id="8" name="Anello 7"/>
            <p:cNvSpPr/>
            <p:nvPr/>
          </p:nvSpPr>
          <p:spPr bwMode="auto">
            <a:xfrm>
              <a:off x="3347864" y="2060848"/>
              <a:ext cx="216024" cy="216024"/>
            </a:xfrm>
            <a:prstGeom prst="donu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
          <p:nvSpPr>
            <p:cNvPr id="9" name="Anello 8"/>
            <p:cNvSpPr/>
            <p:nvPr/>
          </p:nvSpPr>
          <p:spPr bwMode="auto">
            <a:xfrm>
              <a:off x="4067944" y="1844824"/>
              <a:ext cx="216024" cy="216024"/>
            </a:xfrm>
            <a:prstGeom prst="donu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cxnSp>
          <p:nvCxnSpPr>
            <p:cNvPr id="38" name="Connettore 1 37"/>
            <p:cNvCxnSpPr>
              <a:cxnSpLocks/>
            </p:cNvCxnSpPr>
            <p:nvPr/>
          </p:nvCxnSpPr>
          <p:spPr bwMode="auto">
            <a:xfrm flipV="1">
              <a:off x="1817694" y="2132856"/>
              <a:ext cx="1638182" cy="88532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0" name="Connettore 1 39"/>
            <p:cNvCxnSpPr>
              <a:stCxn id="9" idx="6"/>
            </p:cNvCxnSpPr>
            <p:nvPr/>
          </p:nvCxnSpPr>
          <p:spPr bwMode="auto">
            <a:xfrm>
              <a:off x="4283968" y="1952836"/>
              <a:ext cx="1656184" cy="5400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3" name="Connettore 1 42"/>
            <p:cNvCxnSpPr>
              <a:cxnSpLocks/>
              <a:endCxn id="2" idx="3"/>
            </p:cNvCxnSpPr>
            <p:nvPr/>
          </p:nvCxnSpPr>
          <p:spPr bwMode="auto">
            <a:xfrm flipV="1">
              <a:off x="3977615" y="3829412"/>
              <a:ext cx="986062" cy="1918018"/>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4" name="Text Box 1"/>
          <p:cNvSpPr txBox="1">
            <a:spLocks noChangeArrowheads="1"/>
          </p:cNvSpPr>
          <p:nvPr/>
        </p:nvSpPr>
        <p:spPr bwMode="auto">
          <a:xfrm>
            <a:off x="645268" y="5291516"/>
            <a:ext cx="3600400" cy="86476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cs typeface="ＭＳ Ｐゴシック"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9pPr>
          </a:lstStyle>
          <a:p>
            <a:pPr algn="ctr" eaLnBrk="1" hangingPunct="1"/>
            <a:r>
              <a:rPr lang="it-IT" sz="2000" b="1" dirty="0">
                <a:solidFill>
                  <a:srgbClr val="004557"/>
                </a:solidFill>
              </a:rPr>
              <a:t>Dipartimento laboratori di prova - Sede a Roma</a:t>
            </a:r>
          </a:p>
        </p:txBody>
      </p:sp>
      <p:sp>
        <p:nvSpPr>
          <p:cNvPr id="5" name="Text Box 1"/>
          <p:cNvSpPr txBox="1">
            <a:spLocks noChangeArrowheads="1"/>
          </p:cNvSpPr>
          <p:nvPr/>
        </p:nvSpPr>
        <p:spPr bwMode="auto">
          <a:xfrm>
            <a:off x="27180" y="3242687"/>
            <a:ext cx="4067944" cy="792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cs typeface="ＭＳ Ｐゴシック"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9pPr>
          </a:lstStyle>
          <a:p>
            <a:pPr algn="ctr" eaLnBrk="1" hangingPunct="1"/>
            <a:r>
              <a:rPr lang="it-IT" sz="2000" b="1" dirty="0">
                <a:solidFill>
                  <a:srgbClr val="004557"/>
                </a:solidFill>
              </a:rPr>
              <a:t>Dipartimento laboratori di taratura - Sede a Torino</a:t>
            </a:r>
          </a:p>
        </p:txBody>
      </p:sp>
      <p:sp>
        <p:nvSpPr>
          <p:cNvPr id="6" name="Text Box 1"/>
          <p:cNvSpPr txBox="1">
            <a:spLocks noChangeArrowheads="1"/>
          </p:cNvSpPr>
          <p:nvPr/>
        </p:nvSpPr>
        <p:spPr bwMode="auto">
          <a:xfrm>
            <a:off x="4788024" y="2420888"/>
            <a:ext cx="4320480" cy="792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cs typeface="ＭＳ Ｐゴシック"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9pPr>
          </a:lstStyle>
          <a:p>
            <a:pPr algn="ctr" eaLnBrk="1" hangingPunct="1"/>
            <a:r>
              <a:rPr lang="it-IT" sz="2000" b="1" dirty="0">
                <a:solidFill>
                  <a:srgbClr val="004557"/>
                </a:solidFill>
              </a:rPr>
              <a:t>Dipartimento certificazione e ispezione - Sede a Milano</a:t>
            </a:r>
          </a:p>
        </p:txBody>
      </p:sp>
      <p:sp>
        <p:nvSpPr>
          <p:cNvPr id="11" name="Rettangolo 10">
            <a:extLst>
              <a:ext uri="{FF2B5EF4-FFF2-40B4-BE49-F238E27FC236}">
                <a16:creationId xmlns:a16="http://schemas.microsoft.com/office/drawing/2014/main" id="{530951D4-BD65-4558-BC88-90468F852C9E}"/>
              </a:ext>
            </a:extLst>
          </p:cNvPr>
          <p:cNvSpPr/>
          <p:nvPr/>
        </p:nvSpPr>
        <p:spPr>
          <a:xfrm>
            <a:off x="2407024" y="741220"/>
            <a:ext cx="6293224" cy="400110"/>
          </a:xfrm>
          <a:prstGeom prst="rect">
            <a:avLst/>
          </a:prstGeom>
        </p:spPr>
        <p:txBody>
          <a:bodyPr wrap="square">
            <a:spAutoFit/>
          </a:bodyPr>
          <a:lstStyle/>
          <a:p>
            <a:pPr lvl="0" eaLnBrk="0" fontAlgn="base">
              <a:spcBef>
                <a:spcPct val="0"/>
              </a:spcBef>
              <a:spcAft>
                <a:spcPct val="0"/>
              </a:spcAft>
              <a:defRPr/>
            </a:pPr>
            <a:r>
              <a:rPr lang="it-IT" altLang="it-IT" sz="2000" kern="1200" dirty="0">
                <a:solidFill>
                  <a:srgbClr val="FFFFFF"/>
                </a:solidFill>
                <a:latin typeface="Verdana" panose="020B0604030504040204" pitchFamily="34" charset="0"/>
                <a:ea typeface="MS PGothic" panose="020B0600070205080204" pitchFamily="34" charset="-128"/>
              </a:rPr>
              <a:t>Dipartimenti</a:t>
            </a:r>
            <a:r>
              <a:rPr lang="it-IT" altLang="it-IT" sz="2000" b="1" kern="1200" dirty="0">
                <a:solidFill>
                  <a:srgbClr val="FFFFFF"/>
                </a:solidFill>
                <a:latin typeface="Verdana" panose="020B0604030504040204" pitchFamily="34" charset="0"/>
                <a:ea typeface="MS PGothic" panose="020B0600070205080204" pitchFamily="34" charset="-128"/>
              </a:rPr>
              <a:t> </a:t>
            </a:r>
            <a:r>
              <a:rPr lang="it-IT" altLang="it-IT" sz="2000" kern="1200" dirty="0">
                <a:solidFill>
                  <a:srgbClr val="FFFFFF"/>
                </a:solidFill>
                <a:latin typeface="Verdana" panose="020B0604030504040204" pitchFamily="34" charset="0"/>
                <a:ea typeface="MS PGothic" panose="020B0600070205080204" pitchFamily="34" charset="-128"/>
              </a:rPr>
              <a:t>di ACCREDIA</a:t>
            </a:r>
          </a:p>
        </p:txBody>
      </p:sp>
    </p:spTree>
    <p:extLst>
      <p:ext uri="{BB962C8B-B14F-4D97-AF65-F5344CB8AC3E}">
        <p14:creationId xmlns:p14="http://schemas.microsoft.com/office/powerpoint/2010/main" val="1253415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a:extLst>
              <a:ext uri="{FF2B5EF4-FFF2-40B4-BE49-F238E27FC236}">
                <a16:creationId xmlns:a16="http://schemas.microsoft.com/office/drawing/2014/main" id="{7890F36D-3ACB-AF42-8BFF-E0379C4541EA}"/>
              </a:ext>
            </a:extLst>
          </p:cNvPr>
          <p:cNvGrpSpPr/>
          <p:nvPr/>
        </p:nvGrpSpPr>
        <p:grpSpPr>
          <a:xfrm>
            <a:off x="2245741" y="1412776"/>
            <a:ext cx="5350594" cy="4968552"/>
            <a:chOff x="1817694" y="1081024"/>
            <a:chExt cx="5778642" cy="5516328"/>
          </a:xfrm>
        </p:grpSpPr>
        <p:pic>
          <p:nvPicPr>
            <p:cNvPr id="3" name="Immagine 2" descr="italia.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1081024"/>
              <a:ext cx="4680520" cy="5516328"/>
            </a:xfrm>
            <a:prstGeom prst="rect">
              <a:avLst/>
            </a:prstGeom>
          </p:spPr>
        </p:pic>
        <p:sp>
          <p:nvSpPr>
            <p:cNvPr id="2" name="Anello 1"/>
            <p:cNvSpPr/>
            <p:nvPr/>
          </p:nvSpPr>
          <p:spPr bwMode="auto">
            <a:xfrm>
              <a:off x="4932040" y="3645024"/>
              <a:ext cx="216024" cy="216024"/>
            </a:xfrm>
            <a:prstGeom prst="donu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
          <p:nvSpPr>
            <p:cNvPr id="8" name="Anello 7"/>
            <p:cNvSpPr/>
            <p:nvPr/>
          </p:nvSpPr>
          <p:spPr bwMode="auto">
            <a:xfrm>
              <a:off x="3347864" y="2060848"/>
              <a:ext cx="216024" cy="216024"/>
            </a:xfrm>
            <a:prstGeom prst="donu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sp>
          <p:nvSpPr>
            <p:cNvPr id="9" name="Anello 8"/>
            <p:cNvSpPr/>
            <p:nvPr/>
          </p:nvSpPr>
          <p:spPr bwMode="auto">
            <a:xfrm>
              <a:off x="4067944" y="1844824"/>
              <a:ext cx="216024" cy="216024"/>
            </a:xfrm>
            <a:prstGeom prst="donu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400" b="0" i="0" u="none" strike="noStrike" cap="none" normalizeH="0" baseline="0">
                <a:ln>
                  <a:noFill/>
                </a:ln>
                <a:solidFill>
                  <a:schemeClr val="tx1"/>
                </a:solidFill>
                <a:effectLst/>
                <a:latin typeface="Times" pitchFamily="-65" charset="0"/>
              </a:endParaRPr>
            </a:p>
          </p:txBody>
        </p:sp>
        <p:cxnSp>
          <p:nvCxnSpPr>
            <p:cNvPr id="38" name="Connettore 1 37"/>
            <p:cNvCxnSpPr>
              <a:cxnSpLocks/>
            </p:cNvCxnSpPr>
            <p:nvPr/>
          </p:nvCxnSpPr>
          <p:spPr bwMode="auto">
            <a:xfrm flipV="1">
              <a:off x="1817694" y="2132856"/>
              <a:ext cx="1638182" cy="88532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0" name="Connettore 1 39"/>
            <p:cNvCxnSpPr>
              <a:stCxn id="9" idx="6"/>
            </p:cNvCxnSpPr>
            <p:nvPr/>
          </p:nvCxnSpPr>
          <p:spPr bwMode="auto">
            <a:xfrm>
              <a:off x="4283968" y="1952836"/>
              <a:ext cx="1656184" cy="54006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3" name="Connettore 1 42"/>
            <p:cNvCxnSpPr>
              <a:cxnSpLocks/>
              <a:endCxn id="2" idx="3"/>
            </p:cNvCxnSpPr>
            <p:nvPr/>
          </p:nvCxnSpPr>
          <p:spPr bwMode="auto">
            <a:xfrm flipV="1">
              <a:off x="3977615" y="3829412"/>
              <a:ext cx="986062" cy="1918018"/>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sp>
        <p:nvSpPr>
          <p:cNvPr id="4" name="Text Box 1"/>
          <p:cNvSpPr txBox="1">
            <a:spLocks noChangeArrowheads="1"/>
          </p:cNvSpPr>
          <p:nvPr/>
        </p:nvSpPr>
        <p:spPr bwMode="auto">
          <a:xfrm>
            <a:off x="645268" y="5291516"/>
            <a:ext cx="3600400" cy="86476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cs typeface="ＭＳ Ｐゴシック"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9pPr>
          </a:lstStyle>
          <a:p>
            <a:pPr algn="ctr" eaLnBrk="1" hangingPunct="1"/>
            <a:r>
              <a:rPr lang="it-IT" sz="2000" b="1" dirty="0">
                <a:solidFill>
                  <a:srgbClr val="004557"/>
                </a:solidFill>
              </a:rPr>
              <a:t>Dipartimento laboratori di prova - Sede a Roma</a:t>
            </a:r>
          </a:p>
        </p:txBody>
      </p:sp>
      <p:sp>
        <p:nvSpPr>
          <p:cNvPr id="5" name="Text Box 1"/>
          <p:cNvSpPr txBox="1">
            <a:spLocks noChangeArrowheads="1"/>
          </p:cNvSpPr>
          <p:nvPr/>
        </p:nvSpPr>
        <p:spPr bwMode="auto">
          <a:xfrm>
            <a:off x="27180" y="3242687"/>
            <a:ext cx="4067944" cy="792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cs typeface="ＭＳ Ｐゴシック"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9pPr>
          </a:lstStyle>
          <a:p>
            <a:pPr algn="ctr" eaLnBrk="1" hangingPunct="1"/>
            <a:r>
              <a:rPr lang="it-IT" sz="2000" b="1" dirty="0">
                <a:solidFill>
                  <a:srgbClr val="004557"/>
                </a:solidFill>
              </a:rPr>
              <a:t>Dipartimento laboratori di taratura - Sede a Torino</a:t>
            </a:r>
          </a:p>
        </p:txBody>
      </p:sp>
      <p:sp>
        <p:nvSpPr>
          <p:cNvPr id="6" name="Text Box 1"/>
          <p:cNvSpPr txBox="1">
            <a:spLocks noChangeArrowheads="1"/>
          </p:cNvSpPr>
          <p:nvPr/>
        </p:nvSpPr>
        <p:spPr bwMode="auto">
          <a:xfrm>
            <a:off x="4788024" y="2420888"/>
            <a:ext cx="4320480" cy="79208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cs typeface="ＭＳ Ｐゴシック" charset="0"/>
              </a:defRPr>
            </a:lvl1pPr>
            <a:lvl2pPr marL="742950" indent="-28575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2pPr>
            <a:lvl3pPr marL="11430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3pPr>
            <a:lvl4pPr marL="16002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4pPr>
            <a:lvl5pPr marL="2057400" indent="-22860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charset="0"/>
                <a:ea typeface="ＭＳ Ｐゴシック" charset="0"/>
              </a:defRPr>
            </a:lvl9pPr>
          </a:lstStyle>
          <a:p>
            <a:pPr algn="ctr" eaLnBrk="1" hangingPunct="1"/>
            <a:r>
              <a:rPr lang="it-IT" sz="2000" b="1" dirty="0">
                <a:solidFill>
                  <a:srgbClr val="004557"/>
                </a:solidFill>
              </a:rPr>
              <a:t>Dipartimento certificazione e ispezione - Sede a Milano</a:t>
            </a:r>
          </a:p>
        </p:txBody>
      </p:sp>
      <p:pic>
        <p:nvPicPr>
          <p:cNvPr id="11" name="Immagine 10">
            <a:extLst>
              <a:ext uri="{FF2B5EF4-FFF2-40B4-BE49-F238E27FC236}">
                <a16:creationId xmlns:a16="http://schemas.microsoft.com/office/drawing/2014/main" id="{B46BD8EA-3080-D542-A19D-F50A079806FD}"/>
              </a:ext>
            </a:extLst>
          </p:cNvPr>
          <p:cNvPicPr>
            <a:picLocks noChangeAspect="1"/>
          </p:cNvPicPr>
          <p:nvPr/>
        </p:nvPicPr>
        <p:blipFill>
          <a:blip r:embed="rId3"/>
          <a:stretch>
            <a:fillRect/>
          </a:stretch>
        </p:blipFill>
        <p:spPr>
          <a:xfrm>
            <a:off x="5417384" y="3157751"/>
            <a:ext cx="3403887" cy="3231806"/>
          </a:xfrm>
          <a:prstGeom prst="rect">
            <a:avLst/>
          </a:prstGeom>
        </p:spPr>
      </p:pic>
      <p:sp>
        <p:nvSpPr>
          <p:cNvPr id="7" name="Rettangolo 6">
            <a:extLst>
              <a:ext uri="{FF2B5EF4-FFF2-40B4-BE49-F238E27FC236}">
                <a16:creationId xmlns:a16="http://schemas.microsoft.com/office/drawing/2014/main" id="{D2B9DBD9-2AE1-4056-8522-D22506B8FF89}"/>
              </a:ext>
            </a:extLst>
          </p:cNvPr>
          <p:cNvSpPr/>
          <p:nvPr/>
        </p:nvSpPr>
        <p:spPr>
          <a:xfrm>
            <a:off x="2407024" y="682896"/>
            <a:ext cx="6279776" cy="400110"/>
          </a:xfrm>
          <a:prstGeom prst="rect">
            <a:avLst/>
          </a:prstGeom>
        </p:spPr>
        <p:txBody>
          <a:bodyPr wrap="square">
            <a:spAutoFit/>
          </a:bodyPr>
          <a:lstStyle/>
          <a:p>
            <a:pPr eaLnBrk="0" fontAlgn="base">
              <a:spcBef>
                <a:spcPct val="0"/>
              </a:spcBef>
              <a:spcAft>
                <a:spcPct val="0"/>
              </a:spcAft>
              <a:defRPr/>
            </a:pPr>
            <a:r>
              <a:rPr lang="it-IT" altLang="it-IT" sz="2000" kern="1200" dirty="0">
                <a:solidFill>
                  <a:srgbClr val="FFFFFF"/>
                </a:solidFill>
                <a:latin typeface="Verdana" panose="020B0604030504040204" pitchFamily="34" charset="0"/>
                <a:ea typeface="MS PGothic" panose="020B0600070205080204" pitchFamily="34" charset="-128"/>
              </a:rPr>
              <a:t>N° Accreditamenti rilasciati</a:t>
            </a:r>
          </a:p>
        </p:txBody>
      </p:sp>
    </p:spTree>
    <p:extLst>
      <p:ext uri="{BB962C8B-B14F-4D97-AF65-F5344CB8AC3E}">
        <p14:creationId xmlns:p14="http://schemas.microsoft.com/office/powerpoint/2010/main" val="3368647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2B6B5B-1228-4407-BF26-13B4CEB5AC5B}"/>
              </a:ext>
            </a:extLst>
          </p:cNvPr>
          <p:cNvSpPr txBox="1">
            <a:spLocks noChangeArrowheads="1"/>
          </p:cNvSpPr>
          <p:nvPr/>
        </p:nvSpPr>
        <p:spPr>
          <a:xfrm>
            <a:off x="444500" y="1706563"/>
            <a:ext cx="8231188" cy="497046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a:lstStyle>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381000" indent="-381000">
              <a:buFont typeface="Wingdings" panose="05000000000000000000" pitchFamily="2" charset="2"/>
              <a:buNone/>
              <a:defRPr/>
            </a:pPr>
            <a:endParaRPr lang="it-IT" altLang="it-IT" sz="1600" dirty="0">
              <a:latin typeface="Verdana" panose="020B0604030504040204" pitchFamily="34" charset="0"/>
            </a:endParaRPr>
          </a:p>
          <a:p>
            <a:pPr marL="0" indent="0">
              <a:buFontTx/>
              <a:buNone/>
              <a:defRPr/>
            </a:pPr>
            <a:endParaRPr lang="it-IT" altLang="it-IT" sz="1600" dirty="0">
              <a:latin typeface="Verdana" panose="020B0604030504040204" pitchFamily="34" charset="0"/>
            </a:endParaRPr>
          </a:p>
          <a:p>
            <a:pPr marL="0" indent="0" algn="just">
              <a:buFontTx/>
              <a:buNone/>
              <a:defRPr/>
            </a:pPr>
            <a:endParaRPr lang="it-IT" altLang="it-IT" sz="1600" dirty="0">
              <a:latin typeface="Verdana" panose="020B0604030504040204" pitchFamily="34" charset="0"/>
              <a:sym typeface="Symbol" panose="05050102010706020507" pitchFamily="18" charset="2"/>
            </a:endParaRPr>
          </a:p>
        </p:txBody>
      </p:sp>
      <p:sp>
        <p:nvSpPr>
          <p:cNvPr id="8" name="Rectangle 2">
            <a:extLst>
              <a:ext uri="{FF2B5EF4-FFF2-40B4-BE49-F238E27FC236}">
                <a16:creationId xmlns:a16="http://schemas.microsoft.com/office/drawing/2014/main" id="{B6F3F5B6-FD35-4D75-B739-4798C1B4E76B}"/>
              </a:ext>
            </a:extLst>
          </p:cNvPr>
          <p:cNvSpPr>
            <a:spLocks noChangeArrowheads="1"/>
          </p:cNvSpPr>
          <p:nvPr/>
        </p:nvSpPr>
        <p:spPr bwMode="auto">
          <a:xfrm>
            <a:off x="1403350" y="169863"/>
            <a:ext cx="6643688" cy="360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90000" tIns="45000" rIns="90000" bIns="45000"/>
          <a:lstStyle>
            <a:lvl1pPr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1pPr>
            <a:lvl2pPr marL="742950" indent="-28575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2pPr>
            <a:lvl3pPr marL="11430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3pPr>
            <a:lvl4pPr marL="16002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4pPr>
            <a:lvl5pPr marL="2057400" indent="-228600" eaLnBrk="0" hangingPunct="0">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5pPr>
            <a:lvl6pPr marL="25146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6pPr>
            <a:lvl7pPr marL="29718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7pPr>
            <a:lvl8pPr marL="34290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8pPr>
            <a:lvl9pPr marL="3886200" indent="-2286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2400">
                <a:solidFill>
                  <a:schemeClr val="bg1"/>
                </a:solidFill>
                <a:latin typeface="Verdana" pitchFamily="34" charset="0"/>
                <a:ea typeface="MS PGothic" pitchFamily="34" charset="-128"/>
              </a:defRPr>
            </a:lvl9pPr>
          </a:lstStyle>
          <a:p>
            <a:pPr algn="ctr" hangingPunct="1">
              <a:lnSpc>
                <a:spcPct val="90000"/>
              </a:lnSpc>
              <a:defRPr/>
            </a:pPr>
            <a:r>
              <a:rPr lang="it-IT" altLang="it-IT" sz="2000" dirty="0"/>
              <a:t>La normativa comunitaria per l’accreditamento</a:t>
            </a:r>
          </a:p>
        </p:txBody>
      </p:sp>
      <p:sp>
        <p:nvSpPr>
          <p:cNvPr id="11" name="Text Box 1042">
            <a:extLst>
              <a:ext uri="{FF2B5EF4-FFF2-40B4-BE49-F238E27FC236}">
                <a16:creationId xmlns:a16="http://schemas.microsoft.com/office/drawing/2014/main" id="{AA2B54E9-310B-4DC9-B475-53FD47B0BE8D}"/>
              </a:ext>
            </a:extLst>
          </p:cNvPr>
          <p:cNvSpPr txBox="1">
            <a:spLocks noChangeArrowheads="1"/>
          </p:cNvSpPr>
          <p:nvPr/>
        </p:nvSpPr>
        <p:spPr bwMode="auto">
          <a:xfrm>
            <a:off x="481854" y="3610096"/>
            <a:ext cx="4187825" cy="2766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900" b="1">
                <a:solidFill>
                  <a:srgbClr val="114557"/>
                </a:solidFill>
                <a:latin typeface="Verdana" pitchFamily="34" charset="0"/>
                <a:ea typeface="MS PGothic" pitchFamily="34" charset="-128"/>
              </a:defRPr>
            </a:lvl1pPr>
            <a:lvl2pPr marL="742950" indent="-285750">
              <a:defRPr sz="900" b="1">
                <a:solidFill>
                  <a:srgbClr val="114557"/>
                </a:solidFill>
                <a:latin typeface="Verdana" pitchFamily="34" charset="0"/>
                <a:ea typeface="MS PGothic" pitchFamily="34" charset="-128"/>
              </a:defRPr>
            </a:lvl2pPr>
            <a:lvl3pPr marL="1143000" indent="-228600">
              <a:defRPr sz="900" b="1">
                <a:solidFill>
                  <a:srgbClr val="114557"/>
                </a:solidFill>
                <a:latin typeface="Verdana" pitchFamily="34" charset="0"/>
                <a:ea typeface="MS PGothic" pitchFamily="34" charset="-128"/>
              </a:defRPr>
            </a:lvl3pPr>
            <a:lvl4pPr marL="1600200" indent="-228600">
              <a:defRPr sz="900" b="1">
                <a:solidFill>
                  <a:srgbClr val="114557"/>
                </a:solidFill>
                <a:latin typeface="Verdana" pitchFamily="34" charset="0"/>
                <a:ea typeface="MS PGothic" pitchFamily="34" charset="-128"/>
              </a:defRPr>
            </a:lvl4pPr>
            <a:lvl5pPr marL="2057400" indent="-228600">
              <a:defRPr sz="900" b="1">
                <a:solidFill>
                  <a:srgbClr val="114557"/>
                </a:solidFill>
                <a:latin typeface="Verdana" pitchFamily="34" charset="0"/>
                <a:ea typeface="MS PGothic" pitchFamily="34" charset="-128"/>
              </a:defRPr>
            </a:lvl5pPr>
            <a:lvl6pPr marL="2514600" indent="-228600" eaLnBrk="0" fontAlgn="base" hangingPunct="0">
              <a:spcBef>
                <a:spcPct val="0"/>
              </a:spcBef>
              <a:spcAft>
                <a:spcPct val="0"/>
              </a:spcAft>
              <a:defRPr sz="900" b="1">
                <a:solidFill>
                  <a:srgbClr val="114557"/>
                </a:solidFill>
                <a:latin typeface="Verdana" pitchFamily="34" charset="0"/>
                <a:ea typeface="MS PGothic" pitchFamily="34" charset="-128"/>
              </a:defRPr>
            </a:lvl6pPr>
            <a:lvl7pPr marL="2971800" indent="-228600" eaLnBrk="0" fontAlgn="base" hangingPunct="0">
              <a:spcBef>
                <a:spcPct val="0"/>
              </a:spcBef>
              <a:spcAft>
                <a:spcPct val="0"/>
              </a:spcAft>
              <a:defRPr sz="900" b="1">
                <a:solidFill>
                  <a:srgbClr val="114557"/>
                </a:solidFill>
                <a:latin typeface="Verdana" pitchFamily="34" charset="0"/>
                <a:ea typeface="MS PGothic" pitchFamily="34" charset="-128"/>
              </a:defRPr>
            </a:lvl7pPr>
            <a:lvl8pPr marL="3429000" indent="-228600" eaLnBrk="0" fontAlgn="base" hangingPunct="0">
              <a:spcBef>
                <a:spcPct val="0"/>
              </a:spcBef>
              <a:spcAft>
                <a:spcPct val="0"/>
              </a:spcAft>
              <a:defRPr sz="900" b="1">
                <a:solidFill>
                  <a:srgbClr val="114557"/>
                </a:solidFill>
                <a:latin typeface="Verdana" pitchFamily="34" charset="0"/>
                <a:ea typeface="MS PGothic" pitchFamily="34" charset="-128"/>
              </a:defRPr>
            </a:lvl8pPr>
            <a:lvl9pPr marL="3886200" indent="-228600" eaLnBrk="0" fontAlgn="base" hangingPunct="0">
              <a:spcBef>
                <a:spcPct val="0"/>
              </a:spcBef>
              <a:spcAft>
                <a:spcPct val="0"/>
              </a:spcAft>
              <a:defRPr sz="900" b="1">
                <a:solidFill>
                  <a:srgbClr val="114557"/>
                </a:solidFill>
                <a:latin typeface="Verdana" pitchFamily="34" charset="0"/>
                <a:ea typeface="MS PGothic" pitchFamily="34" charset="-128"/>
              </a:defRPr>
            </a:lvl9pPr>
          </a:lstStyle>
          <a:p>
            <a:pPr eaLnBrk="1" fontAlgn="auto" hangingPunct="1">
              <a:spcBef>
                <a:spcPct val="40000"/>
              </a:spcBef>
              <a:spcAft>
                <a:spcPts val="0"/>
              </a:spcAft>
              <a:buClr>
                <a:srgbClr val="114557"/>
              </a:buClr>
              <a:defRPr/>
            </a:pPr>
            <a:r>
              <a:rPr lang="it-IT" altLang="it-IT" sz="1200" dirty="0">
                <a:solidFill>
                  <a:srgbClr val="004557"/>
                </a:solidFill>
              </a:rPr>
              <a:t>Ministero delle Politiche Agricole Alimentari e Forestali (MIPAAF) per attività di accreditamento in conformità a:</a:t>
            </a:r>
          </a:p>
          <a:p>
            <a:pPr eaLnBrk="1" fontAlgn="auto" hangingPunct="1">
              <a:spcBef>
                <a:spcPct val="40000"/>
              </a:spcBef>
              <a:spcAft>
                <a:spcPts val="0"/>
              </a:spcAft>
              <a:buClr>
                <a:srgbClr val="114557"/>
              </a:buClr>
              <a:defRPr/>
            </a:pPr>
            <a:endParaRPr lang="it-IT" altLang="it-IT" sz="1200" dirty="0">
              <a:solidFill>
                <a:srgbClr val="004557"/>
              </a:solidFill>
            </a:endParaRPr>
          </a:p>
          <a:p>
            <a:pPr marL="285750" indent="-285750" algn="just" eaLnBrk="1" fontAlgn="auto" hangingPunct="1">
              <a:spcBef>
                <a:spcPts val="0"/>
              </a:spcBef>
              <a:spcAft>
                <a:spcPts val="0"/>
              </a:spcAft>
              <a:buClr>
                <a:srgbClr val="114557"/>
              </a:buClr>
              <a:buFont typeface="Wingdings" panose="05000000000000000000" pitchFamily="2" charset="2"/>
              <a:buChar char="ü"/>
              <a:defRPr/>
            </a:pPr>
            <a:r>
              <a:rPr lang="it-IT" altLang="it-IT" sz="1100" b="0" dirty="0">
                <a:solidFill>
                  <a:schemeClr val="tx1"/>
                </a:solidFill>
              </a:rPr>
              <a:t>Regolamento (CE) n. </a:t>
            </a:r>
            <a:r>
              <a:rPr lang="it-IT" altLang="it-IT" sz="1100" dirty="0">
                <a:solidFill>
                  <a:schemeClr val="tx1"/>
                </a:solidFill>
              </a:rPr>
              <a:t>834/2007</a:t>
            </a:r>
            <a:r>
              <a:rPr lang="it-IT" altLang="it-IT" sz="1100" b="0" dirty="0">
                <a:solidFill>
                  <a:schemeClr val="tx1"/>
                </a:solidFill>
              </a:rPr>
              <a:t> – Produzione biologica</a:t>
            </a:r>
          </a:p>
          <a:p>
            <a:pPr marL="285750" indent="-285750" algn="just" eaLnBrk="1" fontAlgn="auto" hangingPunct="1">
              <a:spcBef>
                <a:spcPts val="0"/>
              </a:spcBef>
              <a:spcAft>
                <a:spcPts val="0"/>
              </a:spcAft>
              <a:buClr>
                <a:srgbClr val="114557"/>
              </a:buClr>
              <a:buFont typeface="Wingdings" panose="05000000000000000000" pitchFamily="2" charset="2"/>
              <a:buChar char="ü"/>
              <a:defRPr/>
            </a:pPr>
            <a:r>
              <a:rPr lang="it-IT" altLang="it-IT" sz="1100" b="0" dirty="0">
                <a:solidFill>
                  <a:schemeClr val="tx1"/>
                </a:solidFill>
              </a:rPr>
              <a:t>Regolamento (CE) n. </a:t>
            </a:r>
            <a:r>
              <a:rPr lang="it-IT" altLang="it-IT" sz="1100" dirty="0">
                <a:solidFill>
                  <a:schemeClr val="tx1"/>
                </a:solidFill>
              </a:rPr>
              <a:t>1151/2012</a:t>
            </a:r>
            <a:r>
              <a:rPr lang="it-IT" altLang="it-IT" sz="1100" b="0" dirty="0">
                <a:solidFill>
                  <a:schemeClr val="tx1"/>
                </a:solidFill>
              </a:rPr>
              <a:t> - Prodotti di qualità a marchio di qualità agroalimentare DOP (Denominazioni di Origine Protette), IGP (Indicazioni Geografiche Protette), STG (Specialità Tradizionali Garantite)</a:t>
            </a:r>
          </a:p>
          <a:p>
            <a:pPr marL="285750" indent="-285750" algn="just" eaLnBrk="1" fontAlgn="auto" hangingPunct="1">
              <a:spcBef>
                <a:spcPts val="0"/>
              </a:spcBef>
              <a:spcAft>
                <a:spcPts val="0"/>
              </a:spcAft>
              <a:buClr>
                <a:srgbClr val="114557"/>
              </a:buClr>
              <a:buFont typeface="Wingdings" panose="05000000000000000000" pitchFamily="2" charset="2"/>
              <a:buChar char="ü"/>
              <a:defRPr/>
            </a:pPr>
            <a:r>
              <a:rPr lang="it-IT" altLang="it-IT" sz="1100" b="0" dirty="0">
                <a:solidFill>
                  <a:schemeClr val="tx1"/>
                </a:solidFill>
              </a:rPr>
              <a:t>Regolamento (CE) n. </a:t>
            </a:r>
            <a:r>
              <a:rPr lang="it-IT" altLang="it-IT" sz="1100" dirty="0">
                <a:solidFill>
                  <a:schemeClr val="tx1"/>
                </a:solidFill>
              </a:rPr>
              <a:t>1306/2013</a:t>
            </a:r>
            <a:r>
              <a:rPr lang="it-IT" altLang="it-IT" sz="1100" b="0" dirty="0">
                <a:solidFill>
                  <a:schemeClr val="tx1"/>
                </a:solidFill>
              </a:rPr>
              <a:t>, </a:t>
            </a:r>
            <a:r>
              <a:rPr lang="it-IT" altLang="it-IT" sz="1100" dirty="0">
                <a:solidFill>
                  <a:schemeClr val="tx1"/>
                </a:solidFill>
              </a:rPr>
              <a:t>1308/2013</a:t>
            </a:r>
            <a:r>
              <a:rPr lang="it-IT" altLang="it-IT" sz="1100" b="0" dirty="0">
                <a:solidFill>
                  <a:schemeClr val="tx1"/>
                </a:solidFill>
              </a:rPr>
              <a:t> - Vini</a:t>
            </a:r>
          </a:p>
          <a:p>
            <a:pPr marL="285750" indent="-285750" algn="just" eaLnBrk="1" fontAlgn="auto" hangingPunct="1">
              <a:spcBef>
                <a:spcPts val="0"/>
              </a:spcBef>
              <a:spcAft>
                <a:spcPts val="0"/>
              </a:spcAft>
              <a:buClr>
                <a:srgbClr val="114557"/>
              </a:buClr>
              <a:buFont typeface="Wingdings" panose="05000000000000000000" pitchFamily="2" charset="2"/>
              <a:buChar char="ü"/>
              <a:defRPr/>
            </a:pPr>
            <a:r>
              <a:rPr lang="it-IT" altLang="it-IT" sz="1100" b="0" dirty="0">
                <a:solidFill>
                  <a:schemeClr val="tx1"/>
                </a:solidFill>
              </a:rPr>
              <a:t>Regolamento (CE) n. </a:t>
            </a:r>
            <a:r>
              <a:rPr lang="it-IT" altLang="it-IT" sz="1100" dirty="0">
                <a:solidFill>
                  <a:schemeClr val="tx1"/>
                </a:solidFill>
              </a:rPr>
              <a:t>110/2008</a:t>
            </a:r>
            <a:r>
              <a:rPr lang="it-IT" altLang="it-IT" sz="1100" b="0" dirty="0">
                <a:solidFill>
                  <a:schemeClr val="tx1"/>
                </a:solidFill>
              </a:rPr>
              <a:t> - Bevande Spiritose</a:t>
            </a:r>
          </a:p>
        </p:txBody>
      </p:sp>
      <p:sp>
        <p:nvSpPr>
          <p:cNvPr id="32774" name="Text Box 1041">
            <a:extLst>
              <a:ext uri="{FF2B5EF4-FFF2-40B4-BE49-F238E27FC236}">
                <a16:creationId xmlns:a16="http://schemas.microsoft.com/office/drawing/2014/main" id="{A52770B1-B4D2-4A37-9AE9-028ED88D36BB}"/>
              </a:ext>
            </a:extLst>
          </p:cNvPr>
          <p:cNvSpPr txBox="1">
            <a:spLocks noChangeArrowheads="1"/>
          </p:cNvSpPr>
          <p:nvPr/>
        </p:nvSpPr>
        <p:spPr bwMode="auto">
          <a:xfrm>
            <a:off x="5157788" y="1651575"/>
            <a:ext cx="3517900" cy="523875"/>
          </a:xfrm>
          <a:prstGeom prst="rect">
            <a:avLst/>
          </a:prstGeom>
          <a:noFill/>
          <a:ln w="9525">
            <a:solidFill>
              <a:schemeClr val="accent1">
                <a:lumMod val="2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pPr algn="just" eaLnBrk="1" hangingPunct="1"/>
            <a:r>
              <a:rPr lang="it-IT" altLang="it-IT" sz="1400" i="1" dirty="0">
                <a:solidFill>
                  <a:srgbClr val="7F7F7F"/>
                </a:solidFill>
              </a:rPr>
              <a:t>Attestazioni di conformità rilasciate in ambito volontario</a:t>
            </a:r>
          </a:p>
        </p:txBody>
      </p:sp>
      <p:sp>
        <p:nvSpPr>
          <p:cNvPr id="32775" name="Text Box 8">
            <a:extLst>
              <a:ext uri="{FF2B5EF4-FFF2-40B4-BE49-F238E27FC236}">
                <a16:creationId xmlns:a16="http://schemas.microsoft.com/office/drawing/2014/main" id="{702F087E-A7C8-4BBA-8691-636E5DAD1B8C}"/>
              </a:ext>
            </a:extLst>
          </p:cNvPr>
          <p:cNvSpPr txBox="1">
            <a:spLocks noChangeArrowheads="1"/>
          </p:cNvSpPr>
          <p:nvPr/>
        </p:nvSpPr>
        <p:spPr bwMode="auto">
          <a:xfrm>
            <a:off x="5157788" y="2290008"/>
            <a:ext cx="3403600" cy="907287"/>
          </a:xfrm>
          <a:prstGeom prst="rect">
            <a:avLst/>
          </a:prstGeom>
          <a:solidFill>
            <a:schemeClr val="accent1">
              <a:lumMod val="25000"/>
            </a:schemeClr>
          </a:solidFill>
          <a:ln w="9525">
            <a:solidFill>
              <a:schemeClr val="accent1">
                <a:lumMod val="25000"/>
              </a:schemeClr>
            </a:solidFill>
            <a:miter lim="800000"/>
            <a:headEnd/>
            <a:tailEnd/>
          </a:ln>
          <a:effectLst>
            <a:outerShdw dist="35921" dir="2700000" algn="ctr" rotWithShape="0">
              <a:schemeClr val="tx1"/>
            </a:outerShdw>
          </a:effectLst>
        </p:spPr>
        <p:txBody>
          <a:bodyPr bIns="144000" anchor="ct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pPr algn="just" eaLnBrk="1" hangingPunct="1">
              <a:lnSpc>
                <a:spcPct val="80000"/>
              </a:lnSpc>
            </a:pPr>
            <a:endParaRPr lang="it-IT" altLang="it-IT" sz="1400" dirty="0"/>
          </a:p>
          <a:p>
            <a:pPr algn="just" eaLnBrk="1" hangingPunct="1">
              <a:lnSpc>
                <a:spcPct val="80000"/>
              </a:lnSpc>
            </a:pPr>
            <a:r>
              <a:rPr lang="it-IT" altLang="it-IT" sz="1400" dirty="0"/>
              <a:t>Requisito dei principali standard sviluppati da associazioni di aziende o retailers o comunque richiesto quale plus competitivo</a:t>
            </a:r>
            <a:endParaRPr lang="it-IT" altLang="it-IT" sz="1400" dirty="0">
              <a:solidFill>
                <a:schemeClr val="tx1"/>
              </a:solidFill>
            </a:endParaRPr>
          </a:p>
        </p:txBody>
      </p:sp>
      <p:sp>
        <p:nvSpPr>
          <p:cNvPr id="32776" name="Text Box 1041">
            <a:extLst>
              <a:ext uri="{FF2B5EF4-FFF2-40B4-BE49-F238E27FC236}">
                <a16:creationId xmlns:a16="http://schemas.microsoft.com/office/drawing/2014/main" id="{C6C3D16A-1A53-4774-A92A-CEEE05F8C45D}"/>
              </a:ext>
            </a:extLst>
          </p:cNvPr>
          <p:cNvSpPr txBox="1">
            <a:spLocks noChangeArrowheads="1"/>
          </p:cNvSpPr>
          <p:nvPr/>
        </p:nvSpPr>
        <p:spPr bwMode="auto">
          <a:xfrm>
            <a:off x="530225" y="1638028"/>
            <a:ext cx="3343556" cy="523875"/>
          </a:xfrm>
          <a:prstGeom prst="rect">
            <a:avLst/>
          </a:prstGeom>
          <a:noFill/>
          <a:ln w="9525">
            <a:solidFill>
              <a:schemeClr val="accent1">
                <a:lumMod val="2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pPr algn="just" eaLnBrk="1" hangingPunct="1"/>
            <a:r>
              <a:rPr lang="it-IT" altLang="it-IT" sz="1400" i="1" dirty="0">
                <a:solidFill>
                  <a:srgbClr val="7F7F7F"/>
                </a:solidFill>
              </a:rPr>
              <a:t>Attestazioni di conformità rilasciate in ambito regolamentato</a:t>
            </a:r>
          </a:p>
        </p:txBody>
      </p:sp>
      <p:sp>
        <p:nvSpPr>
          <p:cNvPr id="15" name="Text Box 8">
            <a:extLst>
              <a:ext uri="{FF2B5EF4-FFF2-40B4-BE49-F238E27FC236}">
                <a16:creationId xmlns:a16="http://schemas.microsoft.com/office/drawing/2014/main" id="{03E817AB-34EE-4F5E-BBB7-98DB404191A6}"/>
              </a:ext>
            </a:extLst>
          </p:cNvPr>
          <p:cNvSpPr txBox="1">
            <a:spLocks noChangeArrowheads="1"/>
          </p:cNvSpPr>
          <p:nvPr/>
        </p:nvSpPr>
        <p:spPr bwMode="auto">
          <a:xfrm>
            <a:off x="530225" y="2290008"/>
            <a:ext cx="3343556" cy="907287"/>
          </a:xfrm>
          <a:prstGeom prst="rect">
            <a:avLst/>
          </a:prstGeom>
          <a:solidFill>
            <a:schemeClr val="accent1">
              <a:lumMod val="25000"/>
            </a:schemeClr>
          </a:solidFill>
          <a:ln>
            <a:solidFill>
              <a:schemeClr val="accent1">
                <a:lumMod val="25000"/>
              </a:schemeClr>
            </a:solidFill>
          </a:ln>
          <a:effectLst>
            <a:outerShdw dist="35921" dir="2700000" algn="ctr" rotWithShape="0">
              <a:schemeClr val="tx1"/>
            </a:outerShdw>
          </a:effectLst>
        </p:spPr>
        <p:txBody>
          <a:bodyPr bIns="144000" anchor="ctr"/>
          <a:lstStyle>
            <a:lvl1pPr>
              <a:defRPr b="1">
                <a:solidFill>
                  <a:schemeClr val="tx1"/>
                </a:solidFill>
                <a:latin typeface="Verdana" pitchFamily="34" charset="0"/>
              </a:defRPr>
            </a:lvl1pPr>
            <a:lvl2pPr marL="742950" indent="-285750">
              <a:defRPr b="1">
                <a:solidFill>
                  <a:schemeClr val="tx1"/>
                </a:solidFill>
                <a:latin typeface="Verdana" pitchFamily="34" charset="0"/>
              </a:defRPr>
            </a:lvl2pPr>
            <a:lvl3pPr marL="1143000" indent="-228600">
              <a:defRPr b="1">
                <a:solidFill>
                  <a:schemeClr val="tx1"/>
                </a:solidFill>
                <a:latin typeface="Verdana" pitchFamily="34" charset="0"/>
              </a:defRPr>
            </a:lvl3pPr>
            <a:lvl4pPr marL="1600200" indent="-228600">
              <a:defRPr b="1">
                <a:solidFill>
                  <a:schemeClr val="tx1"/>
                </a:solidFill>
                <a:latin typeface="Verdana" pitchFamily="34" charset="0"/>
              </a:defRPr>
            </a:lvl4pPr>
            <a:lvl5pPr marL="2057400" indent="-228600">
              <a:defRPr b="1">
                <a:solidFill>
                  <a:schemeClr val="tx1"/>
                </a:solidFill>
                <a:latin typeface="Verdana" pitchFamily="34" charset="0"/>
              </a:defRPr>
            </a:lvl5pPr>
            <a:lvl6pPr marL="2514600" indent="-228600" eaLnBrk="0" fontAlgn="base" hangingPunct="0">
              <a:spcBef>
                <a:spcPct val="0"/>
              </a:spcBef>
              <a:spcAft>
                <a:spcPct val="0"/>
              </a:spcAft>
              <a:buFont typeface="Wingdings" pitchFamily="2" charset="2"/>
              <a:buChar char="Ø"/>
              <a:defRPr b="1">
                <a:solidFill>
                  <a:schemeClr val="tx1"/>
                </a:solidFill>
                <a:latin typeface="Verdana" pitchFamily="34" charset="0"/>
              </a:defRPr>
            </a:lvl6pPr>
            <a:lvl7pPr marL="2971800" indent="-228600" eaLnBrk="0" fontAlgn="base" hangingPunct="0">
              <a:spcBef>
                <a:spcPct val="0"/>
              </a:spcBef>
              <a:spcAft>
                <a:spcPct val="0"/>
              </a:spcAft>
              <a:buFont typeface="Wingdings" pitchFamily="2" charset="2"/>
              <a:buChar char="Ø"/>
              <a:defRPr b="1">
                <a:solidFill>
                  <a:schemeClr val="tx1"/>
                </a:solidFill>
                <a:latin typeface="Verdana" pitchFamily="34" charset="0"/>
              </a:defRPr>
            </a:lvl7pPr>
            <a:lvl8pPr marL="3429000" indent="-228600" eaLnBrk="0" fontAlgn="base" hangingPunct="0">
              <a:spcBef>
                <a:spcPct val="0"/>
              </a:spcBef>
              <a:spcAft>
                <a:spcPct val="0"/>
              </a:spcAft>
              <a:buFont typeface="Wingdings" pitchFamily="2" charset="2"/>
              <a:buChar char="Ø"/>
              <a:defRPr b="1">
                <a:solidFill>
                  <a:schemeClr val="tx1"/>
                </a:solidFill>
                <a:latin typeface="Verdana" pitchFamily="34" charset="0"/>
              </a:defRPr>
            </a:lvl8pPr>
            <a:lvl9pPr marL="3886200" indent="-228600" eaLnBrk="0" fontAlgn="base" hangingPunct="0">
              <a:spcBef>
                <a:spcPct val="0"/>
              </a:spcBef>
              <a:spcAft>
                <a:spcPct val="0"/>
              </a:spcAft>
              <a:buFont typeface="Wingdings" pitchFamily="2" charset="2"/>
              <a:buChar char="Ø"/>
              <a:defRPr b="1">
                <a:solidFill>
                  <a:schemeClr val="tx1"/>
                </a:solidFill>
                <a:latin typeface="Verdana" pitchFamily="34" charset="0"/>
              </a:defRPr>
            </a:lvl9pPr>
          </a:lstStyle>
          <a:p>
            <a:pPr algn="just" eaLnBrk="1" fontAlgn="auto" hangingPunct="1">
              <a:lnSpc>
                <a:spcPct val="80000"/>
              </a:lnSpc>
              <a:spcBef>
                <a:spcPts val="0"/>
              </a:spcBef>
              <a:spcAft>
                <a:spcPts val="0"/>
              </a:spcAft>
              <a:buFont typeface="Wingdings" pitchFamily="2" charset="2"/>
              <a:buNone/>
              <a:defRPr/>
            </a:pPr>
            <a:r>
              <a:rPr lang="it-IT" altLang="it-IT" sz="1400" b="0" dirty="0">
                <a:solidFill>
                  <a:schemeClr val="bg1"/>
                </a:solidFill>
                <a:ea typeface="ＭＳ Ｐゴシック" charset="-128"/>
              </a:rPr>
              <a:t>Pre-requisito obbligatorio per il rilascio dell'autorizzazione agli Organismi di controllo da parte dei Ministeri competenti</a:t>
            </a:r>
            <a:endParaRPr lang="it-IT" sz="1400" dirty="0">
              <a:solidFill>
                <a:schemeClr val="bg1"/>
              </a:solidFill>
              <a:effectLst>
                <a:outerShdw blurRad="38100" dist="38100" dir="2700000" algn="tl">
                  <a:srgbClr val="C0C0C0"/>
                </a:outerShdw>
              </a:effectLst>
              <a:ea typeface="ＭＳ Ｐゴシック" charset="-128"/>
            </a:endParaRPr>
          </a:p>
        </p:txBody>
      </p:sp>
      <p:pic>
        <p:nvPicPr>
          <p:cNvPr id="32778" name="Immagine 1">
            <a:extLst>
              <a:ext uri="{FF2B5EF4-FFF2-40B4-BE49-F238E27FC236}">
                <a16:creationId xmlns:a16="http://schemas.microsoft.com/office/drawing/2014/main" id="{18978DC9-0D3B-4C8D-83E2-FDF74E3913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2075" y="3552464"/>
            <a:ext cx="7493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8">
            <a:extLst>
              <a:ext uri="{FF2B5EF4-FFF2-40B4-BE49-F238E27FC236}">
                <a16:creationId xmlns:a16="http://schemas.microsoft.com/office/drawing/2014/main" id="{FFE74AE9-FEAB-4743-9AFC-5C75E1D0D3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0392" y="2271615"/>
            <a:ext cx="649287" cy="433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80" name="Picture 2">
            <a:extLst>
              <a:ext uri="{FF2B5EF4-FFF2-40B4-BE49-F238E27FC236}">
                <a16:creationId xmlns:a16="http://schemas.microsoft.com/office/drawing/2014/main" id="{4BE8D152-1580-4B97-B58C-792E056A80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1357" y="2852208"/>
            <a:ext cx="72707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Picture 12">
            <a:extLst>
              <a:ext uri="{FF2B5EF4-FFF2-40B4-BE49-F238E27FC236}">
                <a16:creationId xmlns:a16="http://schemas.microsoft.com/office/drawing/2014/main" id="{ADACA01F-8C11-4985-B6BD-B31B68F006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3125" y="4641921"/>
            <a:ext cx="1176337"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ure 13">
            <a:extLst>
              <a:ext uri="{FF2B5EF4-FFF2-40B4-BE49-F238E27FC236}">
                <a16:creationId xmlns:a16="http://schemas.microsoft.com/office/drawing/2014/main" id="{DC78F3A0-4829-459D-8C5D-F1FE866DC9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3415141"/>
            <a:ext cx="577850"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83" name="Picture 14">
            <a:extLst>
              <a:ext uri="{FF2B5EF4-FFF2-40B4-BE49-F238E27FC236}">
                <a16:creationId xmlns:a16="http://schemas.microsoft.com/office/drawing/2014/main" id="{FD8107F6-A4A2-4E5F-9FFA-37C8E76ED0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3312" y="3505885"/>
            <a:ext cx="946150" cy="881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84" name="Picture 18">
            <a:extLst>
              <a:ext uri="{FF2B5EF4-FFF2-40B4-BE49-F238E27FC236}">
                <a16:creationId xmlns:a16="http://schemas.microsoft.com/office/drawing/2014/main" id="{8B368958-990B-441F-8D97-5318E59BBA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2300" y="4773683"/>
            <a:ext cx="14478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031C2048-8A2D-4DE7-B0DF-CC33EFF800FE}"/>
              </a:ext>
            </a:extLst>
          </p:cNvPr>
          <p:cNvSpPr/>
          <p:nvPr/>
        </p:nvSpPr>
        <p:spPr>
          <a:xfrm>
            <a:off x="2299447" y="606425"/>
            <a:ext cx="6530229" cy="584775"/>
          </a:xfrm>
          <a:prstGeom prst="rect">
            <a:avLst/>
          </a:prstGeom>
        </p:spPr>
        <p:txBody>
          <a:bodyPr wrap="square">
            <a:spAutoFit/>
          </a:bodyPr>
          <a:lstStyle/>
          <a:p>
            <a:pPr>
              <a:defRPr/>
            </a:pPr>
            <a:r>
              <a:rPr lang="it-IT" sz="1600" dirty="0">
                <a:solidFill>
                  <a:schemeClr val="bg1"/>
                </a:solidFill>
                <a:latin typeface="Verdana" panose="020B0604030504040204" pitchFamily="34" charset="0"/>
                <a:ea typeface="Verdana" panose="020B0604030504040204" pitchFamily="34" charset="0"/>
              </a:rPr>
              <a:t>Esempi di schemi accreditati da ACCREDIA ambito volontario e cogente/regolamentato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a:extLst>
              <a:ext uri="{FF2B5EF4-FFF2-40B4-BE49-F238E27FC236}">
                <a16:creationId xmlns:a16="http://schemas.microsoft.com/office/drawing/2014/main" id="{28C1C3AB-E982-AA4F-A9F9-9DB87A017C0B}"/>
              </a:ext>
            </a:extLst>
          </p:cNvPr>
          <p:cNvSpPr>
            <a:spLocks noChangeArrowheads="1"/>
          </p:cNvSpPr>
          <p:nvPr/>
        </p:nvSpPr>
        <p:spPr bwMode="auto">
          <a:xfrm>
            <a:off x="2423071" y="645804"/>
            <a:ext cx="6325393" cy="5040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lstStyle/>
          <a:p>
            <a:r>
              <a:rPr lang="it-IT" altLang="it-IT" sz="2000" dirty="0">
                <a:solidFill>
                  <a:schemeClr val="bg1"/>
                </a:solidFill>
                <a:latin typeface="Verdana" panose="020B0604030504040204" pitchFamily="34" charset="0"/>
                <a:ea typeface="Verdana" panose="020B0604030504040204" pitchFamily="34" charset="0"/>
                <a:cs typeface="Verdana" panose="020B0604030504040204" pitchFamily="34" charset="0"/>
              </a:rPr>
              <a:t>Attività per l’accreditamento</a:t>
            </a:r>
          </a:p>
        </p:txBody>
      </p:sp>
      <p:sp>
        <p:nvSpPr>
          <p:cNvPr id="3" name="CasellaDiTesto 2"/>
          <p:cNvSpPr txBox="1"/>
          <p:nvPr/>
        </p:nvSpPr>
        <p:spPr>
          <a:xfrm>
            <a:off x="624063" y="5398902"/>
            <a:ext cx="7284366" cy="369332"/>
          </a:xfrm>
          <a:prstGeom prst="rect">
            <a:avLst/>
          </a:prstGeom>
          <a:noFill/>
        </p:spPr>
        <p:txBody>
          <a:bodyPr wrap="none" rtlCol="0">
            <a:spAutoFit/>
          </a:bodyPr>
          <a:lstStyle/>
          <a:p>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Schema Biologico (Reg. UE, Legislazione Nazionale, RT – 16)</a:t>
            </a:r>
          </a:p>
        </p:txBody>
      </p:sp>
      <p:sp>
        <p:nvSpPr>
          <p:cNvPr id="14" name="CasellaDiTesto 13"/>
          <p:cNvSpPr txBox="1"/>
          <p:nvPr/>
        </p:nvSpPr>
        <p:spPr>
          <a:xfrm>
            <a:off x="624063" y="1688246"/>
            <a:ext cx="3541354" cy="461665"/>
          </a:xfrm>
          <a:prstGeom prst="rect">
            <a:avLst/>
          </a:prstGeom>
          <a:noFill/>
          <a:ln>
            <a:solidFill>
              <a:schemeClr val="tx1"/>
            </a:solidFill>
          </a:ln>
        </p:spPr>
        <p:txBody>
          <a:bodyPr wrap="none" rtlCol="0">
            <a:spAutoFit/>
          </a:bodyPr>
          <a:lstStyle/>
          <a:p>
            <a:r>
              <a:rPr lang="it-IT" b="1" dirty="0">
                <a:solidFill>
                  <a:schemeClr val="tx1"/>
                </a:solidFill>
                <a:latin typeface="Verdana" panose="020B0604030504040204" pitchFamily="34" charset="0"/>
                <a:ea typeface="Verdana" panose="020B0604030504040204" pitchFamily="34" charset="0"/>
                <a:cs typeface="Verdana" panose="020B0604030504040204" pitchFamily="34" charset="0"/>
              </a:rPr>
              <a:t>Conformità del CAB</a:t>
            </a:r>
          </a:p>
        </p:txBody>
      </p:sp>
      <p:sp>
        <p:nvSpPr>
          <p:cNvPr id="8" name="Rettangolo 7"/>
          <p:cNvSpPr/>
          <p:nvPr/>
        </p:nvSpPr>
        <p:spPr>
          <a:xfrm>
            <a:off x="624063" y="2502495"/>
            <a:ext cx="8352928" cy="2031325"/>
          </a:xfrm>
          <a:prstGeom prst="rect">
            <a:avLst/>
          </a:prstGeom>
        </p:spPr>
        <p:txBody>
          <a:bodyPr wrap="square">
            <a:spAutoFit/>
          </a:bodyPr>
          <a:lstStyle/>
          <a:p>
            <a:pPr marL="1612900" indent="-1612900">
              <a:tabLst>
                <a:tab pos="1612900" algn="l"/>
              </a:tabLst>
            </a:pPr>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ISO 17065 -  Requisiti per Organismi che certificano, prodotti, processi e servizi</a:t>
            </a:r>
          </a:p>
          <a:p>
            <a:endPar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1612900" indent="-1612900"/>
            <a:r>
              <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rPr>
              <a:t>DL 20/2018 - Disposizioni di armonizzazione e razionalizzazione della normativa sui controlli in materia di produzione agricola e agroalimentare biologica</a:t>
            </a:r>
          </a:p>
          <a:p>
            <a:endParaRPr lang="it-IT"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CasellaDiTesto 14"/>
          <p:cNvSpPr txBox="1"/>
          <p:nvPr/>
        </p:nvSpPr>
        <p:spPr>
          <a:xfrm>
            <a:off x="624063" y="4937237"/>
            <a:ext cx="3751348" cy="461665"/>
          </a:xfrm>
          <a:prstGeom prst="rect">
            <a:avLst/>
          </a:prstGeom>
          <a:noFill/>
          <a:ln>
            <a:solidFill>
              <a:schemeClr val="tx1"/>
            </a:solidFill>
          </a:ln>
        </p:spPr>
        <p:txBody>
          <a:bodyPr wrap="none" rtlCol="0">
            <a:spAutoFit/>
          </a:bodyPr>
          <a:lstStyle/>
          <a:p>
            <a:r>
              <a:rPr lang="it-IT" b="1" dirty="0">
                <a:solidFill>
                  <a:schemeClr val="tx1"/>
                </a:solidFill>
                <a:latin typeface="Verdana" panose="020B0604030504040204" pitchFamily="34" charset="0"/>
                <a:ea typeface="Verdana" panose="020B0604030504040204" pitchFamily="34" charset="0"/>
                <a:cs typeface="Verdana" panose="020B0604030504040204" pitchFamily="34" charset="0"/>
              </a:rPr>
              <a:t>Competenza del CAB</a:t>
            </a:r>
          </a:p>
        </p:txBody>
      </p:sp>
      <p:pic>
        <p:nvPicPr>
          <p:cNvPr id="20" name="Immagin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9369" y="1252402"/>
            <a:ext cx="1269095" cy="1269095"/>
          </a:xfrm>
          <a:prstGeom prst="rect">
            <a:avLst/>
          </a:prstGeom>
        </p:spPr>
      </p:pic>
    </p:spTree>
    <p:extLst>
      <p:ext uri="{BB962C8B-B14F-4D97-AF65-F5344CB8AC3E}">
        <p14:creationId xmlns:p14="http://schemas.microsoft.com/office/powerpoint/2010/main" val="4254570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a:extLst>
              <a:ext uri="{FF2B5EF4-FFF2-40B4-BE49-F238E27FC236}">
                <a16:creationId xmlns:a16="http://schemas.microsoft.com/office/drawing/2014/main" id="{DDF3C84E-DCA3-4AFC-9539-A75DF19436A4}"/>
              </a:ext>
            </a:extLst>
          </p:cNvPr>
          <p:cNvSpPr>
            <a:spLocks noChangeArrowheads="1"/>
          </p:cNvSpPr>
          <p:nvPr/>
        </p:nvSpPr>
        <p:spPr bwMode="auto">
          <a:xfrm>
            <a:off x="766482" y="1067617"/>
            <a:ext cx="785308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marL="342900" indent="-342900">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pPr marL="0" indent="0" algn="just"/>
            <a:endParaRPr lang="it-IT" altLang="it-IT" sz="1800" b="1" i="1" dirty="0">
              <a:solidFill>
                <a:srgbClr val="000000"/>
              </a:solidFill>
            </a:endParaRPr>
          </a:p>
          <a:p>
            <a:pPr marL="0" indent="0" algn="just"/>
            <a:endParaRPr lang="it-IT" altLang="it-IT" sz="1800" b="1" i="1" dirty="0">
              <a:solidFill>
                <a:srgbClr val="000000"/>
              </a:solidFill>
            </a:endParaRPr>
          </a:p>
          <a:p>
            <a:pPr marL="0" indent="0" algn="just"/>
            <a:endParaRPr lang="it-IT" altLang="it-IT" sz="1800" b="1" i="1" dirty="0">
              <a:solidFill>
                <a:srgbClr val="000000"/>
              </a:solidFill>
            </a:endParaRPr>
          </a:p>
          <a:p>
            <a:pPr marL="0" indent="0" algn="just"/>
            <a:endParaRPr lang="it-IT" altLang="it-IT" sz="1800" b="1" i="1" dirty="0">
              <a:solidFill>
                <a:srgbClr val="000000"/>
              </a:solidFill>
            </a:endParaRPr>
          </a:p>
          <a:p>
            <a:pPr marL="0" indent="0" algn="just"/>
            <a:endParaRPr lang="it-IT" altLang="it-IT" sz="1800" b="1" i="1" dirty="0">
              <a:solidFill>
                <a:srgbClr val="000000"/>
              </a:solidFill>
            </a:endParaRPr>
          </a:p>
          <a:p>
            <a:pPr marL="0" indent="0" algn="just"/>
            <a:r>
              <a:rPr lang="it-IT" altLang="it-IT" sz="1800" b="1" dirty="0">
                <a:solidFill>
                  <a:srgbClr val="000000"/>
                </a:solidFill>
              </a:rPr>
              <a:t>ACCREDIA</a:t>
            </a:r>
            <a:r>
              <a:rPr lang="it-IT" altLang="it-IT" sz="1800" dirty="0">
                <a:solidFill>
                  <a:srgbClr val="000000"/>
                </a:solidFill>
              </a:rPr>
              <a:t> per le certificazioni food regolamentate ha sottoscritto un accordo con ICQRF (</a:t>
            </a:r>
            <a:r>
              <a:rPr lang="it-IT" sz="1800" dirty="0">
                <a:solidFill>
                  <a:srgbClr val="000000"/>
                </a:solidFill>
              </a:rPr>
              <a:t>Ispettorato centrale della tutela della qualità e della repressione frodi dei prodotti agroalimentari) </a:t>
            </a:r>
            <a:r>
              <a:rPr lang="it-IT" altLang="it-IT" sz="1800" dirty="0">
                <a:solidFill>
                  <a:srgbClr val="000000"/>
                </a:solidFill>
              </a:rPr>
              <a:t>relativo a:</a:t>
            </a:r>
          </a:p>
          <a:p>
            <a:pPr marL="0" indent="0" algn="just"/>
            <a:endParaRPr lang="it-IT" altLang="it-IT" sz="1800" i="1" dirty="0">
              <a:solidFill>
                <a:srgbClr val="000000"/>
              </a:solidFill>
            </a:endParaRPr>
          </a:p>
          <a:p>
            <a:pPr marL="0" indent="0" algn="just"/>
            <a:endParaRPr lang="it-IT" altLang="it-IT" sz="1800" i="1" dirty="0">
              <a:solidFill>
                <a:srgbClr val="000000"/>
              </a:solidFill>
            </a:endParaRPr>
          </a:p>
          <a:p>
            <a:pPr marL="285750" indent="-285750" algn="just">
              <a:buFont typeface="Wingdings" panose="05000000000000000000" pitchFamily="2" charset="2"/>
              <a:buChar char="ü"/>
            </a:pPr>
            <a:r>
              <a:rPr lang="it-IT" altLang="it-IT" sz="1800" i="1" dirty="0">
                <a:solidFill>
                  <a:schemeClr val="accent2"/>
                </a:solidFill>
              </a:rPr>
              <a:t>Formulazione Scopi di Accreditamento</a:t>
            </a:r>
          </a:p>
          <a:p>
            <a:pPr marL="285750" indent="-285750" algn="just">
              <a:buFont typeface="Wingdings" panose="05000000000000000000" pitchFamily="2" charset="2"/>
              <a:buChar char="ü"/>
            </a:pPr>
            <a:endParaRPr lang="it-IT" altLang="it-IT" sz="1800" i="1" dirty="0">
              <a:solidFill>
                <a:schemeClr val="accent2"/>
              </a:solidFill>
            </a:endParaRPr>
          </a:p>
          <a:p>
            <a:pPr marL="285750" indent="-285750" algn="just">
              <a:buFont typeface="Wingdings" panose="05000000000000000000" pitchFamily="2" charset="2"/>
              <a:buChar char="ü"/>
            </a:pPr>
            <a:r>
              <a:rPr lang="it-IT" altLang="it-IT" sz="1800" i="1" dirty="0">
                <a:solidFill>
                  <a:schemeClr val="accent2"/>
                </a:solidFill>
              </a:rPr>
              <a:t>Procedura per l’accreditamento ai fini autorizzativi</a:t>
            </a:r>
          </a:p>
          <a:p>
            <a:pPr marL="285750" indent="-285750" algn="just">
              <a:buFont typeface="Wingdings" panose="05000000000000000000" pitchFamily="2" charset="2"/>
              <a:buChar char="ü"/>
            </a:pPr>
            <a:endParaRPr lang="it-IT" altLang="it-IT" sz="1800" i="1" dirty="0">
              <a:solidFill>
                <a:schemeClr val="accent2"/>
              </a:solidFill>
            </a:endParaRPr>
          </a:p>
          <a:p>
            <a:endParaRPr lang="it-IT" altLang="it-IT" sz="1800" dirty="0">
              <a:solidFill>
                <a:srgbClr val="000000"/>
              </a:solidFill>
            </a:endParaRPr>
          </a:p>
        </p:txBody>
      </p:sp>
      <p:sp>
        <p:nvSpPr>
          <p:cNvPr id="14" name="CasellaDiTesto 35">
            <a:extLst>
              <a:ext uri="{FF2B5EF4-FFF2-40B4-BE49-F238E27FC236}">
                <a16:creationId xmlns:a16="http://schemas.microsoft.com/office/drawing/2014/main" id="{812B7DB3-6A4E-49A5-8364-42D73EE53E0F}"/>
              </a:ext>
            </a:extLst>
          </p:cNvPr>
          <p:cNvSpPr txBox="1">
            <a:spLocks noChangeArrowheads="1"/>
          </p:cNvSpPr>
          <p:nvPr/>
        </p:nvSpPr>
        <p:spPr bwMode="auto">
          <a:xfrm>
            <a:off x="2447365" y="727709"/>
            <a:ext cx="68256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bg1"/>
                </a:solidFill>
                <a:latin typeface="Verdana" panose="020B0604030504040204" pitchFamily="34" charset="0"/>
                <a:ea typeface="ＭＳ Ｐゴシック" panose="020B0600070205080204" pitchFamily="34" charset="-128"/>
              </a:defRPr>
            </a:lvl1pPr>
            <a:lvl2pPr marL="742950" indent="-285750">
              <a:defRPr sz="2400">
                <a:solidFill>
                  <a:schemeClr val="bg1"/>
                </a:solidFill>
                <a:latin typeface="Verdana" panose="020B0604030504040204" pitchFamily="34" charset="0"/>
                <a:ea typeface="ＭＳ Ｐゴシック" panose="020B0600070205080204" pitchFamily="34" charset="-128"/>
              </a:defRPr>
            </a:lvl2pPr>
            <a:lvl3pPr marL="1143000" indent="-228600">
              <a:defRPr sz="2400">
                <a:solidFill>
                  <a:schemeClr val="bg1"/>
                </a:solidFill>
                <a:latin typeface="Verdana" panose="020B0604030504040204" pitchFamily="34" charset="0"/>
                <a:ea typeface="ＭＳ Ｐゴシック" panose="020B0600070205080204" pitchFamily="34" charset="-128"/>
              </a:defRPr>
            </a:lvl3pPr>
            <a:lvl4pPr marL="1600200" indent="-228600">
              <a:defRPr sz="2400">
                <a:solidFill>
                  <a:schemeClr val="bg1"/>
                </a:solidFill>
                <a:latin typeface="Verdana" panose="020B0604030504040204" pitchFamily="34" charset="0"/>
                <a:ea typeface="ＭＳ Ｐゴシック" panose="020B0600070205080204" pitchFamily="34" charset="-128"/>
              </a:defRPr>
            </a:lvl4pPr>
            <a:lvl5pPr marL="2057400" indent="-228600">
              <a:defRPr sz="2400">
                <a:solidFill>
                  <a:schemeClr val="bg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bg1"/>
                </a:solidFill>
                <a:latin typeface="Verdana" panose="020B0604030504040204" pitchFamily="34" charset="0"/>
                <a:ea typeface="ＭＳ Ｐゴシック" panose="020B0600070205080204" pitchFamily="34" charset="-128"/>
              </a:defRPr>
            </a:lvl9pPr>
          </a:lstStyle>
          <a:p>
            <a:r>
              <a:rPr lang="it-IT" altLang="it-IT" sz="2000" dirty="0"/>
              <a:t>Le sinergie</a:t>
            </a:r>
          </a:p>
        </p:txBody>
      </p:sp>
    </p:spTree>
    <p:extLst>
      <p:ext uri="{BB962C8B-B14F-4D97-AF65-F5344CB8AC3E}">
        <p14:creationId xmlns:p14="http://schemas.microsoft.com/office/powerpoint/2010/main" val="2728885351"/>
      </p:ext>
    </p:extLst>
  </p:cSld>
  <p:clrMapOvr>
    <a:masterClrMapping/>
  </p:clrMapOvr>
</p:sld>
</file>

<file path=ppt/theme/theme1.xml><?xml version="1.0" encoding="utf-8"?>
<a:theme xmlns:a="http://schemas.openxmlformats.org/drawingml/2006/main" name="1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1400" b="0" i="0" u="none" strike="noStrike" cap="none" normalizeH="0" baseline="0">
            <a:ln>
              <a:noFill/>
            </a:ln>
            <a:solidFill>
              <a:schemeClr val="tx1"/>
            </a:solidFill>
            <a:effectLst/>
            <a:latin typeface="Times" pitchFamily="-65"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a:themeElements>
    <a:clrScheme name="Blank">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Blank">
      <a:majorFont>
        <a:latin typeface="Times"/>
        <a:ea typeface="Times"/>
        <a:cs typeface="Times"/>
      </a:majorFont>
      <a:minorFont>
        <a:latin typeface="Helvetica"/>
        <a:ea typeface="Helvetica"/>
        <a:cs typeface="Helvetica"/>
      </a:minorFont>
    </a:fontScheme>
    <a:fmtScheme name="Blan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mj-lt"/>
            <a:ea typeface="+mj-ea"/>
            <a:cs typeface="+mj-cs"/>
            <a:sym typeface="Time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1833</TotalTime>
  <Words>1781</Words>
  <Application>Microsoft Office PowerPoint</Application>
  <PresentationFormat>Presentazione su schermo (4:3)</PresentationFormat>
  <Paragraphs>209</Paragraphs>
  <Slides>19</Slides>
  <Notes>8</Notes>
  <HiddenSlides>0</HiddenSlides>
  <MMClips>0</MMClips>
  <ScaleCrop>false</ScaleCrop>
  <HeadingPairs>
    <vt:vector size="6" baseType="variant">
      <vt:variant>
        <vt:lpstr>Caratteri utilizzati</vt:lpstr>
      </vt:variant>
      <vt:variant>
        <vt:i4>7</vt:i4>
      </vt:variant>
      <vt:variant>
        <vt:lpstr>Tema</vt:lpstr>
      </vt:variant>
      <vt:variant>
        <vt:i4>4</vt:i4>
      </vt:variant>
      <vt:variant>
        <vt:lpstr>Titoli diapositive</vt:lpstr>
      </vt:variant>
      <vt:variant>
        <vt:i4>19</vt:i4>
      </vt:variant>
    </vt:vector>
  </HeadingPairs>
  <TitlesOfParts>
    <vt:vector size="30" baseType="lpstr">
      <vt:lpstr>Arial</vt:lpstr>
      <vt:lpstr>Century Gothic</vt:lpstr>
      <vt:lpstr>Helvetica</vt:lpstr>
      <vt:lpstr>Times</vt:lpstr>
      <vt:lpstr>Times New Roman</vt:lpstr>
      <vt:lpstr>Verdana</vt:lpstr>
      <vt:lpstr>Wingdings</vt:lpstr>
      <vt:lpstr>1_Blank</vt:lpstr>
      <vt:lpstr>2_Blank</vt:lpstr>
      <vt:lpstr>3_Blank</vt:lpstr>
      <vt:lpstr>4_Blank</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Fabrizio Manta</dc:creator>
  <cp:lastModifiedBy>Barbara Frezza</cp:lastModifiedBy>
  <cp:revision>217</cp:revision>
  <dcterms:modified xsi:type="dcterms:W3CDTF">2019-11-19T15:53:50Z</dcterms:modified>
</cp:coreProperties>
</file>