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60" r:id="rId2"/>
    <p:sldId id="408" r:id="rId3"/>
    <p:sldId id="317" r:id="rId4"/>
    <p:sldId id="324" r:id="rId5"/>
    <p:sldId id="326" r:id="rId6"/>
    <p:sldId id="406" r:id="rId7"/>
    <p:sldId id="304" r:id="rId8"/>
    <p:sldId id="325" r:id="rId9"/>
    <p:sldId id="328" r:id="rId10"/>
    <p:sldId id="329" r:id="rId11"/>
    <p:sldId id="327" r:id="rId12"/>
    <p:sldId id="410" r:id="rId13"/>
    <p:sldId id="425" r:id="rId14"/>
    <p:sldId id="422" r:id="rId15"/>
    <p:sldId id="423" r:id="rId16"/>
    <p:sldId id="424" r:id="rId17"/>
    <p:sldId id="316" r:id="rId18"/>
    <p:sldId id="409" r:id="rId19"/>
    <p:sldId id="411" r:id="rId20"/>
    <p:sldId id="384" r:id="rId21"/>
    <p:sldId id="391" r:id="rId22"/>
    <p:sldId id="412" r:id="rId23"/>
    <p:sldId id="428" r:id="rId24"/>
    <p:sldId id="430" r:id="rId25"/>
    <p:sldId id="319" r:id="rId26"/>
    <p:sldId id="413" r:id="rId27"/>
    <p:sldId id="415" r:id="rId28"/>
    <p:sldId id="416" r:id="rId29"/>
    <p:sldId id="417" r:id="rId30"/>
    <p:sldId id="429" r:id="rId31"/>
    <p:sldId id="407" r:id="rId32"/>
    <p:sldId id="293" r:id="rId3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fficio" initials="U" lastIdx="3" clrIdx="0">
    <p:extLst>
      <p:ext uri="{19B8F6BF-5375-455C-9EA6-DF929625EA0E}">
        <p15:presenceInfo xmlns:p15="http://schemas.microsoft.com/office/powerpoint/2012/main" userId="Ufficio" providerId="None"/>
      </p:ext>
    </p:extLst>
  </p:cmAuthor>
  <p:cmAuthor id="2" name="Domenico Corradetti" initials="DC" lastIdx="1" clrIdx="1">
    <p:extLst>
      <p:ext uri="{19B8F6BF-5375-455C-9EA6-DF929625EA0E}">
        <p15:presenceInfo xmlns:p15="http://schemas.microsoft.com/office/powerpoint/2012/main" userId="8f2bc48012f8ac6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6" autoAdjust="0"/>
    <p:restoredTop sz="94660"/>
  </p:normalViewPr>
  <p:slideViewPr>
    <p:cSldViewPr snapToGrid="0">
      <p:cViewPr varScale="1">
        <p:scale>
          <a:sx n="72" d="100"/>
          <a:sy n="72" d="100"/>
        </p:scale>
        <p:origin x="81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8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Colonna1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F7B-45A0-90B6-2AF9FAF22C3D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F7B-45A0-90B6-2AF9FAF22C3D}"/>
              </c:ext>
            </c:extLst>
          </c:dPt>
          <c:cat>
            <c:numRef>
              <c:f>Foglio1!$A$2:$A$3</c:f>
              <c:numCache>
                <c:formatCode>General</c:formatCode>
                <c:ptCount val="2"/>
                <c:pt idx="0">
                  <c:v>77817</c:v>
                </c:pt>
                <c:pt idx="1">
                  <c:v>19496</c:v>
                </c:pt>
              </c:numCache>
            </c:numRef>
          </c:cat>
          <c:val>
            <c:numRef>
              <c:f>Foglio1!$B$2:$B$3</c:f>
              <c:numCache>
                <c:formatCode>General</c:formatCode>
                <c:ptCount val="2"/>
                <c:pt idx="0">
                  <c:v>77817</c:v>
                </c:pt>
                <c:pt idx="1">
                  <c:v>19496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FF-4376-9781-16964FFB0D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Vendite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FF4-433F-8437-A5EE6083503D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FF4-433F-8437-A5EE6083503D}"/>
              </c:ext>
            </c:extLst>
          </c:dPt>
          <c:cat>
            <c:numRef>
              <c:f>Foglio1!$A$2:$A$3</c:f>
              <c:numCache>
                <c:formatCode>General</c:formatCode>
                <c:ptCount val="2"/>
                <c:pt idx="0">
                  <c:v>81795</c:v>
                </c:pt>
                <c:pt idx="1">
                  <c:v>15523</c:v>
                </c:pt>
              </c:numCache>
            </c:numRef>
          </c:cat>
          <c:val>
            <c:numRef>
              <c:f>Foglio1!$B$2:$B$3</c:f>
              <c:numCache>
                <c:formatCode>General</c:formatCode>
                <c:ptCount val="2"/>
                <c:pt idx="0">
                  <c:v>81795</c:v>
                </c:pt>
                <c:pt idx="1">
                  <c:v>15523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2F-42B5-951E-2C16354804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Vendite</c:v>
                </c:pt>
              </c:strCache>
            </c:strRef>
          </c:tx>
          <c:explosion val="2"/>
          <c:dPt>
            <c:idx val="0"/>
            <c:bubble3D val="0"/>
            <c:spPr>
              <a:solidFill>
                <a:schemeClr val="accent4">
                  <a:tint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342-4660-BB8F-A4093F57B7A6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342-4660-BB8F-A4093F57B7A6}"/>
              </c:ext>
            </c:extLst>
          </c:dPt>
          <c:dPt>
            <c:idx val="2"/>
            <c:bubble3D val="0"/>
            <c:spPr>
              <a:solidFill>
                <a:schemeClr val="accent4">
                  <a:shade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342-4660-BB8F-A4093F57B7A6}"/>
              </c:ext>
            </c:extLst>
          </c:dPt>
          <c:cat>
            <c:numRef>
              <c:f>Foglio1!$A$2:$A$4</c:f>
              <c:numCache>
                <c:formatCode>General</c:formatCode>
                <c:ptCount val="3"/>
                <c:pt idx="0">
                  <c:v>2659</c:v>
                </c:pt>
                <c:pt idx="1">
                  <c:v>1109</c:v>
                </c:pt>
                <c:pt idx="2">
                  <c:v>25057</c:v>
                </c:pt>
              </c:numCache>
            </c:numRef>
          </c:cat>
          <c:val>
            <c:numRef>
              <c:f>Foglio1!$B$2:$B$4</c:f>
              <c:numCache>
                <c:formatCode>General</c:formatCode>
                <c:ptCount val="3"/>
                <c:pt idx="0">
                  <c:v>2659</c:v>
                </c:pt>
                <c:pt idx="1">
                  <c:v>1109</c:v>
                </c:pt>
                <c:pt idx="2">
                  <c:v>25057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75-418C-B6E0-F251E7911B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Colonna1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F7B-45A0-90B6-2AF9FAF22C3D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F7B-45A0-90B6-2AF9FAF22C3D}"/>
              </c:ext>
            </c:extLst>
          </c:dPt>
          <c:cat>
            <c:numRef>
              <c:f>Foglio1!$A$2:$A$3</c:f>
              <c:numCache>
                <c:formatCode>General</c:formatCode>
                <c:ptCount val="2"/>
                <c:pt idx="0">
                  <c:v>70094</c:v>
                </c:pt>
                <c:pt idx="1">
                  <c:v>10979</c:v>
                </c:pt>
              </c:numCache>
            </c:numRef>
          </c:cat>
          <c:val>
            <c:numRef>
              <c:f>Foglio1!$B$2:$B$3</c:f>
              <c:numCache>
                <c:formatCode>General</c:formatCode>
                <c:ptCount val="2"/>
                <c:pt idx="0">
                  <c:v>70094</c:v>
                </c:pt>
                <c:pt idx="1">
                  <c:v>10979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FF-4376-9781-16964FFB0D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Vendite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FF4-433F-8437-A5EE6083503D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FF4-433F-8437-A5EE6083503D}"/>
              </c:ext>
            </c:extLst>
          </c:dPt>
          <c:cat>
            <c:numRef>
              <c:f>Foglio1!$A$2:$A$3</c:f>
              <c:numCache>
                <c:formatCode>General</c:formatCode>
                <c:ptCount val="2"/>
                <c:pt idx="0">
                  <c:v>67233</c:v>
                </c:pt>
                <c:pt idx="1">
                  <c:v>13526</c:v>
                </c:pt>
              </c:numCache>
            </c:numRef>
          </c:cat>
          <c:val>
            <c:numRef>
              <c:f>Foglio1!$B$2:$B$3</c:f>
              <c:numCache>
                <c:formatCode>General</c:formatCode>
                <c:ptCount val="2"/>
                <c:pt idx="0">
                  <c:v>67233</c:v>
                </c:pt>
                <c:pt idx="1">
                  <c:v>15523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2F-42B5-951E-2C16354804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Vendite</c:v>
                </c:pt>
              </c:strCache>
            </c:strRef>
          </c:tx>
          <c:explosion val="2"/>
          <c:dPt>
            <c:idx val="0"/>
            <c:bubble3D val="0"/>
            <c:spPr>
              <a:solidFill>
                <a:schemeClr val="accent4">
                  <a:tint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342-4660-BB8F-A4093F57B7A6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342-4660-BB8F-A4093F57B7A6}"/>
              </c:ext>
            </c:extLst>
          </c:dPt>
          <c:dPt>
            <c:idx val="2"/>
            <c:bubble3D val="0"/>
            <c:spPr>
              <a:solidFill>
                <a:schemeClr val="accent4">
                  <a:shade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342-4660-BB8F-A4093F57B7A6}"/>
              </c:ext>
            </c:extLst>
          </c:dPt>
          <c:cat>
            <c:numRef>
              <c:f>Foglio1!$A$2:$A$4</c:f>
              <c:numCache>
                <c:formatCode>General</c:formatCode>
                <c:ptCount val="3"/>
                <c:pt idx="0">
                  <c:v>1543</c:v>
                </c:pt>
                <c:pt idx="1">
                  <c:v>943</c:v>
                </c:pt>
                <c:pt idx="2">
                  <c:v>22873</c:v>
                </c:pt>
              </c:numCache>
            </c:numRef>
          </c:cat>
          <c:val>
            <c:numRef>
              <c:f>Foglio1!$B$2:$B$4</c:f>
              <c:numCache>
                <c:formatCode>General</c:formatCode>
                <c:ptCount val="3"/>
                <c:pt idx="0">
                  <c:v>1543</c:v>
                </c:pt>
                <c:pt idx="1">
                  <c:v>943</c:v>
                </c:pt>
                <c:pt idx="2">
                  <c:v>22873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75-418C-B6E0-F251E7911B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08CCA8-A4EC-4390-AE6A-B3AD132670D7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3B1CA92A-654B-4C1C-A3F8-392F6A08ABDB}">
      <dgm:prSet/>
      <dgm:spPr>
        <a:solidFill>
          <a:schemeClr val="accent6"/>
        </a:solidFill>
      </dgm:spPr>
      <dgm:t>
        <a:bodyPr/>
        <a:lstStyle/>
        <a:p>
          <a:pPr rtl="0"/>
          <a:r>
            <a:rPr lang="it-IT" dirty="0"/>
            <a:t> </a:t>
          </a:r>
        </a:p>
      </dgm:t>
    </dgm:pt>
    <dgm:pt modelId="{86C82A11-3B30-4D5B-9C04-04A7B81B982A}" type="sibTrans" cxnId="{17D52896-AEE7-4B5B-BD05-08805A84C700}">
      <dgm:prSet/>
      <dgm:spPr/>
      <dgm:t>
        <a:bodyPr/>
        <a:lstStyle/>
        <a:p>
          <a:endParaRPr lang="it-IT"/>
        </a:p>
      </dgm:t>
    </dgm:pt>
    <dgm:pt modelId="{1E127910-6E93-4900-B3F4-223DA5A6016A}" type="parTrans" cxnId="{17D52896-AEE7-4B5B-BD05-08805A84C700}">
      <dgm:prSet/>
      <dgm:spPr/>
      <dgm:t>
        <a:bodyPr/>
        <a:lstStyle/>
        <a:p>
          <a:endParaRPr lang="it-IT"/>
        </a:p>
      </dgm:t>
    </dgm:pt>
    <dgm:pt modelId="{2662E740-3CD0-4560-A5F4-253582396BAB}">
      <dgm:prSet/>
      <dgm:spPr>
        <a:solidFill>
          <a:schemeClr val="accent2"/>
        </a:solidFill>
      </dgm:spPr>
      <dgm:t>
        <a:bodyPr/>
        <a:lstStyle/>
        <a:p>
          <a:pPr rtl="0"/>
          <a:endParaRPr lang="it-IT" dirty="0"/>
        </a:p>
      </dgm:t>
    </dgm:pt>
    <dgm:pt modelId="{7CDCA7E1-536E-4452-85EA-5AE896A76D05}" type="parTrans" cxnId="{9076CC56-30D8-4F1F-A858-E017FFBCFEB1}">
      <dgm:prSet/>
      <dgm:spPr/>
      <dgm:t>
        <a:bodyPr/>
        <a:lstStyle/>
        <a:p>
          <a:endParaRPr lang="it-IT"/>
        </a:p>
      </dgm:t>
    </dgm:pt>
    <dgm:pt modelId="{4EEE0219-D51B-4CD5-BAE4-B9F29A03A685}" type="sibTrans" cxnId="{9076CC56-30D8-4F1F-A858-E017FFBCFEB1}">
      <dgm:prSet/>
      <dgm:spPr/>
      <dgm:t>
        <a:bodyPr/>
        <a:lstStyle/>
        <a:p>
          <a:endParaRPr lang="it-IT"/>
        </a:p>
      </dgm:t>
    </dgm:pt>
    <dgm:pt modelId="{E7D612B7-BD65-4C10-80EF-CA658742C83B}">
      <dgm:prSet/>
      <dgm:spPr/>
      <dgm:t>
        <a:bodyPr/>
        <a:lstStyle/>
        <a:p>
          <a:pPr rtl="0"/>
          <a:endParaRPr lang="it-IT" dirty="0"/>
        </a:p>
      </dgm:t>
    </dgm:pt>
    <dgm:pt modelId="{20DDBB9E-E51A-4C17-BAF1-73EE4189A4BE}" type="parTrans" cxnId="{2177D6A2-9ED6-4D5C-952C-3503436FC930}">
      <dgm:prSet/>
      <dgm:spPr/>
      <dgm:t>
        <a:bodyPr/>
        <a:lstStyle/>
        <a:p>
          <a:endParaRPr lang="it-IT"/>
        </a:p>
      </dgm:t>
    </dgm:pt>
    <dgm:pt modelId="{8E77368C-D987-4C06-866A-4E6222A43416}" type="sibTrans" cxnId="{2177D6A2-9ED6-4D5C-952C-3503436FC930}">
      <dgm:prSet/>
      <dgm:spPr/>
      <dgm:t>
        <a:bodyPr/>
        <a:lstStyle/>
        <a:p>
          <a:endParaRPr lang="it-IT"/>
        </a:p>
      </dgm:t>
    </dgm:pt>
    <dgm:pt modelId="{CDCE081F-BC87-4DCF-8EC0-5E3AED31D734}" type="pres">
      <dgm:prSet presAssocID="{5808CCA8-A4EC-4390-AE6A-B3AD132670D7}" presName="Name0" presStyleCnt="0">
        <dgm:presLayoutVars>
          <dgm:chMax val="7"/>
          <dgm:resizeHandles val="exact"/>
        </dgm:presLayoutVars>
      </dgm:prSet>
      <dgm:spPr/>
    </dgm:pt>
    <dgm:pt modelId="{35AE7D92-BA2C-4ABD-9CBD-E54A1F2D590B}" type="pres">
      <dgm:prSet presAssocID="{5808CCA8-A4EC-4390-AE6A-B3AD132670D7}" presName="comp1" presStyleCnt="0"/>
      <dgm:spPr/>
    </dgm:pt>
    <dgm:pt modelId="{0C837C5B-D7ED-4BF7-A3C3-9AF98A4BF9D5}" type="pres">
      <dgm:prSet presAssocID="{5808CCA8-A4EC-4390-AE6A-B3AD132670D7}" presName="circle1" presStyleLbl="node1" presStyleIdx="0" presStyleCnt="3" custLinFactNeighborY="-441"/>
      <dgm:spPr/>
    </dgm:pt>
    <dgm:pt modelId="{893E1A70-F850-4CDC-8D70-FE80CFC73E57}" type="pres">
      <dgm:prSet presAssocID="{5808CCA8-A4EC-4390-AE6A-B3AD132670D7}" presName="c1text" presStyleLbl="node1" presStyleIdx="0" presStyleCnt="3">
        <dgm:presLayoutVars>
          <dgm:bulletEnabled val="1"/>
        </dgm:presLayoutVars>
      </dgm:prSet>
      <dgm:spPr/>
    </dgm:pt>
    <dgm:pt modelId="{EA13DBFB-7FAC-40E2-AE79-B86A3640204E}" type="pres">
      <dgm:prSet presAssocID="{5808CCA8-A4EC-4390-AE6A-B3AD132670D7}" presName="comp2" presStyleCnt="0"/>
      <dgm:spPr/>
    </dgm:pt>
    <dgm:pt modelId="{6E0CE2BB-99F4-4FF2-8EF8-B9163FA2E3DF}" type="pres">
      <dgm:prSet presAssocID="{5808CCA8-A4EC-4390-AE6A-B3AD132670D7}" presName="circle2" presStyleLbl="node1" presStyleIdx="1" presStyleCnt="3" custScaleX="74510" custScaleY="74510" custLinFactNeighborX="-754" custLinFactNeighborY="14604"/>
      <dgm:spPr/>
    </dgm:pt>
    <dgm:pt modelId="{7B112FDB-BE27-45C9-90FD-6AD0243A251F}" type="pres">
      <dgm:prSet presAssocID="{5808CCA8-A4EC-4390-AE6A-B3AD132670D7}" presName="c2text" presStyleLbl="node1" presStyleIdx="1" presStyleCnt="3">
        <dgm:presLayoutVars>
          <dgm:bulletEnabled val="1"/>
        </dgm:presLayoutVars>
      </dgm:prSet>
      <dgm:spPr/>
    </dgm:pt>
    <dgm:pt modelId="{6B6F42BD-32B3-4F98-81EB-8F42B3B75486}" type="pres">
      <dgm:prSet presAssocID="{5808CCA8-A4EC-4390-AE6A-B3AD132670D7}" presName="comp3" presStyleCnt="0"/>
      <dgm:spPr/>
    </dgm:pt>
    <dgm:pt modelId="{53882414-0F6B-4305-83C7-5A2246E7F46E}" type="pres">
      <dgm:prSet presAssocID="{5808CCA8-A4EC-4390-AE6A-B3AD132670D7}" presName="circle3" presStyleLbl="node1" presStyleIdx="2" presStyleCnt="3" custScaleX="82630" custScaleY="82630" custLinFactNeighborX="-881" custLinFactNeighborY="7757"/>
      <dgm:spPr/>
    </dgm:pt>
    <dgm:pt modelId="{E0AC7CF3-A8D2-4009-8688-5052596FFF30}" type="pres">
      <dgm:prSet presAssocID="{5808CCA8-A4EC-4390-AE6A-B3AD132670D7}" presName="c3text" presStyleLbl="node1" presStyleIdx="2" presStyleCnt="3">
        <dgm:presLayoutVars>
          <dgm:bulletEnabled val="1"/>
        </dgm:presLayoutVars>
      </dgm:prSet>
      <dgm:spPr/>
    </dgm:pt>
  </dgm:ptLst>
  <dgm:cxnLst>
    <dgm:cxn modelId="{BB269D31-42D4-481B-A8F9-EBF68FC2E8CB}" type="presOf" srcId="{2662E740-3CD0-4560-A5F4-253582396BAB}" destId="{E0AC7CF3-A8D2-4009-8688-5052596FFF30}" srcOrd="1" destOrd="0" presId="urn:microsoft.com/office/officeart/2005/8/layout/venn2"/>
    <dgm:cxn modelId="{B48DB93C-E669-4702-B2F2-42B9F3C59657}" type="presOf" srcId="{5808CCA8-A4EC-4390-AE6A-B3AD132670D7}" destId="{CDCE081F-BC87-4DCF-8EC0-5E3AED31D734}" srcOrd="0" destOrd="0" presId="urn:microsoft.com/office/officeart/2005/8/layout/venn2"/>
    <dgm:cxn modelId="{9076CC56-30D8-4F1F-A858-E017FFBCFEB1}" srcId="{5808CCA8-A4EC-4390-AE6A-B3AD132670D7}" destId="{2662E740-3CD0-4560-A5F4-253582396BAB}" srcOrd="2" destOrd="0" parTransId="{7CDCA7E1-536E-4452-85EA-5AE896A76D05}" sibTransId="{4EEE0219-D51B-4CD5-BAE4-B9F29A03A685}"/>
    <dgm:cxn modelId="{32308B58-448A-4B1B-9D13-63077ECAD3F7}" type="presOf" srcId="{2662E740-3CD0-4560-A5F4-253582396BAB}" destId="{53882414-0F6B-4305-83C7-5A2246E7F46E}" srcOrd="0" destOrd="0" presId="urn:microsoft.com/office/officeart/2005/8/layout/venn2"/>
    <dgm:cxn modelId="{17D52896-AEE7-4B5B-BD05-08805A84C700}" srcId="{5808CCA8-A4EC-4390-AE6A-B3AD132670D7}" destId="{3B1CA92A-654B-4C1C-A3F8-392F6A08ABDB}" srcOrd="0" destOrd="0" parTransId="{1E127910-6E93-4900-B3F4-223DA5A6016A}" sibTransId="{86C82A11-3B30-4D5B-9C04-04A7B81B982A}"/>
    <dgm:cxn modelId="{67BF3197-E28B-45AF-8CEB-238FF1312F0A}" type="presOf" srcId="{3B1CA92A-654B-4C1C-A3F8-392F6A08ABDB}" destId="{893E1A70-F850-4CDC-8D70-FE80CFC73E57}" srcOrd="1" destOrd="0" presId="urn:microsoft.com/office/officeart/2005/8/layout/venn2"/>
    <dgm:cxn modelId="{5986CD9D-2FF5-4091-AF90-086469209965}" type="presOf" srcId="{E7D612B7-BD65-4C10-80EF-CA658742C83B}" destId="{6E0CE2BB-99F4-4FF2-8EF8-B9163FA2E3DF}" srcOrd="0" destOrd="0" presId="urn:microsoft.com/office/officeart/2005/8/layout/venn2"/>
    <dgm:cxn modelId="{2177D6A2-9ED6-4D5C-952C-3503436FC930}" srcId="{5808CCA8-A4EC-4390-AE6A-B3AD132670D7}" destId="{E7D612B7-BD65-4C10-80EF-CA658742C83B}" srcOrd="1" destOrd="0" parTransId="{20DDBB9E-E51A-4C17-BAF1-73EE4189A4BE}" sibTransId="{8E77368C-D987-4C06-866A-4E6222A43416}"/>
    <dgm:cxn modelId="{F12ABDB3-F85F-466F-80E6-072B142832D5}" type="presOf" srcId="{E7D612B7-BD65-4C10-80EF-CA658742C83B}" destId="{7B112FDB-BE27-45C9-90FD-6AD0243A251F}" srcOrd="1" destOrd="0" presId="urn:microsoft.com/office/officeart/2005/8/layout/venn2"/>
    <dgm:cxn modelId="{CCAD02B7-E7F1-4E98-AC23-84A0507B37E1}" type="presOf" srcId="{3B1CA92A-654B-4C1C-A3F8-392F6A08ABDB}" destId="{0C837C5B-D7ED-4BF7-A3C3-9AF98A4BF9D5}" srcOrd="0" destOrd="0" presId="urn:microsoft.com/office/officeart/2005/8/layout/venn2"/>
    <dgm:cxn modelId="{C3ADF783-7ABA-4611-888C-05EED4577CF9}" type="presParOf" srcId="{CDCE081F-BC87-4DCF-8EC0-5E3AED31D734}" destId="{35AE7D92-BA2C-4ABD-9CBD-E54A1F2D590B}" srcOrd="0" destOrd="0" presId="urn:microsoft.com/office/officeart/2005/8/layout/venn2"/>
    <dgm:cxn modelId="{9D6D726D-76CD-4CE1-98E9-C7EFBABEFB9C}" type="presParOf" srcId="{35AE7D92-BA2C-4ABD-9CBD-E54A1F2D590B}" destId="{0C837C5B-D7ED-4BF7-A3C3-9AF98A4BF9D5}" srcOrd="0" destOrd="0" presId="urn:microsoft.com/office/officeart/2005/8/layout/venn2"/>
    <dgm:cxn modelId="{56D6A4F1-751A-4D90-9DE8-59F67B7A86EA}" type="presParOf" srcId="{35AE7D92-BA2C-4ABD-9CBD-E54A1F2D590B}" destId="{893E1A70-F850-4CDC-8D70-FE80CFC73E57}" srcOrd="1" destOrd="0" presId="urn:microsoft.com/office/officeart/2005/8/layout/venn2"/>
    <dgm:cxn modelId="{0E41A149-87E2-476D-8A4E-79E5F8EE2A64}" type="presParOf" srcId="{CDCE081F-BC87-4DCF-8EC0-5E3AED31D734}" destId="{EA13DBFB-7FAC-40E2-AE79-B86A3640204E}" srcOrd="1" destOrd="0" presId="urn:microsoft.com/office/officeart/2005/8/layout/venn2"/>
    <dgm:cxn modelId="{F7AB54C5-A927-4E22-9658-E51227DAA63D}" type="presParOf" srcId="{EA13DBFB-7FAC-40E2-AE79-B86A3640204E}" destId="{6E0CE2BB-99F4-4FF2-8EF8-B9163FA2E3DF}" srcOrd="0" destOrd="0" presId="urn:microsoft.com/office/officeart/2005/8/layout/venn2"/>
    <dgm:cxn modelId="{344E9638-D36E-45BC-A315-DCE370255897}" type="presParOf" srcId="{EA13DBFB-7FAC-40E2-AE79-B86A3640204E}" destId="{7B112FDB-BE27-45C9-90FD-6AD0243A251F}" srcOrd="1" destOrd="0" presId="urn:microsoft.com/office/officeart/2005/8/layout/venn2"/>
    <dgm:cxn modelId="{A7ED61BE-C09A-439D-8C56-969AB0253F94}" type="presParOf" srcId="{CDCE081F-BC87-4DCF-8EC0-5E3AED31D734}" destId="{6B6F42BD-32B3-4F98-81EB-8F42B3B75486}" srcOrd="2" destOrd="0" presId="urn:microsoft.com/office/officeart/2005/8/layout/venn2"/>
    <dgm:cxn modelId="{D18FCEB5-0207-4F22-8FC0-8BDCF89F81B3}" type="presParOf" srcId="{6B6F42BD-32B3-4F98-81EB-8F42B3B75486}" destId="{53882414-0F6B-4305-83C7-5A2246E7F46E}" srcOrd="0" destOrd="0" presId="urn:microsoft.com/office/officeart/2005/8/layout/venn2"/>
    <dgm:cxn modelId="{3A987EBA-48B4-46EA-B98C-8C34D512762E}" type="presParOf" srcId="{6B6F42BD-32B3-4F98-81EB-8F42B3B75486}" destId="{E0AC7CF3-A8D2-4009-8688-5052596FFF30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08CCA8-A4EC-4390-AE6A-B3AD132670D7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3B1CA92A-654B-4C1C-A3F8-392F6A08ABDB}">
      <dgm:prSet/>
      <dgm:spPr>
        <a:solidFill>
          <a:schemeClr val="accent6"/>
        </a:solidFill>
      </dgm:spPr>
      <dgm:t>
        <a:bodyPr/>
        <a:lstStyle/>
        <a:p>
          <a:pPr rtl="0"/>
          <a:r>
            <a:rPr lang="it-IT" dirty="0"/>
            <a:t> </a:t>
          </a:r>
        </a:p>
      </dgm:t>
    </dgm:pt>
    <dgm:pt modelId="{86C82A11-3B30-4D5B-9C04-04A7B81B982A}" type="sibTrans" cxnId="{17D52896-AEE7-4B5B-BD05-08805A84C700}">
      <dgm:prSet/>
      <dgm:spPr/>
      <dgm:t>
        <a:bodyPr/>
        <a:lstStyle/>
        <a:p>
          <a:endParaRPr lang="it-IT"/>
        </a:p>
      </dgm:t>
    </dgm:pt>
    <dgm:pt modelId="{1E127910-6E93-4900-B3F4-223DA5A6016A}" type="parTrans" cxnId="{17D52896-AEE7-4B5B-BD05-08805A84C700}">
      <dgm:prSet/>
      <dgm:spPr/>
      <dgm:t>
        <a:bodyPr/>
        <a:lstStyle/>
        <a:p>
          <a:endParaRPr lang="it-IT"/>
        </a:p>
      </dgm:t>
    </dgm:pt>
    <dgm:pt modelId="{2662E740-3CD0-4560-A5F4-253582396BAB}">
      <dgm:prSet/>
      <dgm:spPr>
        <a:solidFill>
          <a:schemeClr val="accent1"/>
        </a:solidFill>
      </dgm:spPr>
      <dgm:t>
        <a:bodyPr/>
        <a:lstStyle/>
        <a:p>
          <a:pPr rtl="0"/>
          <a:endParaRPr lang="it-IT" dirty="0"/>
        </a:p>
      </dgm:t>
    </dgm:pt>
    <dgm:pt modelId="{7CDCA7E1-536E-4452-85EA-5AE896A76D05}" type="parTrans" cxnId="{9076CC56-30D8-4F1F-A858-E017FFBCFEB1}">
      <dgm:prSet/>
      <dgm:spPr/>
      <dgm:t>
        <a:bodyPr/>
        <a:lstStyle/>
        <a:p>
          <a:endParaRPr lang="it-IT"/>
        </a:p>
      </dgm:t>
    </dgm:pt>
    <dgm:pt modelId="{4EEE0219-D51B-4CD5-BAE4-B9F29A03A685}" type="sibTrans" cxnId="{9076CC56-30D8-4F1F-A858-E017FFBCFEB1}">
      <dgm:prSet/>
      <dgm:spPr/>
      <dgm:t>
        <a:bodyPr/>
        <a:lstStyle/>
        <a:p>
          <a:endParaRPr lang="it-IT"/>
        </a:p>
      </dgm:t>
    </dgm:pt>
    <dgm:pt modelId="{E7D612B7-BD65-4C10-80EF-CA658742C83B}">
      <dgm:prSet/>
      <dgm:spPr>
        <a:solidFill>
          <a:schemeClr val="accent2"/>
        </a:solidFill>
      </dgm:spPr>
      <dgm:t>
        <a:bodyPr/>
        <a:lstStyle/>
        <a:p>
          <a:pPr rtl="0"/>
          <a:endParaRPr lang="it-IT" dirty="0"/>
        </a:p>
      </dgm:t>
    </dgm:pt>
    <dgm:pt modelId="{20DDBB9E-E51A-4C17-BAF1-73EE4189A4BE}" type="parTrans" cxnId="{2177D6A2-9ED6-4D5C-952C-3503436FC930}">
      <dgm:prSet/>
      <dgm:spPr/>
      <dgm:t>
        <a:bodyPr/>
        <a:lstStyle/>
        <a:p>
          <a:endParaRPr lang="it-IT"/>
        </a:p>
      </dgm:t>
    </dgm:pt>
    <dgm:pt modelId="{8E77368C-D987-4C06-866A-4E6222A43416}" type="sibTrans" cxnId="{2177D6A2-9ED6-4D5C-952C-3503436FC930}">
      <dgm:prSet/>
      <dgm:spPr/>
      <dgm:t>
        <a:bodyPr/>
        <a:lstStyle/>
        <a:p>
          <a:endParaRPr lang="it-IT"/>
        </a:p>
      </dgm:t>
    </dgm:pt>
    <dgm:pt modelId="{CDCE081F-BC87-4DCF-8EC0-5E3AED31D734}" type="pres">
      <dgm:prSet presAssocID="{5808CCA8-A4EC-4390-AE6A-B3AD132670D7}" presName="Name0" presStyleCnt="0">
        <dgm:presLayoutVars>
          <dgm:chMax val="7"/>
          <dgm:resizeHandles val="exact"/>
        </dgm:presLayoutVars>
      </dgm:prSet>
      <dgm:spPr/>
    </dgm:pt>
    <dgm:pt modelId="{35AE7D92-BA2C-4ABD-9CBD-E54A1F2D590B}" type="pres">
      <dgm:prSet presAssocID="{5808CCA8-A4EC-4390-AE6A-B3AD132670D7}" presName="comp1" presStyleCnt="0"/>
      <dgm:spPr/>
    </dgm:pt>
    <dgm:pt modelId="{0C837C5B-D7ED-4BF7-A3C3-9AF98A4BF9D5}" type="pres">
      <dgm:prSet presAssocID="{5808CCA8-A4EC-4390-AE6A-B3AD132670D7}" presName="circle1" presStyleLbl="node1" presStyleIdx="0" presStyleCnt="3" custLinFactNeighborY="-441"/>
      <dgm:spPr/>
    </dgm:pt>
    <dgm:pt modelId="{893E1A70-F850-4CDC-8D70-FE80CFC73E57}" type="pres">
      <dgm:prSet presAssocID="{5808CCA8-A4EC-4390-AE6A-B3AD132670D7}" presName="c1text" presStyleLbl="node1" presStyleIdx="0" presStyleCnt="3">
        <dgm:presLayoutVars>
          <dgm:bulletEnabled val="1"/>
        </dgm:presLayoutVars>
      </dgm:prSet>
      <dgm:spPr/>
    </dgm:pt>
    <dgm:pt modelId="{EA13DBFB-7FAC-40E2-AE79-B86A3640204E}" type="pres">
      <dgm:prSet presAssocID="{5808CCA8-A4EC-4390-AE6A-B3AD132670D7}" presName="comp2" presStyleCnt="0"/>
      <dgm:spPr/>
    </dgm:pt>
    <dgm:pt modelId="{6E0CE2BB-99F4-4FF2-8EF8-B9163FA2E3DF}" type="pres">
      <dgm:prSet presAssocID="{5808CCA8-A4EC-4390-AE6A-B3AD132670D7}" presName="circle2" presStyleLbl="node1" presStyleIdx="1" presStyleCnt="3" custScaleX="74510" custScaleY="74510" custLinFactNeighborX="-754" custLinFactNeighborY="14604"/>
      <dgm:spPr/>
    </dgm:pt>
    <dgm:pt modelId="{7B112FDB-BE27-45C9-90FD-6AD0243A251F}" type="pres">
      <dgm:prSet presAssocID="{5808CCA8-A4EC-4390-AE6A-B3AD132670D7}" presName="c2text" presStyleLbl="node1" presStyleIdx="1" presStyleCnt="3">
        <dgm:presLayoutVars>
          <dgm:bulletEnabled val="1"/>
        </dgm:presLayoutVars>
      </dgm:prSet>
      <dgm:spPr/>
    </dgm:pt>
    <dgm:pt modelId="{6B6F42BD-32B3-4F98-81EB-8F42B3B75486}" type="pres">
      <dgm:prSet presAssocID="{5808CCA8-A4EC-4390-AE6A-B3AD132670D7}" presName="comp3" presStyleCnt="0"/>
      <dgm:spPr/>
    </dgm:pt>
    <dgm:pt modelId="{53882414-0F6B-4305-83C7-5A2246E7F46E}" type="pres">
      <dgm:prSet presAssocID="{5808CCA8-A4EC-4390-AE6A-B3AD132670D7}" presName="circle3" presStyleLbl="node1" presStyleIdx="2" presStyleCnt="3" custScaleX="82630" custScaleY="82630" custLinFactNeighborX="-881" custLinFactNeighborY="7757"/>
      <dgm:spPr/>
    </dgm:pt>
    <dgm:pt modelId="{E0AC7CF3-A8D2-4009-8688-5052596FFF30}" type="pres">
      <dgm:prSet presAssocID="{5808CCA8-A4EC-4390-AE6A-B3AD132670D7}" presName="c3text" presStyleLbl="node1" presStyleIdx="2" presStyleCnt="3">
        <dgm:presLayoutVars>
          <dgm:bulletEnabled val="1"/>
        </dgm:presLayoutVars>
      </dgm:prSet>
      <dgm:spPr/>
    </dgm:pt>
  </dgm:ptLst>
  <dgm:cxnLst>
    <dgm:cxn modelId="{BB269D31-42D4-481B-A8F9-EBF68FC2E8CB}" type="presOf" srcId="{2662E740-3CD0-4560-A5F4-253582396BAB}" destId="{E0AC7CF3-A8D2-4009-8688-5052596FFF30}" srcOrd="1" destOrd="0" presId="urn:microsoft.com/office/officeart/2005/8/layout/venn2"/>
    <dgm:cxn modelId="{B48DB93C-E669-4702-B2F2-42B9F3C59657}" type="presOf" srcId="{5808CCA8-A4EC-4390-AE6A-B3AD132670D7}" destId="{CDCE081F-BC87-4DCF-8EC0-5E3AED31D734}" srcOrd="0" destOrd="0" presId="urn:microsoft.com/office/officeart/2005/8/layout/venn2"/>
    <dgm:cxn modelId="{9076CC56-30D8-4F1F-A858-E017FFBCFEB1}" srcId="{5808CCA8-A4EC-4390-AE6A-B3AD132670D7}" destId="{2662E740-3CD0-4560-A5F4-253582396BAB}" srcOrd="2" destOrd="0" parTransId="{7CDCA7E1-536E-4452-85EA-5AE896A76D05}" sibTransId="{4EEE0219-D51B-4CD5-BAE4-B9F29A03A685}"/>
    <dgm:cxn modelId="{32308B58-448A-4B1B-9D13-63077ECAD3F7}" type="presOf" srcId="{2662E740-3CD0-4560-A5F4-253582396BAB}" destId="{53882414-0F6B-4305-83C7-5A2246E7F46E}" srcOrd="0" destOrd="0" presId="urn:microsoft.com/office/officeart/2005/8/layout/venn2"/>
    <dgm:cxn modelId="{17D52896-AEE7-4B5B-BD05-08805A84C700}" srcId="{5808CCA8-A4EC-4390-AE6A-B3AD132670D7}" destId="{3B1CA92A-654B-4C1C-A3F8-392F6A08ABDB}" srcOrd="0" destOrd="0" parTransId="{1E127910-6E93-4900-B3F4-223DA5A6016A}" sibTransId="{86C82A11-3B30-4D5B-9C04-04A7B81B982A}"/>
    <dgm:cxn modelId="{67BF3197-E28B-45AF-8CEB-238FF1312F0A}" type="presOf" srcId="{3B1CA92A-654B-4C1C-A3F8-392F6A08ABDB}" destId="{893E1A70-F850-4CDC-8D70-FE80CFC73E57}" srcOrd="1" destOrd="0" presId="urn:microsoft.com/office/officeart/2005/8/layout/venn2"/>
    <dgm:cxn modelId="{5986CD9D-2FF5-4091-AF90-086469209965}" type="presOf" srcId="{E7D612B7-BD65-4C10-80EF-CA658742C83B}" destId="{6E0CE2BB-99F4-4FF2-8EF8-B9163FA2E3DF}" srcOrd="0" destOrd="0" presId="urn:microsoft.com/office/officeart/2005/8/layout/venn2"/>
    <dgm:cxn modelId="{2177D6A2-9ED6-4D5C-952C-3503436FC930}" srcId="{5808CCA8-A4EC-4390-AE6A-B3AD132670D7}" destId="{E7D612B7-BD65-4C10-80EF-CA658742C83B}" srcOrd="1" destOrd="0" parTransId="{20DDBB9E-E51A-4C17-BAF1-73EE4189A4BE}" sibTransId="{8E77368C-D987-4C06-866A-4E6222A43416}"/>
    <dgm:cxn modelId="{F12ABDB3-F85F-466F-80E6-072B142832D5}" type="presOf" srcId="{E7D612B7-BD65-4C10-80EF-CA658742C83B}" destId="{7B112FDB-BE27-45C9-90FD-6AD0243A251F}" srcOrd="1" destOrd="0" presId="urn:microsoft.com/office/officeart/2005/8/layout/venn2"/>
    <dgm:cxn modelId="{CCAD02B7-E7F1-4E98-AC23-84A0507B37E1}" type="presOf" srcId="{3B1CA92A-654B-4C1C-A3F8-392F6A08ABDB}" destId="{0C837C5B-D7ED-4BF7-A3C3-9AF98A4BF9D5}" srcOrd="0" destOrd="0" presId="urn:microsoft.com/office/officeart/2005/8/layout/venn2"/>
    <dgm:cxn modelId="{C3ADF783-7ABA-4611-888C-05EED4577CF9}" type="presParOf" srcId="{CDCE081F-BC87-4DCF-8EC0-5E3AED31D734}" destId="{35AE7D92-BA2C-4ABD-9CBD-E54A1F2D590B}" srcOrd="0" destOrd="0" presId="urn:microsoft.com/office/officeart/2005/8/layout/venn2"/>
    <dgm:cxn modelId="{9D6D726D-76CD-4CE1-98E9-C7EFBABEFB9C}" type="presParOf" srcId="{35AE7D92-BA2C-4ABD-9CBD-E54A1F2D590B}" destId="{0C837C5B-D7ED-4BF7-A3C3-9AF98A4BF9D5}" srcOrd="0" destOrd="0" presId="urn:microsoft.com/office/officeart/2005/8/layout/venn2"/>
    <dgm:cxn modelId="{56D6A4F1-751A-4D90-9DE8-59F67B7A86EA}" type="presParOf" srcId="{35AE7D92-BA2C-4ABD-9CBD-E54A1F2D590B}" destId="{893E1A70-F850-4CDC-8D70-FE80CFC73E57}" srcOrd="1" destOrd="0" presId="urn:microsoft.com/office/officeart/2005/8/layout/venn2"/>
    <dgm:cxn modelId="{0E41A149-87E2-476D-8A4E-79E5F8EE2A64}" type="presParOf" srcId="{CDCE081F-BC87-4DCF-8EC0-5E3AED31D734}" destId="{EA13DBFB-7FAC-40E2-AE79-B86A3640204E}" srcOrd="1" destOrd="0" presId="urn:microsoft.com/office/officeart/2005/8/layout/venn2"/>
    <dgm:cxn modelId="{F7AB54C5-A927-4E22-9658-E51227DAA63D}" type="presParOf" srcId="{EA13DBFB-7FAC-40E2-AE79-B86A3640204E}" destId="{6E0CE2BB-99F4-4FF2-8EF8-B9163FA2E3DF}" srcOrd="0" destOrd="0" presId="urn:microsoft.com/office/officeart/2005/8/layout/venn2"/>
    <dgm:cxn modelId="{344E9638-D36E-45BC-A315-DCE370255897}" type="presParOf" srcId="{EA13DBFB-7FAC-40E2-AE79-B86A3640204E}" destId="{7B112FDB-BE27-45C9-90FD-6AD0243A251F}" srcOrd="1" destOrd="0" presId="urn:microsoft.com/office/officeart/2005/8/layout/venn2"/>
    <dgm:cxn modelId="{A7ED61BE-C09A-439D-8C56-969AB0253F94}" type="presParOf" srcId="{CDCE081F-BC87-4DCF-8EC0-5E3AED31D734}" destId="{6B6F42BD-32B3-4F98-81EB-8F42B3B75486}" srcOrd="2" destOrd="0" presId="urn:microsoft.com/office/officeart/2005/8/layout/venn2"/>
    <dgm:cxn modelId="{D18FCEB5-0207-4F22-8FC0-8BDCF89F81B3}" type="presParOf" srcId="{6B6F42BD-32B3-4F98-81EB-8F42B3B75486}" destId="{53882414-0F6B-4305-83C7-5A2246E7F46E}" srcOrd="0" destOrd="0" presId="urn:microsoft.com/office/officeart/2005/8/layout/venn2"/>
    <dgm:cxn modelId="{3A987EBA-48B4-46EA-B98C-8C34D512762E}" type="presParOf" srcId="{6B6F42BD-32B3-4F98-81EB-8F42B3B75486}" destId="{E0AC7CF3-A8D2-4009-8688-5052596FFF30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837C5B-D7ED-4BF7-A3C3-9AF98A4BF9D5}">
      <dsp:nvSpPr>
        <dsp:cNvPr id="0" name=""/>
        <dsp:cNvSpPr/>
      </dsp:nvSpPr>
      <dsp:spPr>
        <a:xfrm>
          <a:off x="251186" y="0"/>
          <a:ext cx="2731307" cy="2731307"/>
        </a:xfrm>
        <a:prstGeom prst="ellipse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 </a:t>
          </a:r>
        </a:p>
      </dsp:txBody>
      <dsp:txXfrm>
        <a:off x="1139543" y="136565"/>
        <a:ext cx="954591" cy="409696"/>
      </dsp:txXfrm>
    </dsp:sp>
    <dsp:sp modelId="{6E0CE2BB-99F4-4FF2-8EF8-B9163FA2E3DF}">
      <dsp:nvSpPr>
        <dsp:cNvPr id="0" name=""/>
        <dsp:cNvSpPr/>
      </dsp:nvSpPr>
      <dsp:spPr>
        <a:xfrm>
          <a:off x="838232" y="1204984"/>
          <a:ext cx="1526322" cy="15263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000" kern="1200" dirty="0"/>
        </a:p>
      </dsp:txBody>
      <dsp:txXfrm>
        <a:off x="1245760" y="1300379"/>
        <a:ext cx="711266" cy="286185"/>
      </dsp:txXfrm>
    </dsp:sp>
    <dsp:sp modelId="{53882414-0F6B-4305-83C7-5A2246E7F46E}">
      <dsp:nvSpPr>
        <dsp:cNvPr id="0" name=""/>
        <dsp:cNvSpPr/>
      </dsp:nvSpPr>
      <dsp:spPr>
        <a:xfrm>
          <a:off x="1040588" y="1590194"/>
          <a:ext cx="1128439" cy="1128439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400" kern="1200" dirty="0"/>
        </a:p>
      </dsp:txBody>
      <dsp:txXfrm>
        <a:off x="1205844" y="1872304"/>
        <a:ext cx="797927" cy="5642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837C5B-D7ED-4BF7-A3C3-9AF98A4BF9D5}">
      <dsp:nvSpPr>
        <dsp:cNvPr id="0" name=""/>
        <dsp:cNvSpPr/>
      </dsp:nvSpPr>
      <dsp:spPr>
        <a:xfrm>
          <a:off x="251186" y="0"/>
          <a:ext cx="2731307" cy="2731307"/>
        </a:xfrm>
        <a:prstGeom prst="ellipse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 </a:t>
          </a:r>
        </a:p>
      </dsp:txBody>
      <dsp:txXfrm>
        <a:off x="1139543" y="136565"/>
        <a:ext cx="954591" cy="409696"/>
      </dsp:txXfrm>
    </dsp:sp>
    <dsp:sp modelId="{6E0CE2BB-99F4-4FF2-8EF8-B9163FA2E3DF}">
      <dsp:nvSpPr>
        <dsp:cNvPr id="0" name=""/>
        <dsp:cNvSpPr/>
      </dsp:nvSpPr>
      <dsp:spPr>
        <a:xfrm>
          <a:off x="838232" y="1204984"/>
          <a:ext cx="1526322" cy="1526322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000" kern="1200" dirty="0"/>
        </a:p>
      </dsp:txBody>
      <dsp:txXfrm>
        <a:off x="1245760" y="1300379"/>
        <a:ext cx="711266" cy="286185"/>
      </dsp:txXfrm>
    </dsp:sp>
    <dsp:sp modelId="{53882414-0F6B-4305-83C7-5A2246E7F46E}">
      <dsp:nvSpPr>
        <dsp:cNvPr id="0" name=""/>
        <dsp:cNvSpPr/>
      </dsp:nvSpPr>
      <dsp:spPr>
        <a:xfrm>
          <a:off x="1040588" y="1590194"/>
          <a:ext cx="1128439" cy="1128439"/>
        </a:xfrm>
        <a:prstGeom prst="ellips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400" kern="1200" dirty="0"/>
        </a:p>
      </dsp:txBody>
      <dsp:txXfrm>
        <a:off x="1205844" y="1872304"/>
        <a:ext cx="797927" cy="5642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483218-A41F-4F68-A96D-813F5E2E4E12}" type="datetimeFigureOut">
              <a:rPr lang="it-IT" smtClean="0"/>
              <a:t>19/11/2019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060971-EB1F-41AB-BD51-04EB396BE9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5333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1619" name="Segnaposto note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it-IT" altLang="it-IT"/>
          </a:p>
        </p:txBody>
      </p:sp>
      <p:sp>
        <p:nvSpPr>
          <p:cNvPr id="111620" name="Segnaposto intestazione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84225" indent="-3016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08088" indent="-2413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90688" indent="-2413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4875" indent="-2413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320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92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64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36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>
                <a:latin typeface="Times New Roman" panose="0202060305040502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Suolo e Salute - Alessandro D'Elia - Progetto LIFE+ ORGANIKO - 1 marzo 2017 - ROMA</a:t>
            </a:r>
          </a:p>
        </p:txBody>
      </p:sp>
      <p:sp>
        <p:nvSpPr>
          <p:cNvPr id="111621" name="Segnaposto numero diapositiva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84225" indent="-3016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08088" indent="-2413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90688" indent="-2413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4875" indent="-2413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320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92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64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36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9099A59-4951-4793-950B-DC4FDAEE5589}" type="slidenum">
              <a:rPr lang="it-IT" altLang="it-IT" smtClean="0">
                <a:latin typeface="Times New Roman" panose="02020603050405020304" pitchFamily="18" charset="0"/>
              </a:rPr>
              <a:pPr/>
              <a:t>2</a:t>
            </a:fld>
            <a:endParaRPr lang="it-IT" altLang="it-IT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566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060971-EB1F-41AB-BD51-04EB396BE978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51683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060971-EB1F-41AB-BD51-04EB396BE978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19900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060971-EB1F-41AB-BD51-04EB396BE978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35679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060971-EB1F-41AB-BD51-04EB396BE978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0066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060971-EB1F-41AB-BD51-04EB396BE978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39330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060971-EB1F-41AB-BD51-04EB396BE978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006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82FE07-EAD9-42F7-8D0B-91C753AE3D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ACB29FC-F611-40F9-AD20-2B9ED2DA93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2B3951B-FA78-4ED9-9654-626296F94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F4732-7D42-48DE-A5DA-CBC1A136AE15}" type="datetimeFigureOut">
              <a:rPr lang="it-IT" smtClean="0"/>
              <a:t>19/11/2019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AAB24EF-17D2-4A97-82DA-D351DA923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C450BA3-49E2-4317-9BC2-5C6E2CFD3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C82F-ADB9-41AC-8FCE-EE4938C9D65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2246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1F8A43-41EE-4C2E-94E9-05C063D8A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F5C4691-BD0E-432D-AA5F-BDCCDC658A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B697F-819C-446C-9A27-71BD0F9C9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F4732-7D42-48DE-A5DA-CBC1A136AE15}" type="datetimeFigureOut">
              <a:rPr lang="it-IT" smtClean="0"/>
              <a:t>19/11/2019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51B20C9-4F81-47D6-9E29-7F46EF62C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A6C46C1-EE14-40DA-A952-69E2BD321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C82F-ADB9-41AC-8FCE-EE4938C9D65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3537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B825E13-15CC-4963-BB66-8E4E4286E0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7E3CE01-EA80-4EC0-9F99-CBDB234D0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26431BD-EA6C-4242-B5D0-DF3F7AE32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F4732-7D42-48DE-A5DA-CBC1A136AE15}" type="datetimeFigureOut">
              <a:rPr lang="it-IT" smtClean="0"/>
              <a:t>19/11/2019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F20AE11-42F0-44FE-91F0-906201CC2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3B2774A-DE03-47CF-AB22-DB8E2D343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C82F-ADB9-41AC-8FCE-EE4938C9D65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85594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1219200" y="277813"/>
            <a:ext cx="10363200" cy="5853112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/>
              <a:t>SUOLO E SALUTE ITALIA/D’ELIA - CORSO AGRICOLTURA BIOLOGICA - CERTROM, BUCAREST 25-26 AGOSTO 2011                  </a:t>
            </a:r>
            <a:fld id="{D13C4D44-C89D-4EB4-99F6-2EFFF0BF825D}" type="slidenum">
              <a:rPr lang="it-IT" altLang="it-IT">
                <a:solidFill>
                  <a:schemeClr val="tx1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397850"/>
      </p:ext>
    </p:extLst>
  </p:cSld>
  <p:clrMapOvr>
    <a:masterClrMapping/>
  </p:clrMapOvr>
  <p:transition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arrotondato 2"/>
          <p:cNvSpPr/>
          <p:nvPr/>
        </p:nvSpPr>
        <p:spPr>
          <a:xfrm>
            <a:off x="406401" y="328613"/>
            <a:ext cx="11377084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 dirty="0"/>
          </a:p>
        </p:txBody>
      </p:sp>
      <p:sp>
        <p:nvSpPr>
          <p:cNvPr id="4" name="Rettangolo arrotondato 3"/>
          <p:cNvSpPr/>
          <p:nvPr/>
        </p:nvSpPr>
        <p:spPr>
          <a:xfrm>
            <a:off x="558129" y="434162"/>
            <a:ext cx="11075745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 dirty="0"/>
          </a:p>
        </p:txBody>
      </p:sp>
      <p:sp>
        <p:nvSpPr>
          <p:cNvPr id="5" name="Rettangolo arrotondato 4"/>
          <p:cNvSpPr/>
          <p:nvPr/>
        </p:nvSpPr>
        <p:spPr>
          <a:xfrm>
            <a:off x="406401" y="328613"/>
            <a:ext cx="11377084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 dirty="0"/>
          </a:p>
        </p:txBody>
      </p:sp>
      <p:pic>
        <p:nvPicPr>
          <p:cNvPr id="6" name="Picture 8" descr="http://www.suoloesalute.it/public/SUOLOESALUTE_uploads/LogoSES2010web.jpg"/>
          <p:cNvPicPr>
            <a:picLocks noChangeAspect="1" noChangeArrowheads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9000"/>
          </a:blip>
          <a:srcRect/>
          <a:stretch>
            <a:fillRect/>
          </a:stretch>
        </p:blipFill>
        <p:spPr bwMode="auto">
          <a:xfrm>
            <a:off x="527382" y="404664"/>
            <a:ext cx="1537889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contrasting" dir="t"/>
          </a:scene3d>
          <a:sp3d extrusionH="254000" contourW="95250" prstMaterial="matte">
            <a:bevelT w="139700" h="139700" prst="divot"/>
            <a:bevelB prst="relaxedInset"/>
            <a:extrusionClr>
              <a:schemeClr val="bg1"/>
            </a:extrusionClr>
            <a:contourClr>
              <a:schemeClr val="bg1"/>
            </a:contourClr>
          </a:sp3d>
        </p:spPr>
      </p:pic>
      <p:sp>
        <p:nvSpPr>
          <p:cNvPr id="9" name="Titolo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7" name="Segnaposto data 1"/>
          <p:cNvSpPr>
            <a:spLocks noGrp="1"/>
          </p:cNvSpPr>
          <p:nvPr>
            <p:ph type="dt" sz="half" idx="10"/>
          </p:nvPr>
        </p:nvSpPr>
        <p:spPr>
          <a:xfrm>
            <a:off x="5035551" y="6111876"/>
            <a:ext cx="30480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AAA393"/>
                </a:solidFill>
              </a:defRPr>
            </a:lvl1pPr>
          </a:lstStyle>
          <a:p>
            <a:pPr>
              <a:defRPr/>
            </a:pPr>
            <a:fld id="{9E113446-D068-417B-978E-1CA68AE010CA}" type="datetime1">
              <a:rPr lang="it-IT" altLang="it-IT"/>
              <a:pPr>
                <a:defRPr/>
              </a:pPr>
              <a:t>19/11/2019</a:t>
            </a:fld>
            <a:endParaRPr lang="it-IT" altLang="it-IT" dirty="0"/>
          </a:p>
        </p:txBody>
      </p:sp>
      <p:sp>
        <p:nvSpPr>
          <p:cNvPr id="8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8113184" y="6092826"/>
            <a:ext cx="30480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AAA393"/>
                </a:solidFill>
              </a:defRPr>
            </a:lvl1pPr>
          </a:lstStyle>
          <a:p>
            <a:pPr>
              <a:defRPr/>
            </a:pPr>
            <a:r>
              <a:rPr lang="it-IT" altLang="it-IT"/>
              <a:t>Suolo e Salute s.r.l./13 maggio 2014</a:t>
            </a:r>
          </a:p>
        </p:txBody>
      </p:sp>
      <p:sp>
        <p:nvSpPr>
          <p:cNvPr id="10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anchor="b"/>
          <a:lstStyle>
            <a:lvl1pPr algn="r" eaLnBrk="1" hangingPunct="1">
              <a:defRPr sz="1000">
                <a:solidFill>
                  <a:srgbClr val="AAA393"/>
                </a:solidFill>
              </a:defRPr>
            </a:lvl1pPr>
          </a:lstStyle>
          <a:p>
            <a:pPr>
              <a:defRPr/>
            </a:pPr>
            <a:fld id="{C3186D9A-F98E-48CB-94CA-AA32C291974B}" type="slidenum">
              <a:rPr lang="it-IT" altLang="it-IT"/>
              <a:pPr>
                <a:defRPr/>
              </a:pPr>
              <a:t>‹N›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2883576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4FB6F6-2E74-4197-A28D-91BA313A3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B0A921-2E05-4D66-A158-FF3C91B7C9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C75F688-B3DB-495B-AFEB-0DB9495D1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F4732-7D42-48DE-A5DA-CBC1A136AE15}" type="datetimeFigureOut">
              <a:rPr lang="it-IT" smtClean="0"/>
              <a:t>19/11/2019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ADD0D9-E5D2-4DE3-B044-CBEA2EFC1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9D3FA80-6FD6-4107-A238-E73FF29AA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C82F-ADB9-41AC-8FCE-EE4938C9D65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2647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168DC7-454C-40F8-8595-53471FC69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CFF00E1-602E-41D2-A0F5-5BF15B4EFC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DDFD6B4-47CF-449E-AE02-07356D4BA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F4732-7D42-48DE-A5DA-CBC1A136AE15}" type="datetimeFigureOut">
              <a:rPr lang="it-IT" smtClean="0"/>
              <a:t>19/11/2019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BCE91BD-90BC-47C7-B4EC-22D33AE49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C2FDAB6-C724-48E2-B1DA-FD3153EC2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C82F-ADB9-41AC-8FCE-EE4938C9D65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5904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AFA3AE-2F20-4BCD-A493-F124EC14C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5B3B43C-F8F5-4F19-ABCE-6E939E9CC9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280F13D-F805-42AB-859D-1305991DF8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E6E90D8-0485-4DB8-BAB0-8D1FFE7E1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F4732-7D42-48DE-A5DA-CBC1A136AE15}" type="datetimeFigureOut">
              <a:rPr lang="it-IT" smtClean="0"/>
              <a:t>19/11/2019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8CBD8B9-56C1-40F6-9B8E-DE3D1FB35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1489436-B91B-4BB1-83B1-1CD3C4AFA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C82F-ADB9-41AC-8FCE-EE4938C9D65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6203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6B1D51-8A6D-4CBC-99DA-636C1EF1D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AB94056-F68F-401F-91BB-CE4CA852DB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1342140-9210-4E0F-A1B0-F0E543317D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A44C1FF-EAF1-4584-909A-280991DE3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ED839D0-313A-4B22-A7F8-2D22E1D16D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C7BDC50B-A2E2-44E2-B3B4-56DB5B24C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F4732-7D42-48DE-A5DA-CBC1A136AE15}" type="datetimeFigureOut">
              <a:rPr lang="it-IT" smtClean="0"/>
              <a:t>19/11/2019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38E170E-6D9A-4B89-9950-8EBC07ABB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90CA8BE-9C78-4AF1-A29C-28FA0C4ED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C82F-ADB9-41AC-8FCE-EE4938C9D65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4740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638B10-B8D2-47D8-96ED-D12F72C29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AFB4F62-922C-47BD-8D7D-34B977193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F4732-7D42-48DE-A5DA-CBC1A136AE15}" type="datetimeFigureOut">
              <a:rPr lang="it-IT" smtClean="0"/>
              <a:t>19/11/2019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C880AB3-DD04-469B-B52A-49E00DF3A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1686855-F6B0-4B4B-9991-6B46361FF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C82F-ADB9-41AC-8FCE-EE4938C9D65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0966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F40FF4E-6202-4458-AAF3-4AB0A149A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F4732-7D42-48DE-A5DA-CBC1A136AE15}" type="datetimeFigureOut">
              <a:rPr lang="it-IT" smtClean="0"/>
              <a:t>19/11/2019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176B565-FD38-4D01-9E84-51440616F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57A9DAC-B27B-415E-848C-A6709DF42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C82F-ADB9-41AC-8FCE-EE4938C9D65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8728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F43CFD-6EC1-40C1-92C8-CB9E44041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81F0AF-7F8E-4722-9E51-ECE1191335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8116967-175A-4F2D-BF0E-E41A1FBE1F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F2139C0-1575-4E7E-A856-55F35B4E4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F4732-7D42-48DE-A5DA-CBC1A136AE15}" type="datetimeFigureOut">
              <a:rPr lang="it-IT" smtClean="0"/>
              <a:t>19/11/2019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8D2E6D1-E40E-4703-8771-DDB114893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856EA1C-8DB9-4AC1-B4BD-1E10AEF84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C82F-ADB9-41AC-8FCE-EE4938C9D65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545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C31073-1F66-4C9F-91DA-71A2C9A82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4E35F8B-6DB5-43FC-A8D5-5985281A45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ED68359-D271-412C-BF1C-C8FA836315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8EEA270-AF8D-4A3F-817F-E740E17EE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F4732-7D42-48DE-A5DA-CBC1A136AE15}" type="datetimeFigureOut">
              <a:rPr lang="it-IT" smtClean="0"/>
              <a:t>19/11/2019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B2F758B-5C7D-4912-899E-EDE948418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444760A-427E-4DFA-B225-344176451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C82F-ADB9-41AC-8FCE-EE4938C9D65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540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650564F0-266B-4381-89F2-4FE24C12D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D3F7ED7-5A77-42C0-92AD-935415002A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6C09990-F6F7-4FED-AE56-31679AD64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0F4732-7D42-48DE-A5DA-CBC1A136AE15}" type="datetimeFigureOut">
              <a:rPr lang="it-IT" smtClean="0"/>
              <a:t>19/11/2019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5186A96-C4FF-4CAC-9497-E3B56FF2CC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DE52B42-E5B3-4DAF-899A-E7546DAB36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7C82F-ADB9-41AC-8FCE-EE4938C9D65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5513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ec.europa.eu/info/law/better-regulation/initiatives/ares-2019-6835895_en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emf"/><Relationship Id="rId7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emf"/><Relationship Id="rId10" Type="http://schemas.openxmlformats.org/officeDocument/2006/relationships/image" Target="../media/image12.png"/><Relationship Id="rId4" Type="http://schemas.openxmlformats.org/officeDocument/2006/relationships/image" Target="../media/image6.emf"/><Relationship Id="rId9" Type="http://schemas.openxmlformats.org/officeDocument/2006/relationships/image" Target="../media/image11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assocertbio.it" TargetMode="External"/><Relationship Id="rId2" Type="http://schemas.openxmlformats.org/officeDocument/2006/relationships/hyperlink" Target="http://www.assocertbio.it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5.emf"/><Relationship Id="rId7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11" Type="http://schemas.openxmlformats.org/officeDocument/2006/relationships/image" Target="../media/image16.png"/><Relationship Id="rId5" Type="http://schemas.openxmlformats.org/officeDocument/2006/relationships/image" Target="../media/image7.emf"/><Relationship Id="rId10" Type="http://schemas.openxmlformats.org/officeDocument/2006/relationships/image" Target="../media/image15.png"/><Relationship Id="rId4" Type="http://schemas.openxmlformats.org/officeDocument/2006/relationships/image" Target="../media/image6.emf"/><Relationship Id="rId9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teoip.eu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1B4B23-95F0-4DED-94F5-D3B23EEB1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1841"/>
            <a:ext cx="10815084" cy="1502027"/>
          </a:xfrm>
        </p:spPr>
        <p:txBody>
          <a:bodyPr>
            <a:normAutofit fontScale="90000"/>
          </a:bodyPr>
          <a:lstStyle/>
          <a:p>
            <a:pPr algn="ctr"/>
            <a:br>
              <a:rPr lang="it-IT" sz="2800" b="1" i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it-IT" sz="2900" b="1" i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Convegno </a:t>
            </a:r>
            <a:r>
              <a:rPr lang="it-IT" sz="2900" b="1" i="1" dirty="0"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«Produzione biologica: rafforzamento del settore e garanzie per i cittadini»</a:t>
            </a:r>
            <a:br>
              <a:rPr lang="it-IT" sz="28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it-IT" sz="33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BE2A65F-AB66-48D9-8599-21ED2651FE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it-IT" sz="6000" dirty="0">
              <a:solidFill>
                <a:schemeClr val="accent6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endParaRPr lang="it-IT" sz="6000" dirty="0">
              <a:solidFill>
                <a:schemeClr val="accent6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it-IT" sz="5700" b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 attività degli ODC e le ripercussioni del D.lgs. 20/2018 sul Sistema</a:t>
            </a:r>
          </a:p>
          <a:p>
            <a:pPr marL="0" indent="0" algn="ctr">
              <a:buNone/>
            </a:pPr>
            <a:endParaRPr lang="it-IT" sz="4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it-IT" sz="2100" b="1" i="1" dirty="0">
                <a:latin typeface="Verdana" panose="020B0604030504040204" pitchFamily="34" charset="0"/>
                <a:ea typeface="Verdana" panose="020B0604030504040204" pitchFamily="34" charset="0"/>
              </a:rPr>
              <a:t>Riccardo COZZO – Presidente ASS.O.CERT.BIO</a:t>
            </a:r>
            <a:endParaRPr lang="it-IT" sz="2100" i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ctr">
              <a:buNone/>
            </a:pPr>
            <a:endParaRPr lang="it-IT" sz="2100" i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it-IT" sz="2100" b="1" i="1" dirty="0">
                <a:latin typeface="Verdana" panose="020B0604030504040204" pitchFamily="34" charset="0"/>
                <a:ea typeface="Verdana" panose="020B0604030504040204" pitchFamily="34" charset="0"/>
              </a:rPr>
              <a:t>19 novembre 2019 - Roma</a:t>
            </a:r>
          </a:p>
          <a:p>
            <a:pPr marL="0" indent="0" algn="ctr">
              <a:buNone/>
            </a:pPr>
            <a:endParaRPr lang="it-IT" sz="21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3F034972-69A0-4354-93C1-E3543E299D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638" y="6110808"/>
            <a:ext cx="1974208" cy="74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4950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1919B146-25E3-4E82-8351-4BB8AF2F4206}"/>
              </a:ext>
            </a:extLst>
          </p:cNvPr>
          <p:cNvSpPr txBox="1"/>
          <p:nvPr/>
        </p:nvSpPr>
        <p:spPr>
          <a:xfrm>
            <a:off x="4795637" y="2139960"/>
            <a:ext cx="70156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it-IT" sz="28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10.370 </a:t>
            </a:r>
            <a:r>
              <a:rPr lang="it-IT" sz="28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PRELIEVI CAMPIONI </a:t>
            </a:r>
          </a:p>
          <a:p>
            <a:pPr fontAlgn="b"/>
            <a:r>
              <a:rPr lang="it-IT" sz="28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effettuati nell'anno 2018</a:t>
            </a:r>
            <a:endParaRPr lang="it-IT" sz="28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4D7DDBFA-A86E-49E7-B749-54020E4CA7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734" y="2339165"/>
            <a:ext cx="3482641" cy="2545006"/>
          </a:xfrm>
          <a:prstGeom prst="rect">
            <a:avLst/>
          </a:prstGeom>
        </p:spPr>
      </p:pic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BB67F5DF-920C-40E8-9A37-F4773F080BE0}"/>
              </a:ext>
            </a:extLst>
          </p:cNvPr>
          <p:cNvSpPr txBox="1"/>
          <p:nvPr/>
        </p:nvSpPr>
        <p:spPr>
          <a:xfrm>
            <a:off x="4840165" y="4044243"/>
            <a:ext cx="69266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it-IT" sz="28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1.153  </a:t>
            </a:r>
            <a:r>
              <a:rPr lang="it-IT" sz="28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ANALISI</a:t>
            </a:r>
            <a:r>
              <a:rPr lang="it-IT" sz="28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con risultati </a:t>
            </a:r>
            <a:r>
              <a:rPr lang="it-IT" sz="28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 conformi (11%)</a:t>
            </a:r>
            <a:r>
              <a:rPr lang="it-IT" sz="28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it-IT" sz="28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62CDE4D9-675E-4DD7-9389-400CFC0C856B}"/>
              </a:ext>
            </a:extLst>
          </p:cNvPr>
          <p:cNvSpPr/>
          <p:nvPr/>
        </p:nvSpPr>
        <p:spPr>
          <a:xfrm>
            <a:off x="4406087" y="6500897"/>
            <a:ext cx="372505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050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Anno 2018 - Fonte ed elaborazione dati di ASS.O.CERT.BIO</a:t>
            </a:r>
            <a:r>
              <a:rPr lang="it-IT" sz="10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90C4B4E7-72D4-499F-8028-48D36BA21FFB}"/>
              </a:ext>
            </a:extLst>
          </p:cNvPr>
          <p:cNvSpPr txBox="1">
            <a:spLocks/>
          </p:cNvSpPr>
          <p:nvPr/>
        </p:nvSpPr>
        <p:spPr>
          <a:xfrm>
            <a:off x="838200" y="301841"/>
            <a:ext cx="10815084" cy="964251"/>
          </a:xfrm>
          <a:prstGeom prst="rect">
            <a:avLst/>
          </a:prstGeom>
        </p:spPr>
        <p:txBody>
          <a:bodyPr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b="1" i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2. Dati 2018 e stime per il 2019</a:t>
            </a:r>
          </a:p>
          <a:p>
            <a:pPr algn="ctr"/>
            <a:endParaRPr lang="it-IT" sz="2800" b="1" i="1" dirty="0">
              <a:solidFill>
                <a:schemeClr val="accent6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algn="ctr"/>
            <a:r>
              <a:rPr lang="it-IT" sz="2900" b="1" dirty="0">
                <a:solidFill>
                  <a:schemeClr val="accent6">
                    <a:lumMod val="50000"/>
                  </a:schemeClr>
                </a:solidFill>
                <a:highlight>
                  <a:srgbClr val="FFFF00"/>
                </a:highlight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N° Campionamenti e analisi effettuati da ODC di </a:t>
            </a:r>
            <a:r>
              <a:rPr lang="it-IT" sz="2900" b="1" dirty="0" err="1">
                <a:solidFill>
                  <a:schemeClr val="accent6">
                    <a:lumMod val="50000"/>
                  </a:schemeClr>
                </a:solidFill>
                <a:highlight>
                  <a:srgbClr val="FFFF00"/>
                </a:highlight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Assocertbio</a:t>
            </a:r>
            <a:r>
              <a:rPr lang="it-IT" sz="2900" b="1" dirty="0">
                <a:solidFill>
                  <a:schemeClr val="accent6">
                    <a:lumMod val="50000"/>
                  </a:schemeClr>
                </a:solidFill>
                <a:highlight>
                  <a:srgbClr val="FFFF00"/>
                </a:highlight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nel 2018 </a:t>
            </a:r>
            <a:endParaRPr lang="it-IT" sz="3300" b="1" dirty="0">
              <a:highlight>
                <a:srgbClr val="FFFF00"/>
              </a:highligh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51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0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asellaDiTesto 28"/>
          <p:cNvSpPr txBox="1"/>
          <p:nvPr/>
        </p:nvSpPr>
        <p:spPr>
          <a:xfrm>
            <a:off x="1509525" y="4433924"/>
            <a:ext cx="10332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it-IT" sz="24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2.659</a:t>
            </a:r>
            <a:r>
              <a:rPr lang="it-IT" sz="2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Infrazioni (sospensioni della certificazione o esclusione)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FCF11B40-1769-4032-8999-02665522E42F}"/>
              </a:ext>
            </a:extLst>
          </p:cNvPr>
          <p:cNvSpPr txBox="1"/>
          <p:nvPr/>
        </p:nvSpPr>
        <p:spPr>
          <a:xfrm>
            <a:off x="1645640" y="3757427"/>
            <a:ext cx="100604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it-IT" sz="24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1.109</a:t>
            </a:r>
            <a:r>
              <a:rPr lang="it-IT" sz="2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Irregolarità (soppressione delle indicazioni </a:t>
            </a:r>
            <a:r>
              <a:rPr lang="it-IT" sz="24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bio</a:t>
            </a:r>
            <a:r>
              <a:rPr lang="it-IT" sz="2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7E07C7DC-0A8C-4595-A847-41E66AF52E8B}"/>
              </a:ext>
            </a:extLst>
          </p:cNvPr>
          <p:cNvSpPr txBox="1"/>
          <p:nvPr/>
        </p:nvSpPr>
        <p:spPr>
          <a:xfrm>
            <a:off x="1682496" y="3143247"/>
            <a:ext cx="55232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it-IT" sz="24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25.057</a:t>
            </a:r>
            <a:r>
              <a:rPr lang="it-IT" sz="2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Inosservanze (NC lieve)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1919B146-25E3-4E82-8351-4BB8AF2F4206}"/>
              </a:ext>
            </a:extLst>
          </p:cNvPr>
          <p:cNvSpPr txBox="1"/>
          <p:nvPr/>
        </p:nvSpPr>
        <p:spPr>
          <a:xfrm>
            <a:off x="1682497" y="1588647"/>
            <a:ext cx="95347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it-IT" sz="32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28.825 </a:t>
            </a:r>
            <a:r>
              <a:rPr lang="it-IT" sz="32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 Conformità </a:t>
            </a:r>
            <a:r>
              <a:rPr lang="it-IT" sz="3200" b="1" dirty="0">
                <a:latin typeface="Verdana" panose="020B0604030504040204" pitchFamily="34" charset="0"/>
                <a:ea typeface="Verdana" panose="020B0604030504040204" pitchFamily="34" charset="0"/>
              </a:rPr>
              <a:t>per l’</a:t>
            </a:r>
            <a:r>
              <a:rPr lang="it-IT" sz="32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anno 2018</a:t>
            </a:r>
            <a:endParaRPr lang="it-IT" sz="3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00D30B53-8BCC-4601-AFFE-08651770EC68}"/>
              </a:ext>
            </a:extLst>
          </p:cNvPr>
          <p:cNvSpPr/>
          <p:nvPr/>
        </p:nvSpPr>
        <p:spPr>
          <a:xfrm>
            <a:off x="4406087" y="6500897"/>
            <a:ext cx="372505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050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Anno 2018 - Fonte ed elaborazione dati di ASS.O.CERT.BIO</a:t>
            </a:r>
            <a:r>
              <a:rPr lang="it-IT" sz="10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F380B768-4985-42E5-99DE-774D75B08C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9017519"/>
              </p:ext>
            </p:extLst>
          </p:nvPr>
        </p:nvGraphicFramePr>
        <p:xfrm>
          <a:off x="93721" y="3145744"/>
          <a:ext cx="1588775" cy="14777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itolo 1">
            <a:extLst>
              <a:ext uri="{FF2B5EF4-FFF2-40B4-BE49-F238E27FC236}">
                <a16:creationId xmlns:a16="http://schemas.microsoft.com/office/drawing/2014/main" id="{A6CAECD0-73DE-4173-9C2B-D146C25B6B85}"/>
              </a:ext>
            </a:extLst>
          </p:cNvPr>
          <p:cNvSpPr txBox="1">
            <a:spLocks/>
          </p:cNvSpPr>
          <p:nvPr/>
        </p:nvSpPr>
        <p:spPr>
          <a:xfrm>
            <a:off x="838200" y="301841"/>
            <a:ext cx="10815084" cy="964251"/>
          </a:xfrm>
          <a:prstGeom prst="rect">
            <a:avLst/>
          </a:prstGeom>
        </p:spPr>
        <p:txBody>
          <a:bodyPr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b="1" i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2. Dati 2018 e stime per il 2019</a:t>
            </a:r>
          </a:p>
          <a:p>
            <a:pPr algn="ctr"/>
            <a:endParaRPr lang="it-IT" sz="2800" b="1" i="1" dirty="0">
              <a:solidFill>
                <a:schemeClr val="accent6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algn="ctr"/>
            <a:r>
              <a:rPr lang="it-IT" sz="2900" b="1" dirty="0">
                <a:solidFill>
                  <a:schemeClr val="accent6">
                    <a:lumMod val="50000"/>
                  </a:schemeClr>
                </a:solidFill>
                <a:highlight>
                  <a:srgbClr val="FFFF00"/>
                </a:highlight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N° Non Conformità rilevate da ODC di </a:t>
            </a:r>
            <a:r>
              <a:rPr lang="it-IT" sz="2900" b="1" dirty="0" err="1">
                <a:solidFill>
                  <a:schemeClr val="accent6">
                    <a:lumMod val="50000"/>
                  </a:schemeClr>
                </a:solidFill>
                <a:highlight>
                  <a:srgbClr val="FFFF00"/>
                </a:highlight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Assocertbio</a:t>
            </a:r>
            <a:r>
              <a:rPr lang="it-IT" sz="2900" b="1" dirty="0">
                <a:solidFill>
                  <a:schemeClr val="accent6">
                    <a:lumMod val="50000"/>
                  </a:schemeClr>
                </a:solidFill>
                <a:highlight>
                  <a:srgbClr val="FFFF00"/>
                </a:highlight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nel 2018 </a:t>
            </a:r>
            <a:endParaRPr lang="it-IT" sz="3300" b="1" dirty="0">
              <a:highlight>
                <a:srgbClr val="FFFF00"/>
              </a:highligh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304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4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17" grpId="0"/>
      <p:bldP spid="23" grpId="0"/>
      <p:bldP spid="24" grpId="0"/>
      <p:bldP spid="15" grpId="0"/>
      <p:bldGraphic spid="4" grpId="0" uiExpand="1">
        <p:bldSub>
          <a:bldChart bld="category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0B97B1-303D-4936-9D4E-F80EB329F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832" y="-2329948"/>
            <a:ext cx="10515600" cy="1325563"/>
          </a:xfrm>
        </p:spPr>
        <p:txBody>
          <a:bodyPr/>
          <a:lstStyle/>
          <a:p>
            <a:pPr algn="ctr"/>
            <a:r>
              <a:rPr lang="it-IT" b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ASS.O.CERT.BIO: Gruppi di lavoro</a:t>
            </a:r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B75FDF7C-130E-43B9-AD82-9CB6F89B4958}"/>
              </a:ext>
            </a:extLst>
          </p:cNvPr>
          <p:cNvSpPr txBox="1">
            <a:spLocks/>
          </p:cNvSpPr>
          <p:nvPr/>
        </p:nvSpPr>
        <p:spPr>
          <a:xfrm>
            <a:off x="838200" y="301841"/>
            <a:ext cx="10815084" cy="96425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b="1" i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2. Dati 2018 e stime per il 2019</a:t>
            </a:r>
            <a:r>
              <a:rPr lang="it-IT" sz="2900" b="1" i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  <a:endParaRPr lang="it-IT" sz="33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F49AEB09-3F50-4B15-A137-5ED3254D0924}"/>
              </a:ext>
            </a:extLst>
          </p:cNvPr>
          <p:cNvSpPr txBox="1"/>
          <p:nvPr/>
        </p:nvSpPr>
        <p:spPr>
          <a:xfrm>
            <a:off x="1735763" y="1073742"/>
            <a:ext cx="95347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"/>
            <a:r>
              <a:rPr lang="it-IT" sz="32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Stima 2019 - N° di Operatori Certificati</a:t>
            </a:r>
            <a:endParaRPr lang="it-IT" sz="3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1F8536AC-30EA-4991-BA4F-73773B61FC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4910659"/>
              </p:ext>
            </p:extLst>
          </p:nvPr>
        </p:nvGraphicFramePr>
        <p:xfrm>
          <a:off x="198033" y="4757477"/>
          <a:ext cx="10515600" cy="639690"/>
        </p:xfrm>
        <a:graphic>
          <a:graphicData uri="http://schemas.openxmlformats.org/drawingml/2006/table">
            <a:tbl>
              <a:tblPr/>
              <a:tblGrid>
                <a:gridCol w="6550150">
                  <a:extLst>
                    <a:ext uri="{9D8B030D-6E8A-4147-A177-3AD203B41FA5}">
                      <a16:colId xmlns:a16="http://schemas.microsoft.com/office/drawing/2014/main" val="3887028456"/>
                    </a:ext>
                  </a:extLst>
                </a:gridCol>
                <a:gridCol w="2988821">
                  <a:extLst>
                    <a:ext uri="{9D8B030D-6E8A-4147-A177-3AD203B41FA5}">
                      <a16:colId xmlns:a16="http://schemas.microsoft.com/office/drawing/2014/main" val="3005935741"/>
                    </a:ext>
                  </a:extLst>
                </a:gridCol>
                <a:gridCol w="976629">
                  <a:extLst>
                    <a:ext uri="{9D8B030D-6E8A-4147-A177-3AD203B41FA5}">
                      <a16:colId xmlns:a16="http://schemas.microsoft.com/office/drawing/2014/main" val="864982081"/>
                    </a:ext>
                  </a:extLst>
                </a:gridCol>
              </a:tblGrid>
              <a:tr h="319845">
                <a:tc gridSpan="3">
                  <a:txBody>
                    <a:bodyPr/>
                    <a:lstStyle/>
                    <a:p>
                      <a:pPr algn="l" fontAlgn="b"/>
                      <a:r>
                        <a:rPr lang="it-IT" sz="1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*Fonte Pubblicazione SINAB "</a:t>
                      </a:r>
                      <a:r>
                        <a:rPr lang="it-IT" sz="19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</a:t>
                      </a:r>
                      <a:r>
                        <a:rPr lang="it-IT" sz="1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in Cifre 2019 - Anticipazioni" </a:t>
                      </a:r>
                    </a:p>
                  </a:txBody>
                  <a:tcPr marL="8417" marR="8417" marT="84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3550648"/>
                  </a:ext>
                </a:extLst>
              </a:tr>
              <a:tr h="319845">
                <a:tc>
                  <a:txBody>
                    <a:bodyPr/>
                    <a:lstStyle/>
                    <a:p>
                      <a:pPr algn="l" fontAlgn="b"/>
                      <a:r>
                        <a:rPr lang="it-IT" sz="1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**Stima su dati provvisori elaborata da </a:t>
                      </a:r>
                      <a:r>
                        <a:rPr lang="it-IT" sz="19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Assocertbio</a:t>
                      </a:r>
                      <a:endParaRPr lang="it-IT" sz="19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5289814"/>
                  </a:ext>
                </a:extLst>
              </a:tr>
            </a:tbl>
          </a:graphicData>
        </a:graphic>
      </p:graphicFrame>
      <p:graphicFrame>
        <p:nvGraphicFramePr>
          <p:cNvPr id="14" name="Oggetto 13">
            <a:extLst>
              <a:ext uri="{FF2B5EF4-FFF2-40B4-BE49-F238E27FC236}">
                <a16:creationId xmlns:a16="http://schemas.microsoft.com/office/drawing/2014/main" id="{A1D0CD6C-BC84-4679-8DE4-7A6BC060E35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5917794"/>
              </p:ext>
            </p:extLst>
          </p:nvPr>
        </p:nvGraphicFramePr>
        <p:xfrm>
          <a:off x="198033" y="2025244"/>
          <a:ext cx="11795934" cy="25872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Worksheet" r:id="rId3" imgW="13239887" imgH="2905035" progId="Excel.Sheet.12">
                  <p:embed/>
                </p:oleObj>
              </mc:Choice>
              <mc:Fallback>
                <p:oleObj name="Worksheet" r:id="rId3" imgW="13239887" imgH="290503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8033" y="2025244"/>
                        <a:ext cx="11795934" cy="25872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03145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328037" y="5221998"/>
            <a:ext cx="66870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76.930 Operatori Controllati </a:t>
            </a:r>
          </a:p>
        </p:txBody>
      </p:sp>
      <p:graphicFrame>
        <p:nvGraphicFramePr>
          <p:cNvPr id="22" name="Diagramma 21"/>
          <p:cNvGraphicFramePr/>
          <p:nvPr>
            <p:extLst>
              <p:ext uri="{D42A27DB-BD31-4B8C-83A1-F6EECF244321}">
                <p14:modId xmlns:p14="http://schemas.microsoft.com/office/powerpoint/2010/main" val="2642624128"/>
              </p:ext>
            </p:extLst>
          </p:nvPr>
        </p:nvGraphicFramePr>
        <p:xfrm>
          <a:off x="94358" y="2347122"/>
          <a:ext cx="3233679" cy="27313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4" name="CasellaDiTesto 23"/>
          <p:cNvSpPr txBox="1"/>
          <p:nvPr/>
        </p:nvSpPr>
        <p:spPr>
          <a:xfrm>
            <a:off x="3702651" y="3306876"/>
            <a:ext cx="61510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9.593 Aziende di Trasformazione</a:t>
            </a:r>
          </a:p>
        </p:txBody>
      </p:sp>
      <p:sp>
        <p:nvSpPr>
          <p:cNvPr id="29" name="CasellaDiTesto 28"/>
          <p:cNvSpPr txBox="1"/>
          <p:nvPr/>
        </p:nvSpPr>
        <p:spPr>
          <a:xfrm>
            <a:off x="3538488" y="2574331"/>
            <a:ext cx="55531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</a:rPr>
              <a:t>9.096 Aziende Agricole/</a:t>
            </a:r>
            <a:r>
              <a:rPr lang="it-IT" sz="2400" b="1" dirty="0" err="1">
                <a:latin typeface="Verdana" panose="020B0604030504040204" pitchFamily="34" charset="0"/>
                <a:ea typeface="Verdana" panose="020B0604030504040204" pitchFamily="34" charset="0"/>
              </a:rPr>
              <a:t>Trasf</a:t>
            </a: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</p:txBody>
      </p:sp>
      <p:sp>
        <p:nvSpPr>
          <p:cNvPr id="30" name="CasellaDiTesto 29"/>
          <p:cNvSpPr txBox="1"/>
          <p:nvPr/>
        </p:nvSpPr>
        <p:spPr>
          <a:xfrm>
            <a:off x="3846025" y="4161071"/>
            <a:ext cx="44999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58.241  Aziende Agricole</a:t>
            </a:r>
          </a:p>
        </p:txBody>
      </p:sp>
      <p:sp>
        <p:nvSpPr>
          <p:cNvPr id="25" name="Ovale 24"/>
          <p:cNvSpPr/>
          <p:nvPr/>
        </p:nvSpPr>
        <p:spPr>
          <a:xfrm>
            <a:off x="3328037" y="3480983"/>
            <a:ext cx="216457" cy="21645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2" name="Ovale 31"/>
          <p:cNvSpPr/>
          <p:nvPr/>
        </p:nvSpPr>
        <p:spPr>
          <a:xfrm>
            <a:off x="3336844" y="2719549"/>
            <a:ext cx="216457" cy="2164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0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3" name="Ovale 32"/>
          <p:cNvSpPr/>
          <p:nvPr/>
        </p:nvSpPr>
        <p:spPr>
          <a:xfrm>
            <a:off x="3328037" y="4298487"/>
            <a:ext cx="216457" cy="21645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0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B7739C77-C92F-4165-8C9F-0AB42C9DA18F}"/>
              </a:ext>
            </a:extLst>
          </p:cNvPr>
          <p:cNvSpPr txBox="1">
            <a:spLocks/>
          </p:cNvSpPr>
          <p:nvPr/>
        </p:nvSpPr>
        <p:spPr>
          <a:xfrm>
            <a:off x="838200" y="301841"/>
            <a:ext cx="10815084" cy="964251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b="1" i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2. Dati 2018 e stime per il 2019</a:t>
            </a:r>
          </a:p>
          <a:p>
            <a:pPr algn="ctr"/>
            <a:endParaRPr lang="it-IT" sz="2800" b="1" i="1" dirty="0">
              <a:solidFill>
                <a:schemeClr val="accent6">
                  <a:lumMod val="50000"/>
                </a:schemeClr>
              </a:solidFill>
              <a:highlight>
                <a:srgbClr val="FFFF00"/>
              </a:highlight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algn="ctr"/>
            <a:r>
              <a:rPr lang="it-IT" sz="2900" b="1" dirty="0">
                <a:solidFill>
                  <a:schemeClr val="accent6">
                    <a:lumMod val="50000"/>
                  </a:schemeClr>
                </a:solidFill>
                <a:highlight>
                  <a:srgbClr val="FFFF00"/>
                </a:highlight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Periodo Gennaio – Settembre 2019*  </a:t>
            </a:r>
            <a:endParaRPr lang="it-IT" sz="3300" b="1" dirty="0">
              <a:highlight>
                <a:srgbClr val="FFFF00"/>
              </a:highligh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EEF2F50C-C53B-4B36-B188-C6E2AF7BF6DF}"/>
              </a:ext>
            </a:extLst>
          </p:cNvPr>
          <p:cNvSpPr/>
          <p:nvPr/>
        </p:nvSpPr>
        <p:spPr>
          <a:xfrm>
            <a:off x="229381" y="6465585"/>
            <a:ext cx="48710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*</a:t>
            </a:r>
            <a:r>
              <a:rPr lang="it-IT" i="1" dirty="0"/>
              <a:t>Stima su dati provvisori elaborata da </a:t>
            </a:r>
            <a:r>
              <a:rPr lang="it-IT" i="1" dirty="0" err="1"/>
              <a:t>Assocertbio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1181744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graphicEl>
                                              <a:dgm id="{0C837C5B-D7ED-4BF7-A3C3-9AF98A4BF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2">
                                            <p:graphicEl>
                                              <a:dgm id="{0C837C5B-D7ED-4BF7-A3C3-9AF98A4BF9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graphicEl>
                                              <a:dgm id="{6E0CE2BB-99F4-4FF2-8EF8-B9163FA2E3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2">
                                            <p:graphicEl>
                                              <a:dgm id="{6E0CE2BB-99F4-4FF2-8EF8-B9163FA2E3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graphicEl>
                                              <a:dgm id="{53882414-0F6B-4305-83C7-5A2246E7F4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22">
                                            <p:graphicEl>
                                              <a:dgm id="{53882414-0F6B-4305-83C7-5A2246E7F4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2" grpId="0" uiExpand="1">
        <p:bldSub>
          <a:bldDgm bld="one"/>
        </p:bldSub>
      </p:bldGraphic>
      <p:bldP spid="24" grpId="0"/>
      <p:bldP spid="29" grpId="0"/>
      <p:bldP spid="30" grpId="0"/>
      <p:bldP spid="25" grpId="0" animBg="1"/>
      <p:bldP spid="32" grpId="0" animBg="1"/>
      <p:bldP spid="3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asellaDiTesto 28"/>
          <p:cNvSpPr txBox="1"/>
          <p:nvPr/>
        </p:nvSpPr>
        <p:spPr>
          <a:xfrm>
            <a:off x="2756588" y="1558209"/>
            <a:ext cx="6414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it-IT" sz="28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70.094</a:t>
            </a:r>
            <a:r>
              <a:rPr lang="it-IT" sz="2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Ispezioni 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FCF11B40-1769-4032-8999-02665522E42F}"/>
              </a:ext>
            </a:extLst>
          </p:cNvPr>
          <p:cNvSpPr txBox="1"/>
          <p:nvPr/>
        </p:nvSpPr>
        <p:spPr>
          <a:xfrm>
            <a:off x="2756588" y="2080840"/>
            <a:ext cx="70040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it-IT" sz="28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10.979</a:t>
            </a:r>
            <a:r>
              <a:rPr lang="it-IT" sz="2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Ispezioni supplementari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35A5C48C-153B-4C6E-8C50-0A45BDBE1DA2}"/>
              </a:ext>
            </a:extLst>
          </p:cNvPr>
          <p:cNvSpPr txBox="1"/>
          <p:nvPr/>
        </p:nvSpPr>
        <p:spPr>
          <a:xfrm>
            <a:off x="2756588" y="4748665"/>
            <a:ext cx="72560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it-IT" sz="28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67.233</a:t>
            </a:r>
            <a:r>
              <a:rPr lang="it-IT" sz="2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V. I. Annunciate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4C9D6010-4857-4D31-BF26-1010ECECE8A9}"/>
              </a:ext>
            </a:extLst>
          </p:cNvPr>
          <p:cNvSpPr txBox="1"/>
          <p:nvPr/>
        </p:nvSpPr>
        <p:spPr>
          <a:xfrm>
            <a:off x="2829740" y="5433842"/>
            <a:ext cx="78504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it-IT" sz="28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13.526</a:t>
            </a:r>
            <a:r>
              <a:rPr lang="it-IT" sz="2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V. I Non annunciate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1919B146-25E3-4E82-8351-4BB8AF2F4206}"/>
              </a:ext>
            </a:extLst>
          </p:cNvPr>
          <p:cNvSpPr txBox="1"/>
          <p:nvPr/>
        </p:nvSpPr>
        <p:spPr>
          <a:xfrm>
            <a:off x="2756588" y="2803655"/>
            <a:ext cx="93826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it-IT" sz="28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81.073  </a:t>
            </a:r>
            <a:r>
              <a:rPr lang="it-IT" sz="28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Visite ispettive</a:t>
            </a:r>
            <a:endParaRPr lang="it-IT" sz="28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B7ABD23A-1482-43D8-9BBF-5631C16C62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5167047"/>
              </p:ext>
            </p:extLst>
          </p:nvPr>
        </p:nvGraphicFramePr>
        <p:xfrm>
          <a:off x="52765" y="1112408"/>
          <a:ext cx="2892360" cy="1952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Grafico 8">
            <a:extLst>
              <a:ext uri="{FF2B5EF4-FFF2-40B4-BE49-F238E27FC236}">
                <a16:creationId xmlns:a16="http://schemas.microsoft.com/office/drawing/2014/main" id="{F120FE01-EF4C-4761-86F4-1559F5891B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6114929"/>
              </p:ext>
            </p:extLst>
          </p:nvPr>
        </p:nvGraphicFramePr>
        <p:xfrm>
          <a:off x="109992" y="4218735"/>
          <a:ext cx="2835133" cy="19589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Titolo 1">
            <a:extLst>
              <a:ext uri="{FF2B5EF4-FFF2-40B4-BE49-F238E27FC236}">
                <a16:creationId xmlns:a16="http://schemas.microsoft.com/office/drawing/2014/main" id="{BF31AD09-EBAE-41EC-BF35-7A1BE4C38C06}"/>
              </a:ext>
            </a:extLst>
          </p:cNvPr>
          <p:cNvSpPr txBox="1">
            <a:spLocks/>
          </p:cNvSpPr>
          <p:nvPr/>
        </p:nvSpPr>
        <p:spPr>
          <a:xfrm>
            <a:off x="838200" y="301841"/>
            <a:ext cx="10815084" cy="964251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b="1" i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2. Dati 2018 e stime per il 2019</a:t>
            </a:r>
          </a:p>
          <a:p>
            <a:pPr algn="ctr"/>
            <a:endParaRPr lang="it-IT" sz="2800" b="1" i="1" dirty="0">
              <a:solidFill>
                <a:schemeClr val="accent6">
                  <a:lumMod val="50000"/>
                </a:schemeClr>
              </a:solidFill>
              <a:highlight>
                <a:srgbClr val="FFFF00"/>
              </a:highlight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algn="ctr"/>
            <a:r>
              <a:rPr lang="it-IT" sz="2900" b="1" dirty="0">
                <a:solidFill>
                  <a:schemeClr val="accent6">
                    <a:lumMod val="50000"/>
                  </a:schemeClr>
                </a:solidFill>
                <a:highlight>
                  <a:srgbClr val="FFFF00"/>
                </a:highlight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Periodo Gennaio – Settembre 2019*  </a:t>
            </a:r>
            <a:endParaRPr lang="it-IT" sz="3300" b="1" dirty="0">
              <a:highlight>
                <a:srgbClr val="FFFF00"/>
              </a:highligh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729F59C0-D2E8-4A0D-8695-3099DF28FB33}"/>
              </a:ext>
            </a:extLst>
          </p:cNvPr>
          <p:cNvSpPr/>
          <p:nvPr/>
        </p:nvSpPr>
        <p:spPr>
          <a:xfrm>
            <a:off x="229381" y="6465585"/>
            <a:ext cx="48710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*</a:t>
            </a:r>
            <a:r>
              <a:rPr lang="it-IT" i="1" dirty="0"/>
              <a:t>Stima su dati provvisori elaborata da </a:t>
            </a:r>
            <a:r>
              <a:rPr lang="it-IT" i="1" dirty="0" err="1"/>
              <a:t>Assocertbio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966172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1000"/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10"/>
                                        <p:tgtEl>
                                          <p:spTgt spid="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1000"/>
                                        <p:tgtEl>
                                          <p:spTgt spid="9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1000"/>
                                        <p:tgtEl>
                                          <p:spTgt spid="9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17" grpId="0"/>
      <p:bldP spid="18" grpId="0"/>
      <p:bldP spid="22" grpId="0"/>
      <p:bldP spid="24" grpId="0"/>
      <p:bldGraphic spid="4" grpId="0" uiExpand="1">
        <p:bldSub>
          <a:bldChart bld="category"/>
        </p:bldSub>
      </p:bldGraphic>
      <p:bldGraphic spid="9" grpId="0" uiExpand="1">
        <p:bldSub>
          <a:bldChart bld="category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1919B146-25E3-4E82-8351-4BB8AF2F4206}"/>
              </a:ext>
            </a:extLst>
          </p:cNvPr>
          <p:cNvSpPr txBox="1"/>
          <p:nvPr/>
        </p:nvSpPr>
        <p:spPr>
          <a:xfrm>
            <a:off x="4795637" y="2139960"/>
            <a:ext cx="70156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it-IT" sz="28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8.035 </a:t>
            </a:r>
            <a:r>
              <a:rPr lang="it-IT" sz="28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PRELIEVI CAMPIONI </a:t>
            </a:r>
          </a:p>
          <a:p>
            <a:pPr fontAlgn="b"/>
            <a:r>
              <a:rPr lang="it-IT" sz="28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effettuati</a:t>
            </a:r>
            <a:endParaRPr lang="it-IT" sz="28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4D7DDBFA-A86E-49E7-B749-54020E4CA7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734" y="2339165"/>
            <a:ext cx="3482641" cy="2545006"/>
          </a:xfrm>
          <a:prstGeom prst="rect">
            <a:avLst/>
          </a:prstGeom>
        </p:spPr>
      </p:pic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BB67F5DF-920C-40E8-9A37-F4773F080BE0}"/>
              </a:ext>
            </a:extLst>
          </p:cNvPr>
          <p:cNvSpPr txBox="1"/>
          <p:nvPr/>
        </p:nvSpPr>
        <p:spPr>
          <a:xfrm>
            <a:off x="4840165" y="4044243"/>
            <a:ext cx="69266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it-IT" sz="28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838  </a:t>
            </a:r>
            <a:r>
              <a:rPr lang="it-IT" sz="28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ANALISI</a:t>
            </a:r>
            <a:r>
              <a:rPr lang="it-IT" sz="28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con risultati </a:t>
            </a:r>
            <a:r>
              <a:rPr lang="it-IT" sz="28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 conformi (10%)</a:t>
            </a:r>
            <a:r>
              <a:rPr lang="it-IT" sz="28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it-IT" sz="28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10A2B2A8-5015-4434-BD3B-312F17DAB99B}"/>
              </a:ext>
            </a:extLst>
          </p:cNvPr>
          <p:cNvSpPr txBox="1">
            <a:spLocks/>
          </p:cNvSpPr>
          <p:nvPr/>
        </p:nvSpPr>
        <p:spPr>
          <a:xfrm>
            <a:off x="838200" y="301841"/>
            <a:ext cx="10815084" cy="964251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b="1" i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2. Dati 2018 e stime per il 2019</a:t>
            </a:r>
          </a:p>
          <a:p>
            <a:pPr algn="ctr"/>
            <a:endParaRPr lang="it-IT" sz="2800" b="1" i="1" dirty="0">
              <a:solidFill>
                <a:schemeClr val="accent6">
                  <a:lumMod val="50000"/>
                </a:schemeClr>
              </a:solidFill>
              <a:highlight>
                <a:srgbClr val="FFFF00"/>
              </a:highlight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algn="ctr"/>
            <a:r>
              <a:rPr lang="it-IT" sz="2900" b="1" dirty="0">
                <a:solidFill>
                  <a:schemeClr val="accent6">
                    <a:lumMod val="50000"/>
                  </a:schemeClr>
                </a:solidFill>
                <a:highlight>
                  <a:srgbClr val="FFFF00"/>
                </a:highlight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Periodo Gennaio – Settembre 2019*  </a:t>
            </a:r>
            <a:endParaRPr lang="it-IT" sz="3300" b="1" dirty="0">
              <a:highlight>
                <a:srgbClr val="FFFF00"/>
              </a:highligh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E781E37F-C578-4B36-9A22-5FE1F3045C0F}"/>
              </a:ext>
            </a:extLst>
          </p:cNvPr>
          <p:cNvSpPr/>
          <p:nvPr/>
        </p:nvSpPr>
        <p:spPr>
          <a:xfrm>
            <a:off x="229381" y="6465585"/>
            <a:ext cx="48710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*</a:t>
            </a:r>
            <a:r>
              <a:rPr lang="it-IT" i="1" dirty="0"/>
              <a:t>Stima su dati provvisori elaborata da </a:t>
            </a:r>
            <a:r>
              <a:rPr lang="it-IT" i="1" dirty="0" err="1"/>
              <a:t>Assocertbio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3889320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asellaDiTesto 28"/>
          <p:cNvSpPr txBox="1"/>
          <p:nvPr/>
        </p:nvSpPr>
        <p:spPr>
          <a:xfrm>
            <a:off x="1509525" y="4433924"/>
            <a:ext cx="10332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it-IT" sz="24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1.543</a:t>
            </a:r>
            <a:r>
              <a:rPr lang="it-IT" sz="2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Infrazioni (sospensioni della certificazione o esclusione)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FCF11B40-1769-4032-8999-02665522E42F}"/>
              </a:ext>
            </a:extLst>
          </p:cNvPr>
          <p:cNvSpPr txBox="1"/>
          <p:nvPr/>
        </p:nvSpPr>
        <p:spPr>
          <a:xfrm>
            <a:off x="1645640" y="3757427"/>
            <a:ext cx="100604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it-IT" sz="24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943</a:t>
            </a:r>
            <a:r>
              <a:rPr lang="it-IT" sz="2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Irregolarità (soppressione delle indicazioni </a:t>
            </a:r>
            <a:r>
              <a:rPr lang="it-IT" sz="24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bio</a:t>
            </a:r>
            <a:r>
              <a:rPr lang="it-IT" sz="2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7E07C7DC-0A8C-4595-A847-41E66AF52E8B}"/>
              </a:ext>
            </a:extLst>
          </p:cNvPr>
          <p:cNvSpPr txBox="1"/>
          <p:nvPr/>
        </p:nvSpPr>
        <p:spPr>
          <a:xfrm>
            <a:off x="1682496" y="3143247"/>
            <a:ext cx="55232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it-IT" sz="24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22.873</a:t>
            </a:r>
            <a:r>
              <a:rPr lang="it-IT" sz="2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Inosservanze (NC lieve)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1919B146-25E3-4E82-8351-4BB8AF2F4206}"/>
              </a:ext>
            </a:extLst>
          </p:cNvPr>
          <p:cNvSpPr txBox="1"/>
          <p:nvPr/>
        </p:nvSpPr>
        <p:spPr>
          <a:xfrm>
            <a:off x="1682497" y="1588647"/>
            <a:ext cx="95347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it-IT" sz="32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25.359 </a:t>
            </a:r>
            <a:r>
              <a:rPr lang="it-IT" sz="32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 Conformità </a:t>
            </a:r>
            <a:endParaRPr lang="it-IT" sz="3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F380B768-4985-42E5-99DE-774D75B08C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4884534"/>
              </p:ext>
            </p:extLst>
          </p:nvPr>
        </p:nvGraphicFramePr>
        <p:xfrm>
          <a:off x="93721" y="3145744"/>
          <a:ext cx="1588775" cy="14777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itolo 1">
            <a:extLst>
              <a:ext uri="{FF2B5EF4-FFF2-40B4-BE49-F238E27FC236}">
                <a16:creationId xmlns:a16="http://schemas.microsoft.com/office/drawing/2014/main" id="{F1E8F6E2-84DC-4295-886B-99D16424DDD1}"/>
              </a:ext>
            </a:extLst>
          </p:cNvPr>
          <p:cNvSpPr txBox="1">
            <a:spLocks/>
          </p:cNvSpPr>
          <p:nvPr/>
        </p:nvSpPr>
        <p:spPr>
          <a:xfrm>
            <a:off x="838200" y="301841"/>
            <a:ext cx="10815084" cy="964251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b="1" i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2. Dati 2018 e stime per il 2019</a:t>
            </a:r>
          </a:p>
          <a:p>
            <a:pPr algn="ctr"/>
            <a:endParaRPr lang="it-IT" sz="2800" b="1" i="1" dirty="0">
              <a:solidFill>
                <a:schemeClr val="accent6">
                  <a:lumMod val="50000"/>
                </a:schemeClr>
              </a:solidFill>
              <a:highlight>
                <a:srgbClr val="FFFF00"/>
              </a:highlight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algn="ctr"/>
            <a:r>
              <a:rPr lang="it-IT" sz="2900" b="1" dirty="0">
                <a:solidFill>
                  <a:schemeClr val="accent6">
                    <a:lumMod val="50000"/>
                  </a:schemeClr>
                </a:solidFill>
                <a:highlight>
                  <a:srgbClr val="FFFF00"/>
                </a:highlight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Periodo Gennaio – Settembre 2019*  </a:t>
            </a:r>
            <a:endParaRPr lang="it-IT" sz="3300" b="1" dirty="0">
              <a:highlight>
                <a:srgbClr val="FFFF00"/>
              </a:highligh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4AEAF825-0BED-44EC-A4B6-3CA587FECAFA}"/>
              </a:ext>
            </a:extLst>
          </p:cNvPr>
          <p:cNvSpPr/>
          <p:nvPr/>
        </p:nvSpPr>
        <p:spPr>
          <a:xfrm>
            <a:off x="229381" y="6465585"/>
            <a:ext cx="48710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*</a:t>
            </a:r>
            <a:r>
              <a:rPr lang="it-IT" i="1" dirty="0"/>
              <a:t>Stima su dati provvisori elaborata da </a:t>
            </a:r>
            <a:r>
              <a:rPr lang="it-IT" i="1" dirty="0" err="1"/>
              <a:t>Assocertbio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3635752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4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17" grpId="0"/>
      <p:bldP spid="23" grpId="0"/>
      <p:bldP spid="24" grpId="0"/>
      <p:bldGraphic spid="4" grpId="0" uiExpand="1">
        <p:bldSub>
          <a:bldChart bld="category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0B97B1-303D-4936-9D4E-F80EB329F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832" y="-2329948"/>
            <a:ext cx="10515600" cy="1325563"/>
          </a:xfrm>
        </p:spPr>
        <p:txBody>
          <a:bodyPr/>
          <a:lstStyle/>
          <a:p>
            <a:pPr algn="ctr"/>
            <a:r>
              <a:rPr lang="it-IT" b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ASS.O.CERT.BIO: Gruppi di lavoro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A92A313-F649-4B46-AF3B-46D292D20E13}"/>
              </a:ext>
            </a:extLst>
          </p:cNvPr>
          <p:cNvSpPr txBox="1"/>
          <p:nvPr/>
        </p:nvSpPr>
        <p:spPr>
          <a:xfrm>
            <a:off x="635430" y="2652835"/>
            <a:ext cx="1022936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it-IT" sz="2200" b="1" dirty="0">
                <a:latin typeface="Verdana" panose="020B0604030504040204" pitchFamily="34" charset="0"/>
                <a:ea typeface="Verdana" panose="020B0604030504040204" pitchFamily="34" charset="0"/>
              </a:rPr>
              <a:t>GL “Controllo e Certificazione”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it-IT" sz="2200" b="1" dirty="0">
                <a:latin typeface="Verdana" panose="020B0604030504040204" pitchFamily="34" charset="0"/>
                <a:ea typeface="Verdana" panose="020B0604030504040204" pitchFamily="34" charset="0"/>
              </a:rPr>
              <a:t>GL “Controlli rafforzati”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it-IT" sz="2200" b="1" dirty="0">
                <a:latin typeface="Verdana" panose="020B0604030504040204" pitchFamily="34" charset="0"/>
                <a:ea typeface="Verdana" panose="020B0604030504040204" pitchFamily="34" charset="0"/>
              </a:rPr>
              <a:t>GL “Provvedimenti e Sanzioni”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it-IT" sz="2200" b="1" dirty="0">
                <a:latin typeface="Verdana" panose="020B0604030504040204" pitchFamily="34" charset="0"/>
                <a:ea typeface="Verdana" panose="020B0604030504040204" pitchFamily="34" charset="0"/>
              </a:rPr>
              <a:t>GL “Normazione”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it-IT" sz="2200" b="1" dirty="0">
                <a:latin typeface="Verdana" panose="020B0604030504040204" pitchFamily="34" charset="0"/>
                <a:ea typeface="Verdana" panose="020B0604030504040204" pitchFamily="34" charset="0"/>
              </a:rPr>
              <a:t>GL “Informatizzazione”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it-IT" sz="2200" b="1" dirty="0">
                <a:latin typeface="Verdana" panose="020B0604030504040204" pitchFamily="34" charset="0"/>
                <a:ea typeface="Verdana" panose="020B0604030504040204" pitchFamily="34" charset="0"/>
              </a:rPr>
              <a:t>GL “Import da Paesi Terzi”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it-IT" sz="2200" b="1" dirty="0">
                <a:latin typeface="Verdana" panose="020B0604030504040204" pitchFamily="34" charset="0"/>
                <a:ea typeface="Verdana" panose="020B0604030504040204" pitchFamily="34" charset="0"/>
              </a:rPr>
              <a:t>GL “Input e Mezzi tecnici”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it-IT" sz="2200" b="1" dirty="0">
                <a:latin typeface="Verdana" panose="020B0604030504040204" pitchFamily="34" charset="0"/>
                <a:ea typeface="Verdana" panose="020B0604030504040204" pitchFamily="34" charset="0"/>
              </a:rPr>
              <a:t>GL “Zootecnia”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it-IT" sz="2200" b="1" dirty="0">
                <a:latin typeface="Verdana" panose="020B0604030504040204" pitchFamily="34" charset="0"/>
                <a:ea typeface="Verdana" panose="020B0604030504040204" pitchFamily="34" charset="0"/>
              </a:rPr>
              <a:t>GL “Preparazione”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it-IT" sz="2200" b="1" dirty="0">
                <a:latin typeface="Verdana" panose="020B0604030504040204" pitchFamily="34" charset="0"/>
                <a:ea typeface="Verdana" panose="020B0604030504040204" pitchFamily="34" charset="0"/>
              </a:rPr>
              <a:t>GL “Codice Etico di Comportamento e Gestione dei reclami ”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A28CADE-6A36-4DE0-A956-539779344D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0006" y="3593191"/>
            <a:ext cx="2456312" cy="1842234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635430" y="1277318"/>
            <a:ext cx="114024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</a:rPr>
              <a:t>ASS.O.CERT.BIO</a:t>
            </a: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 ha istituto </a:t>
            </a: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10</a:t>
            </a:r>
            <a:r>
              <a:rPr lang="it-IT" sz="2400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Gruppi di lavoro</a:t>
            </a: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su argomenti che richiedono particolari approfondimenti tecnici, consultazioni, indagini, ricerche:</a:t>
            </a:r>
          </a:p>
          <a:p>
            <a:endParaRPr lang="it-IT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C10372E-F930-44DB-866C-F7ACA91309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631" y="2215345"/>
            <a:ext cx="2456312" cy="1842234"/>
          </a:xfrm>
          <a:prstGeom prst="rect">
            <a:avLst/>
          </a:prstGeom>
        </p:spPr>
      </p:pic>
      <p:sp>
        <p:nvSpPr>
          <p:cNvPr id="11" name="Titolo 1">
            <a:extLst>
              <a:ext uri="{FF2B5EF4-FFF2-40B4-BE49-F238E27FC236}">
                <a16:creationId xmlns:a16="http://schemas.microsoft.com/office/drawing/2014/main" id="{7F8CEEA3-7AC1-469B-B9C1-7F7BE6CF6E2A}"/>
              </a:ext>
            </a:extLst>
          </p:cNvPr>
          <p:cNvSpPr txBox="1">
            <a:spLocks/>
          </p:cNvSpPr>
          <p:nvPr/>
        </p:nvSpPr>
        <p:spPr>
          <a:xfrm>
            <a:off x="838200" y="301841"/>
            <a:ext cx="10815084" cy="96425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b="1" i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3. Attività dei Gruppi di lavoro dell’Associazione</a:t>
            </a:r>
            <a:r>
              <a:rPr lang="it-IT" sz="2900" b="1" i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  <a:endParaRPr lang="it-IT" sz="33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922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0B97B1-303D-4936-9D4E-F80EB329F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832" y="-2329948"/>
            <a:ext cx="10515600" cy="1325563"/>
          </a:xfrm>
        </p:spPr>
        <p:txBody>
          <a:bodyPr/>
          <a:lstStyle/>
          <a:p>
            <a:pPr algn="ctr"/>
            <a:r>
              <a:rPr lang="it-IT" b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ASS.O.CERT.BIO: Gruppi di lavoro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635430" y="795192"/>
            <a:ext cx="1140240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Principali attività e temi oggetto di discussione e confronto per i GL (</a:t>
            </a:r>
            <a:r>
              <a:rPr lang="it-IT" sz="2400" i="1" dirty="0">
                <a:latin typeface="Verdana" panose="020B0604030504040204" pitchFamily="34" charset="0"/>
                <a:ea typeface="Verdana" panose="020B0604030504040204" pitchFamily="34" charset="0"/>
              </a:rPr>
              <a:t>periodo Settembre 2018- Settembre 2019)</a:t>
            </a:r>
          </a:p>
          <a:p>
            <a:endParaRPr lang="it-IT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Rilievi criticità e di necessità di modifiche al </a:t>
            </a: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</a:rPr>
              <a:t>D.lgs. 20/2018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it-IT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Implementazione e miglioramento delle funzionalità della </a:t>
            </a: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</a:rPr>
              <a:t>Rete OIP</a:t>
            </a:r>
          </a:p>
          <a:p>
            <a:endParaRPr lang="it-IT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Redazione documenti contenenti </a:t>
            </a: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</a:rPr>
              <a:t>osservazioni sulla Bozza di DM NC </a:t>
            </a: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e </a:t>
            </a: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</a:rPr>
              <a:t>Griglia NC</a:t>
            </a:r>
          </a:p>
          <a:p>
            <a:endParaRPr lang="it-IT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</a:rPr>
              <a:t>Sviluppo e/o aggiornamento di Linee guida </a:t>
            </a: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(es. proporzionalità ex art. 30 Reg. 834, Controlli Rafforzati sulla filiera del riso, Zootecnia </a:t>
            </a:r>
            <a:r>
              <a:rPr lang="it-IT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bio</a:t>
            </a: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endParaRPr lang="it-IT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Confronto tra ODC per un’attuazione armonizzata della nuova versione del </a:t>
            </a: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</a:rPr>
              <a:t>RT16 </a:t>
            </a:r>
          </a:p>
        </p:txBody>
      </p:sp>
      <p:sp>
        <p:nvSpPr>
          <p:cNvPr id="11" name="Titolo 1">
            <a:extLst>
              <a:ext uri="{FF2B5EF4-FFF2-40B4-BE49-F238E27FC236}">
                <a16:creationId xmlns:a16="http://schemas.microsoft.com/office/drawing/2014/main" id="{70A94B28-E07D-454F-B4C7-A91EA5D04BD7}"/>
              </a:ext>
            </a:extLst>
          </p:cNvPr>
          <p:cNvSpPr txBox="1">
            <a:spLocks/>
          </p:cNvSpPr>
          <p:nvPr/>
        </p:nvSpPr>
        <p:spPr>
          <a:xfrm>
            <a:off x="779348" y="313067"/>
            <a:ext cx="10815084" cy="96425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b="1" i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3. Attività dei Gruppi di lavoro dell’Associazione</a:t>
            </a:r>
            <a:r>
              <a:rPr lang="it-IT" sz="2900" b="1" i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  <a:endParaRPr lang="it-IT" sz="33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156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0B97B1-303D-4936-9D4E-F80EB329F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832" y="-2329948"/>
            <a:ext cx="10515600" cy="1325563"/>
          </a:xfrm>
        </p:spPr>
        <p:txBody>
          <a:bodyPr/>
          <a:lstStyle/>
          <a:p>
            <a:pPr algn="ctr"/>
            <a:r>
              <a:rPr lang="it-IT" b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ASS.O.CERT.BIO: Gruppi di lavoro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635430" y="929311"/>
            <a:ext cx="1140240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i="1" dirty="0">
                <a:latin typeface="Verdana" panose="020B0604030504040204" pitchFamily="34" charset="0"/>
                <a:ea typeface="Verdana" panose="020B0604030504040204" pitchFamily="34" charset="0"/>
              </a:rPr>
              <a:t>(SEGUE) </a:t>
            </a: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Principali attività e temi oggetto di discussione e confronto per i GL (</a:t>
            </a:r>
            <a:r>
              <a:rPr lang="it-IT" sz="2400" i="1" dirty="0">
                <a:latin typeface="Verdana" panose="020B0604030504040204" pitchFamily="34" charset="0"/>
                <a:ea typeface="Verdana" panose="020B0604030504040204" pitchFamily="34" charset="0"/>
              </a:rPr>
              <a:t>periodo Settembre 2018- Settembre 2019</a:t>
            </a: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endParaRPr lang="it-IT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Approccio condiviso in merito alla tematica dei </a:t>
            </a: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</a:rPr>
              <a:t>fosfiti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it-IT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Confronto interno su caratteristiche dei </a:t>
            </a: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</a:rPr>
              <a:t>mezzi tecnici </a:t>
            </a:r>
          </a:p>
          <a:p>
            <a:endParaRPr lang="it-IT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Rilievi di problematiche e richieste di migliorie alla </a:t>
            </a: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</a:rPr>
              <a:t>Banca Dati Sementi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it-IT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</a:rPr>
              <a:t>Importazioni da Paesi Terzi e campionamenti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it-IT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 Confronto e approccio comune nella </a:t>
            </a: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</a:rPr>
              <a:t>gestione di OFIS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it-IT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</a:rPr>
              <a:t>Atti delegati Reg. UE n.2018/848</a:t>
            </a:r>
          </a:p>
        </p:txBody>
      </p:sp>
      <p:sp>
        <p:nvSpPr>
          <p:cNvPr id="11" name="Titolo 1">
            <a:extLst>
              <a:ext uri="{FF2B5EF4-FFF2-40B4-BE49-F238E27FC236}">
                <a16:creationId xmlns:a16="http://schemas.microsoft.com/office/drawing/2014/main" id="{70A94B28-E07D-454F-B4C7-A91EA5D04BD7}"/>
              </a:ext>
            </a:extLst>
          </p:cNvPr>
          <p:cNvSpPr txBox="1">
            <a:spLocks/>
          </p:cNvSpPr>
          <p:nvPr/>
        </p:nvSpPr>
        <p:spPr>
          <a:xfrm>
            <a:off x="838200" y="301841"/>
            <a:ext cx="10815084" cy="96425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b="1" i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3. Attività dei Gruppi di lavoro dell’Associazione</a:t>
            </a:r>
            <a:r>
              <a:rPr lang="it-IT" sz="2900" b="1" i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  <a:endParaRPr lang="it-IT" sz="33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088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5" name="Rettangolo 2"/>
          <p:cNvSpPr>
            <a:spLocks noChangeArrowheads="1"/>
          </p:cNvSpPr>
          <p:nvPr/>
        </p:nvSpPr>
        <p:spPr bwMode="auto">
          <a:xfrm>
            <a:off x="1167618" y="1285851"/>
            <a:ext cx="10485666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14350" indent="-514350">
              <a:spcBef>
                <a:spcPct val="0"/>
              </a:spcBef>
              <a:buClrTx/>
              <a:buSzTx/>
              <a:buFont typeface="+mj-lt"/>
              <a:buAutoNum type="arabicPeriod"/>
            </a:pPr>
            <a:r>
              <a:rPr lang="it-IT" altLang="it-IT" b="1" dirty="0">
                <a:latin typeface="Tahoma" panose="020B0604030504040204" pitchFamily="34" charset="0"/>
                <a:cs typeface="Tahoma" panose="020B0604030504040204" pitchFamily="34" charset="0"/>
              </a:rPr>
              <a:t>ASS.O.CERT.BIO: Chi siamo</a:t>
            </a:r>
          </a:p>
          <a:p>
            <a:pPr marL="457200" indent="-457200">
              <a:spcBef>
                <a:spcPct val="0"/>
              </a:spcBef>
              <a:buClrTx/>
              <a:buSzTx/>
              <a:buFont typeface="+mj-lt"/>
              <a:buAutoNum type="arabicPeriod"/>
            </a:pPr>
            <a:endParaRPr lang="it-IT" altLang="it-IT" b="1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spcBef>
                <a:spcPct val="0"/>
              </a:spcBef>
              <a:buClrTx/>
              <a:buSzTx/>
              <a:buFont typeface="+mj-lt"/>
              <a:buAutoNum type="arabicPeriod"/>
            </a:pPr>
            <a:r>
              <a:rPr lang="it-IT" altLang="it-IT" b="1" dirty="0">
                <a:latin typeface="Tahoma" panose="020B0604030504040204" pitchFamily="34" charset="0"/>
                <a:cs typeface="Tahoma" panose="020B0604030504040204" pitchFamily="34" charset="0"/>
              </a:rPr>
              <a:t>Dati 2018 e stime per il 2019</a:t>
            </a:r>
          </a:p>
          <a:p>
            <a:pPr marL="457200" indent="-457200">
              <a:spcBef>
                <a:spcPct val="0"/>
              </a:spcBef>
              <a:buClrTx/>
              <a:buSzTx/>
              <a:buFont typeface="+mj-lt"/>
              <a:buAutoNum type="arabicPeriod"/>
            </a:pPr>
            <a:endParaRPr lang="it-IT" altLang="it-IT" b="1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spcBef>
                <a:spcPct val="0"/>
              </a:spcBef>
              <a:buClrTx/>
              <a:buSzTx/>
              <a:buFont typeface="+mj-lt"/>
              <a:buAutoNum type="arabicPeriod"/>
            </a:pPr>
            <a:r>
              <a:rPr lang="it-IT" altLang="it-IT" b="1" dirty="0">
                <a:latin typeface="Tahoma" panose="020B0604030504040204" pitchFamily="34" charset="0"/>
                <a:cs typeface="Tahoma" panose="020B0604030504040204" pitchFamily="34" charset="0"/>
              </a:rPr>
              <a:t>Attività dei Gruppi di lavoro dell’Associazione</a:t>
            </a:r>
          </a:p>
          <a:p>
            <a:pPr marL="457200" indent="-457200">
              <a:spcBef>
                <a:spcPct val="0"/>
              </a:spcBef>
              <a:buClrTx/>
              <a:buSzTx/>
              <a:buFont typeface="+mj-lt"/>
              <a:buAutoNum type="arabicPeriod"/>
            </a:pPr>
            <a:endParaRPr lang="it-IT" altLang="it-IT" b="1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spcBef>
                <a:spcPct val="0"/>
              </a:spcBef>
              <a:buClrTx/>
              <a:buSzTx/>
              <a:buFont typeface="+mj-lt"/>
              <a:buAutoNum type="arabicPeriod"/>
            </a:pPr>
            <a:r>
              <a:rPr lang="it-IT" altLang="it-IT" b="1" dirty="0">
                <a:latin typeface="Tahoma" panose="020B0604030504040204" pitchFamily="34" charset="0"/>
                <a:cs typeface="Tahoma" panose="020B0604030504040204" pitchFamily="34" charset="0"/>
              </a:rPr>
              <a:t>D.lgs. 20/2018 e adempimenti per gli ODC</a:t>
            </a:r>
          </a:p>
          <a:p>
            <a:pPr marL="457200" indent="-457200">
              <a:spcBef>
                <a:spcPct val="0"/>
              </a:spcBef>
              <a:buClrTx/>
              <a:buSzTx/>
              <a:buFont typeface="+mj-lt"/>
              <a:buAutoNum type="arabicPeriod"/>
            </a:pPr>
            <a:endParaRPr lang="it-IT" altLang="it-IT" b="1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spcBef>
                <a:spcPct val="0"/>
              </a:spcBef>
              <a:buClrTx/>
              <a:buSzTx/>
              <a:buFont typeface="+mj-lt"/>
              <a:buAutoNum type="arabicPeriod"/>
            </a:pPr>
            <a:r>
              <a:rPr lang="it-IT" altLang="it-IT" b="1" dirty="0">
                <a:latin typeface="Tahoma" panose="020B0604030504040204" pitchFamily="34" charset="0"/>
                <a:cs typeface="Tahoma" panose="020B0604030504040204" pitchFamily="34" charset="0"/>
              </a:rPr>
              <a:t>Ripercussioni del D.lgs. 20/2018 sul Sistema</a:t>
            </a:r>
          </a:p>
          <a:p>
            <a:pPr marL="457200" indent="-457200">
              <a:spcBef>
                <a:spcPct val="0"/>
              </a:spcBef>
              <a:buClrTx/>
              <a:buSzTx/>
              <a:buFont typeface="+mj-lt"/>
              <a:buAutoNum type="arabicPeriod"/>
            </a:pPr>
            <a:endParaRPr lang="it-IT" altLang="it-IT" b="1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spcBef>
                <a:spcPct val="0"/>
              </a:spcBef>
              <a:buClrTx/>
              <a:buSzTx/>
              <a:buFont typeface="+mj-lt"/>
              <a:buAutoNum type="arabicPeriod"/>
            </a:pPr>
            <a:r>
              <a:rPr lang="it-IT" altLang="it-IT" b="1" dirty="0">
                <a:latin typeface="Tahoma" panose="020B0604030504040204" pitchFamily="34" charset="0"/>
                <a:cs typeface="Tahoma" panose="020B0604030504040204" pitchFamily="34" charset="0"/>
              </a:rPr>
              <a:t>Il Reg. UE n. 2018/848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F50E6C4-1223-4266-9894-45190B6DD0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2491" y="5980918"/>
            <a:ext cx="2283781" cy="864357"/>
          </a:xfrm>
          <a:prstGeom prst="rect">
            <a:avLst/>
          </a:prstGeom>
        </p:spPr>
      </p:pic>
      <p:sp>
        <p:nvSpPr>
          <p:cNvPr id="5" name="Titolo 1">
            <a:extLst>
              <a:ext uri="{FF2B5EF4-FFF2-40B4-BE49-F238E27FC236}">
                <a16:creationId xmlns:a16="http://schemas.microsoft.com/office/drawing/2014/main" id="{38B4F6FE-F94A-4FE5-AB86-927C58EE63AB}"/>
              </a:ext>
            </a:extLst>
          </p:cNvPr>
          <p:cNvSpPr txBox="1">
            <a:spLocks/>
          </p:cNvSpPr>
          <p:nvPr/>
        </p:nvSpPr>
        <p:spPr>
          <a:xfrm>
            <a:off x="1002909" y="91010"/>
            <a:ext cx="10815084" cy="674337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it-IT" sz="2800" b="1" i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it-IT" sz="3600" b="1" i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SOMMARIO </a:t>
            </a:r>
            <a:endParaRPr lang="it-IT" sz="36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845643"/>
      </p:ext>
    </p:extLst>
  </p:cSld>
  <p:clrMapOvr>
    <a:masterClrMapping/>
  </p:clrMapOvr>
  <p:transition spd="slow">
    <p:dissolv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051" name="Organization Chart 7"/>
          <p:cNvGrpSpPr>
            <a:grpSpLocks noChangeAspect="1"/>
          </p:cNvGrpSpPr>
          <p:nvPr/>
        </p:nvGrpSpPr>
        <p:grpSpPr bwMode="auto">
          <a:xfrm>
            <a:off x="1755839" y="1010967"/>
            <a:ext cx="7848600" cy="4679950"/>
            <a:chOff x="113" y="0"/>
            <a:chExt cx="5142" cy="4154"/>
          </a:xfrm>
        </p:grpSpPr>
        <p:cxnSp>
          <p:nvCxnSpPr>
            <p:cNvPr id="130055" name="_s9220"/>
            <p:cNvCxnSpPr>
              <a:cxnSpLocks noChangeShapeType="1"/>
              <a:stCxn id="130067" idx="3"/>
              <a:endCxn id="130062" idx="2"/>
            </p:cNvCxnSpPr>
            <p:nvPr/>
          </p:nvCxnSpPr>
          <p:spPr bwMode="auto">
            <a:xfrm flipV="1">
              <a:off x="2465" y="1914"/>
              <a:ext cx="219" cy="963"/>
            </a:xfrm>
            <a:prstGeom prst="bentConnector2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0056" name="_s9221"/>
            <p:cNvCxnSpPr>
              <a:cxnSpLocks noChangeShapeType="1"/>
              <a:stCxn id="130066" idx="1"/>
              <a:endCxn id="130062" idx="2"/>
            </p:cNvCxnSpPr>
            <p:nvPr/>
          </p:nvCxnSpPr>
          <p:spPr bwMode="auto">
            <a:xfrm rot="10800000">
              <a:off x="2684" y="1926"/>
              <a:ext cx="210" cy="336"/>
            </a:xfrm>
            <a:prstGeom prst="bentConnector2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0057" name="_s9222"/>
            <p:cNvCxnSpPr>
              <a:cxnSpLocks noChangeShapeType="1"/>
              <a:stCxn id="130065" idx="3"/>
              <a:endCxn id="130062" idx="2"/>
            </p:cNvCxnSpPr>
            <p:nvPr/>
          </p:nvCxnSpPr>
          <p:spPr bwMode="auto">
            <a:xfrm flipV="1">
              <a:off x="2474" y="1926"/>
              <a:ext cx="210" cy="336"/>
            </a:xfrm>
            <a:prstGeom prst="bentConnector2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0058" name="_s9223"/>
            <p:cNvCxnSpPr>
              <a:cxnSpLocks noChangeShapeType="1"/>
              <a:stCxn id="130064" idx="1"/>
              <a:endCxn id="130063" idx="2"/>
            </p:cNvCxnSpPr>
            <p:nvPr/>
          </p:nvCxnSpPr>
          <p:spPr bwMode="auto">
            <a:xfrm rot="10800000">
              <a:off x="2684" y="3809"/>
              <a:ext cx="210" cy="200"/>
            </a:xfrm>
            <a:prstGeom prst="bentConnector2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0059" name="_s9224"/>
            <p:cNvCxnSpPr>
              <a:cxnSpLocks noChangeShapeType="1"/>
              <a:stCxn id="130063" idx="0"/>
              <a:endCxn id="130062" idx="2"/>
            </p:cNvCxnSpPr>
            <p:nvPr/>
          </p:nvCxnSpPr>
          <p:spPr bwMode="auto">
            <a:xfrm rot="-5400000">
              <a:off x="2036" y="2574"/>
              <a:ext cx="1298" cy="1"/>
            </a:xfrm>
            <a:prstGeom prst="straightConnector1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0060" name="_s9225"/>
            <p:cNvCxnSpPr>
              <a:cxnSpLocks noChangeShapeType="1"/>
              <a:stCxn id="130062" idx="0"/>
              <a:endCxn id="130061" idx="2"/>
            </p:cNvCxnSpPr>
            <p:nvPr/>
          </p:nvCxnSpPr>
          <p:spPr bwMode="auto">
            <a:xfrm rot="-5400000">
              <a:off x="2664" y="663"/>
              <a:ext cx="42" cy="1"/>
            </a:xfrm>
            <a:prstGeom prst="straightConnector1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0061" name="_s9226"/>
            <p:cNvSpPr>
              <a:spLocks noChangeArrowheads="1"/>
            </p:cNvSpPr>
            <p:nvPr/>
          </p:nvSpPr>
          <p:spPr bwMode="auto">
            <a:xfrm>
              <a:off x="1508" y="0"/>
              <a:ext cx="2352" cy="630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 anchor="ctr"/>
            <a:lstStyle>
              <a:lvl1pPr defTabSz="1008063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008063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008063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008063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008063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0080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0080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0080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0080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700" dirty="0">
                  <a:solidFill>
                    <a:srgbClr val="3366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Commissione Europea</a:t>
              </a:r>
            </a:p>
          </p:txBody>
        </p:sp>
        <p:sp>
          <p:nvSpPr>
            <p:cNvPr id="130062" name="_s9227"/>
            <p:cNvSpPr>
              <a:spLocks noChangeArrowheads="1"/>
            </p:cNvSpPr>
            <p:nvPr/>
          </p:nvSpPr>
          <p:spPr bwMode="auto">
            <a:xfrm>
              <a:off x="1508" y="698"/>
              <a:ext cx="2352" cy="1216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 anchor="ctr"/>
            <a:lstStyle>
              <a:lvl1pPr defTabSz="1008063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008063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008063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008063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008063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0080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0080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0080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0080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300" dirty="0">
                  <a:solidFill>
                    <a:srgbClr val="3366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Stato Membro: Italia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300" dirty="0">
                  <a:solidFill>
                    <a:srgbClr val="3366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Autorità Competente: Ministero delle Politiche Agricole, Alimentari e Forestali</a:t>
              </a:r>
            </a:p>
          </p:txBody>
        </p:sp>
        <p:sp>
          <p:nvSpPr>
            <p:cNvPr id="130063" name="_s9228"/>
            <p:cNvSpPr>
              <a:spLocks noChangeArrowheads="1"/>
            </p:cNvSpPr>
            <p:nvPr/>
          </p:nvSpPr>
          <p:spPr bwMode="auto">
            <a:xfrm>
              <a:off x="1508" y="3236"/>
              <a:ext cx="2352" cy="560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lIns="0" tIns="0" rIns="0" bIns="0" anchor="ctr"/>
            <a:lstStyle>
              <a:lvl1pPr defTabSz="1008063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008063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008063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008063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008063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0080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0080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0080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0080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700">
                  <a:solidFill>
                    <a:srgbClr val="3366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Organismi di controllo e certificazione</a:t>
              </a:r>
            </a:p>
          </p:txBody>
        </p:sp>
        <p:sp>
          <p:nvSpPr>
            <p:cNvPr id="130064" name="_s9229"/>
            <p:cNvSpPr>
              <a:spLocks noChangeArrowheads="1"/>
            </p:cNvSpPr>
            <p:nvPr/>
          </p:nvSpPr>
          <p:spPr bwMode="auto">
            <a:xfrm>
              <a:off x="2903" y="3864"/>
              <a:ext cx="2352" cy="290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 anchor="ctr"/>
            <a:lstStyle>
              <a:lvl1pPr defTabSz="1008063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008063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008063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008063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008063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0080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0080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0080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0080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700">
                  <a:solidFill>
                    <a:srgbClr val="3366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Operatori</a:t>
              </a:r>
            </a:p>
          </p:txBody>
        </p:sp>
        <p:sp>
          <p:nvSpPr>
            <p:cNvPr id="130065" name="_s9230"/>
            <p:cNvSpPr>
              <a:spLocks noChangeArrowheads="1"/>
            </p:cNvSpPr>
            <p:nvPr/>
          </p:nvSpPr>
          <p:spPr bwMode="auto">
            <a:xfrm>
              <a:off x="113" y="1982"/>
              <a:ext cx="2352" cy="559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chemeClr val="fol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 anchor="ctr"/>
            <a:lstStyle>
              <a:lvl1pPr defTabSz="1008063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008063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008063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008063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008063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0080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0080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0080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0080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300">
                  <a:solidFill>
                    <a:srgbClr val="3366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Ispettorato centrale della tutela della qualità e repressione frodi dei prodotti agroalimentari (ICQRF)</a:t>
              </a:r>
            </a:p>
          </p:txBody>
        </p:sp>
        <p:sp>
          <p:nvSpPr>
            <p:cNvPr id="130066" name="_s9231"/>
            <p:cNvSpPr>
              <a:spLocks noChangeArrowheads="1"/>
            </p:cNvSpPr>
            <p:nvPr/>
          </p:nvSpPr>
          <p:spPr bwMode="auto">
            <a:xfrm>
              <a:off x="2903" y="1982"/>
              <a:ext cx="2352" cy="559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chemeClr val="fol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 anchor="ctr"/>
            <a:lstStyle>
              <a:lvl1pPr defTabSz="1008063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008063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008063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008063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008063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0080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0080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0080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0080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700">
                  <a:solidFill>
                    <a:srgbClr val="3366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Regioni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700">
                  <a:solidFill>
                    <a:srgbClr val="3366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 Province Autonome</a:t>
              </a:r>
            </a:p>
          </p:txBody>
        </p:sp>
        <p:sp>
          <p:nvSpPr>
            <p:cNvPr id="130067" name="_s9232"/>
            <p:cNvSpPr>
              <a:spLocks noChangeArrowheads="1"/>
            </p:cNvSpPr>
            <p:nvPr/>
          </p:nvSpPr>
          <p:spPr bwMode="auto">
            <a:xfrm>
              <a:off x="113" y="2609"/>
              <a:ext cx="2352" cy="536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chemeClr val="fol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 anchor="ctr"/>
            <a:lstStyle>
              <a:lvl1pPr defTabSz="1008063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008063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008063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anose="05000000000000000000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008063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008063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0080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0080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0080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0080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700" dirty="0">
                  <a:solidFill>
                    <a:srgbClr val="3366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Comando Carabinieri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700" dirty="0">
                  <a:solidFill>
                    <a:srgbClr val="3366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NAC/Forestali</a:t>
              </a:r>
            </a:p>
          </p:txBody>
        </p:sp>
        <p:sp>
          <p:nvSpPr>
            <p:cNvPr id="130068" name="Line 22"/>
            <p:cNvSpPr>
              <a:spLocks noChangeShapeType="1"/>
            </p:cNvSpPr>
            <p:nvPr/>
          </p:nvSpPr>
          <p:spPr bwMode="auto">
            <a:xfrm flipH="1">
              <a:off x="2704" y="617"/>
              <a:ext cx="2" cy="8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0069" name="Line 23"/>
            <p:cNvSpPr>
              <a:spLocks noChangeShapeType="1"/>
            </p:cNvSpPr>
            <p:nvPr/>
          </p:nvSpPr>
          <p:spPr bwMode="auto">
            <a:xfrm>
              <a:off x="2704" y="1927"/>
              <a:ext cx="2" cy="1312"/>
            </a:xfrm>
            <a:prstGeom prst="line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0070" name="Line 24"/>
            <p:cNvSpPr>
              <a:spLocks noChangeShapeType="1"/>
            </p:cNvSpPr>
            <p:nvPr/>
          </p:nvSpPr>
          <p:spPr bwMode="auto">
            <a:xfrm>
              <a:off x="3470" y="2560"/>
              <a:ext cx="3" cy="67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0071" name="Line 25"/>
            <p:cNvSpPr>
              <a:spLocks noChangeShapeType="1"/>
            </p:cNvSpPr>
            <p:nvPr/>
          </p:nvSpPr>
          <p:spPr bwMode="auto">
            <a:xfrm>
              <a:off x="4787" y="2560"/>
              <a:ext cx="3" cy="13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0072" name="Line 26"/>
            <p:cNvSpPr>
              <a:spLocks noChangeShapeType="1"/>
            </p:cNvSpPr>
            <p:nvPr/>
          </p:nvSpPr>
          <p:spPr bwMode="auto">
            <a:xfrm>
              <a:off x="2704" y="3781"/>
              <a:ext cx="2" cy="226"/>
            </a:xfrm>
            <a:prstGeom prst="line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0073" name="Line 27"/>
            <p:cNvSpPr>
              <a:spLocks noChangeShapeType="1"/>
            </p:cNvSpPr>
            <p:nvPr/>
          </p:nvSpPr>
          <p:spPr bwMode="auto">
            <a:xfrm>
              <a:off x="2704" y="4007"/>
              <a:ext cx="340" cy="0"/>
            </a:xfrm>
            <a:prstGeom prst="line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0074" name="Line 28"/>
            <p:cNvSpPr>
              <a:spLocks noChangeShapeType="1"/>
            </p:cNvSpPr>
            <p:nvPr/>
          </p:nvSpPr>
          <p:spPr bwMode="auto">
            <a:xfrm flipV="1">
              <a:off x="1007" y="4097"/>
              <a:ext cx="203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0075" name="Line 29"/>
            <p:cNvSpPr>
              <a:spLocks noChangeShapeType="1"/>
            </p:cNvSpPr>
            <p:nvPr/>
          </p:nvSpPr>
          <p:spPr bwMode="auto">
            <a:xfrm>
              <a:off x="1474" y="3917"/>
              <a:ext cx="157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0076" name="Line 30"/>
            <p:cNvSpPr>
              <a:spLocks noChangeShapeType="1"/>
            </p:cNvSpPr>
            <p:nvPr/>
          </p:nvSpPr>
          <p:spPr bwMode="auto">
            <a:xfrm flipH="1" flipV="1">
              <a:off x="1007" y="3193"/>
              <a:ext cx="3" cy="90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0077" name="Line 31"/>
            <p:cNvSpPr>
              <a:spLocks noChangeShapeType="1"/>
            </p:cNvSpPr>
            <p:nvPr/>
          </p:nvSpPr>
          <p:spPr bwMode="auto">
            <a:xfrm flipV="1">
              <a:off x="1474" y="3193"/>
              <a:ext cx="2" cy="71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0078" name="Line 32"/>
            <p:cNvSpPr>
              <a:spLocks noChangeShapeType="1"/>
            </p:cNvSpPr>
            <p:nvPr/>
          </p:nvSpPr>
          <p:spPr bwMode="auto">
            <a:xfrm>
              <a:off x="2704" y="2266"/>
              <a:ext cx="352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0079" name="Line 33"/>
            <p:cNvSpPr>
              <a:spLocks noChangeShapeType="1"/>
            </p:cNvSpPr>
            <p:nvPr/>
          </p:nvSpPr>
          <p:spPr bwMode="auto">
            <a:xfrm flipH="1">
              <a:off x="2324" y="2267"/>
              <a:ext cx="382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0080" name="Line 34"/>
            <p:cNvSpPr>
              <a:spLocks noChangeShapeType="1"/>
            </p:cNvSpPr>
            <p:nvPr/>
          </p:nvSpPr>
          <p:spPr bwMode="auto">
            <a:xfrm flipH="1">
              <a:off x="2283" y="2884"/>
              <a:ext cx="4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30052" name="_s9227"/>
          <p:cNvSpPr>
            <a:spLocks noChangeArrowheads="1"/>
          </p:cNvSpPr>
          <p:nvPr/>
        </p:nvSpPr>
        <p:spPr bwMode="auto">
          <a:xfrm>
            <a:off x="7835965" y="1601518"/>
            <a:ext cx="2111375" cy="79692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solidFill>
              <a:srgbClr val="DE0010"/>
            </a:solidFill>
            <a:round/>
            <a:headEnd/>
            <a:tailEnd/>
          </a:ln>
        </p:spPr>
        <p:txBody>
          <a:bodyPr lIns="0" tIns="0" rIns="0" bIns="0" anchor="ctr"/>
          <a:lstStyle>
            <a:lvl1pPr defTabSz="1008063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0806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08063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08063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08063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080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080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080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080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300">
                <a:solidFill>
                  <a:srgbClr val="33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ACCREDIA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300">
                <a:solidFill>
                  <a:srgbClr val="33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Organismo nazionale di accreditamento</a:t>
            </a:r>
          </a:p>
        </p:txBody>
      </p:sp>
      <p:sp>
        <p:nvSpPr>
          <p:cNvPr id="130053" name="Line 25"/>
          <p:cNvSpPr>
            <a:spLocks noChangeShapeType="1"/>
          </p:cNvSpPr>
          <p:nvPr/>
        </p:nvSpPr>
        <p:spPr bwMode="auto">
          <a:xfrm>
            <a:off x="9636189" y="2393679"/>
            <a:ext cx="0" cy="2571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0054" name="Line 34"/>
          <p:cNvSpPr>
            <a:spLocks noChangeShapeType="1"/>
          </p:cNvSpPr>
          <p:nvPr/>
        </p:nvSpPr>
        <p:spPr bwMode="auto">
          <a:xfrm flipH="1">
            <a:off x="7331139" y="4949554"/>
            <a:ext cx="2305050" cy="206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pic>
        <p:nvPicPr>
          <p:cNvPr id="34" name="Immagine 33">
            <a:extLst>
              <a:ext uri="{FF2B5EF4-FFF2-40B4-BE49-F238E27FC236}">
                <a16:creationId xmlns:a16="http://schemas.microsoft.com/office/drawing/2014/main" id="{2F50E6C4-1223-4266-9894-45190B6DD0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911" y="5993643"/>
            <a:ext cx="2283781" cy="864357"/>
          </a:xfrm>
          <a:prstGeom prst="rect">
            <a:avLst/>
          </a:prstGeom>
        </p:spPr>
      </p:pic>
      <p:sp>
        <p:nvSpPr>
          <p:cNvPr id="35" name="Titolo 1">
            <a:extLst>
              <a:ext uri="{FF2B5EF4-FFF2-40B4-BE49-F238E27FC236}">
                <a16:creationId xmlns:a16="http://schemas.microsoft.com/office/drawing/2014/main" id="{F857F391-4EF4-4F6C-97D4-E8A6E1245BF1}"/>
              </a:ext>
            </a:extLst>
          </p:cNvPr>
          <p:cNvSpPr txBox="1">
            <a:spLocks/>
          </p:cNvSpPr>
          <p:nvPr/>
        </p:nvSpPr>
        <p:spPr>
          <a:xfrm>
            <a:off x="838200" y="301841"/>
            <a:ext cx="10815084" cy="96425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b="1" i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4. D.lgs. 20/2018 e adempimenti per gli ODC</a:t>
            </a:r>
          </a:p>
        </p:txBody>
      </p:sp>
    </p:spTree>
    <p:extLst>
      <p:ext uri="{BB962C8B-B14F-4D97-AF65-F5344CB8AC3E}">
        <p14:creationId xmlns:p14="http://schemas.microsoft.com/office/powerpoint/2010/main" val="2009223514"/>
      </p:ext>
    </p:extLst>
  </p:cSld>
  <p:clrMapOvr>
    <a:masterClrMapping/>
  </p:clrMapOvr>
  <p:transition spd="slow">
    <p:dissolv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621237" y="864108"/>
            <a:ext cx="10853928" cy="5129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lnSpc>
                <a:spcPct val="95000"/>
              </a:lnSpc>
              <a:spcBef>
                <a:spcPct val="20000"/>
              </a:spcBef>
              <a:buSzPct val="90000"/>
              <a:defRPr/>
            </a:pPr>
            <a:endParaRPr lang="it-IT" sz="2400" b="1" kern="0" dirty="0">
              <a:latin typeface="Verdana"/>
              <a:ea typeface="Verdana"/>
              <a:cs typeface="Verdana"/>
            </a:endParaRPr>
          </a:p>
          <a:p>
            <a:pPr algn="ctr" eaLnBrk="1" hangingPunct="1">
              <a:lnSpc>
                <a:spcPct val="95000"/>
              </a:lnSpc>
              <a:spcBef>
                <a:spcPct val="20000"/>
              </a:spcBef>
              <a:buSzPct val="90000"/>
              <a:defRPr/>
            </a:pPr>
            <a:r>
              <a:rPr lang="it-IT" sz="2400" b="1" kern="0" dirty="0">
                <a:latin typeface="Verdana"/>
                <a:ea typeface="Verdana"/>
                <a:cs typeface="Verdana"/>
              </a:rPr>
              <a:t>PRINCIPALI ATTIVITÀ DEGLI ORGANISMI DI CONTROLLO</a:t>
            </a:r>
          </a:p>
          <a:p>
            <a:pPr eaLnBrk="1" hangingPunct="1">
              <a:lnSpc>
                <a:spcPct val="95000"/>
              </a:lnSpc>
              <a:spcBef>
                <a:spcPct val="20000"/>
              </a:spcBef>
              <a:buSzPct val="90000"/>
              <a:defRPr/>
            </a:pPr>
            <a:endParaRPr lang="it-IT" altLang="it-IT" sz="2400" dirty="0">
              <a:solidFill>
                <a:srgbClr val="336600"/>
              </a:solidFill>
              <a:latin typeface="Verdana"/>
              <a:ea typeface="Verdana"/>
              <a:cs typeface="Verdana"/>
            </a:endParaRPr>
          </a:p>
          <a:p>
            <a:pPr marL="342900" indent="-342900">
              <a:spcBef>
                <a:spcPts val="1000"/>
              </a:spcBef>
              <a:buSzPct val="90000"/>
              <a:buFont typeface="Arial"/>
              <a:buChar char="•"/>
              <a:defRPr/>
            </a:pPr>
            <a:r>
              <a:rPr lang="it-IT" altLang="it-IT" sz="2400" b="1" dirty="0">
                <a:solidFill>
                  <a:srgbClr val="336600"/>
                </a:solidFill>
                <a:latin typeface="Verdana"/>
                <a:ea typeface="Verdana"/>
                <a:cs typeface="Verdana"/>
              </a:rPr>
              <a:t>valutazione iniziale dell’idoneità aziendale</a:t>
            </a:r>
          </a:p>
          <a:p>
            <a:pPr marL="342900" indent="-342900">
              <a:spcBef>
                <a:spcPts val="1000"/>
              </a:spcBef>
              <a:buSzPct val="90000"/>
              <a:buFont typeface="Arial"/>
              <a:buChar char="•"/>
              <a:defRPr/>
            </a:pPr>
            <a:r>
              <a:rPr lang="it-IT" altLang="it-IT" sz="2400" b="1" dirty="0">
                <a:solidFill>
                  <a:srgbClr val="336600"/>
                </a:solidFill>
                <a:latin typeface="Verdana"/>
                <a:ea typeface="Verdana"/>
                <a:cs typeface="Verdana"/>
              </a:rPr>
              <a:t>sorveglianza in base al “</a:t>
            </a:r>
            <a:r>
              <a:rPr lang="it-IT" altLang="it-IT" sz="2400" b="1" dirty="0">
                <a:latin typeface="Verdana"/>
                <a:ea typeface="Verdana"/>
                <a:cs typeface="Verdana"/>
              </a:rPr>
              <a:t>rischio aziendale</a:t>
            </a:r>
            <a:r>
              <a:rPr lang="it-IT" altLang="it-IT" sz="2400" b="1" dirty="0">
                <a:solidFill>
                  <a:srgbClr val="336600"/>
                </a:solidFill>
                <a:latin typeface="Verdana"/>
                <a:ea typeface="Verdana"/>
                <a:cs typeface="Verdana"/>
              </a:rPr>
              <a:t>” attraverso: </a:t>
            </a:r>
          </a:p>
          <a:p>
            <a:pPr marL="982663" lvl="4" indent="-271463">
              <a:spcBef>
                <a:spcPts val="1000"/>
              </a:spcBef>
              <a:buFont typeface="Arial"/>
              <a:buChar char="•"/>
              <a:defRPr/>
            </a:pPr>
            <a:r>
              <a:rPr lang="it-IT" altLang="it-IT" sz="2400" b="1" i="1" dirty="0">
                <a:solidFill>
                  <a:srgbClr val="336600"/>
                </a:solidFill>
                <a:latin typeface="Verdana"/>
                <a:ea typeface="Verdana"/>
                <a:cs typeface="Verdana"/>
              </a:rPr>
              <a:t>verifiche documentali</a:t>
            </a:r>
          </a:p>
          <a:p>
            <a:pPr marL="982663" lvl="4" indent="-271463">
              <a:spcBef>
                <a:spcPts val="1000"/>
              </a:spcBef>
              <a:buFont typeface="Arial"/>
              <a:buChar char="•"/>
              <a:defRPr/>
            </a:pPr>
            <a:r>
              <a:rPr lang="it-IT" altLang="it-IT" sz="2400" b="1" i="1" dirty="0">
                <a:solidFill>
                  <a:srgbClr val="336600"/>
                </a:solidFill>
                <a:latin typeface="Verdana"/>
                <a:ea typeface="Verdana"/>
                <a:cs typeface="Verdana"/>
              </a:rPr>
              <a:t>visite ispettive  in campo e/o  nei centri di produzione</a:t>
            </a:r>
          </a:p>
          <a:p>
            <a:pPr marL="982663" lvl="4" indent="-271463">
              <a:spcBef>
                <a:spcPts val="1000"/>
              </a:spcBef>
              <a:buFont typeface="Arial"/>
              <a:buChar char="•"/>
              <a:defRPr/>
            </a:pPr>
            <a:r>
              <a:rPr lang="it-IT" altLang="it-IT" sz="2400" b="1" i="1" dirty="0">
                <a:solidFill>
                  <a:srgbClr val="336600"/>
                </a:solidFill>
                <a:latin typeface="Verdana"/>
                <a:ea typeface="Verdana"/>
                <a:cs typeface="Verdana"/>
              </a:rPr>
              <a:t>eventuali analisi</a:t>
            </a:r>
          </a:p>
          <a:p>
            <a:pPr marL="342900" indent="-342900">
              <a:spcBef>
                <a:spcPts val="1000"/>
              </a:spcBef>
              <a:buSzPct val="90000"/>
              <a:buFont typeface="Arial"/>
              <a:buChar char="•"/>
              <a:defRPr/>
            </a:pPr>
            <a:r>
              <a:rPr lang="it-IT" altLang="it-IT" sz="2400" b="1" dirty="0">
                <a:solidFill>
                  <a:srgbClr val="336600"/>
                </a:solidFill>
                <a:latin typeface="Verdana"/>
                <a:ea typeface="Verdana"/>
                <a:cs typeface="Verdana"/>
              </a:rPr>
              <a:t>rilascio dei documenti di certificazione e delle approvazioni etichette</a:t>
            </a:r>
          </a:p>
          <a:p>
            <a:pPr marL="342900" indent="-342900">
              <a:spcBef>
                <a:spcPts val="1000"/>
              </a:spcBef>
              <a:buSzPct val="90000"/>
              <a:buFont typeface="Arial"/>
              <a:buChar char="•"/>
              <a:defRPr/>
            </a:pPr>
            <a:r>
              <a:rPr lang="it-IT" altLang="it-IT" sz="2400" b="1" dirty="0">
                <a:solidFill>
                  <a:srgbClr val="336600"/>
                </a:solidFill>
                <a:latin typeface="Verdana"/>
                <a:ea typeface="Verdana"/>
                <a:cs typeface="Verdana"/>
              </a:rPr>
              <a:t>rilevazione di NC ed emanazione dei provvedimenti conseguenti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2F50E6C4-1223-4266-9894-45190B6DD0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311" y="6072019"/>
            <a:ext cx="2283781" cy="864357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AB7E7D75-D5C4-4599-98C3-863F8D4DC043}"/>
              </a:ext>
            </a:extLst>
          </p:cNvPr>
          <p:cNvSpPr txBox="1">
            <a:spLocks/>
          </p:cNvSpPr>
          <p:nvPr/>
        </p:nvSpPr>
        <p:spPr>
          <a:xfrm>
            <a:off x="838200" y="301841"/>
            <a:ext cx="10815084" cy="96425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b="1" i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4. D.lgs. 20/2018 e adempimenti per gli ODC</a:t>
            </a:r>
          </a:p>
        </p:txBody>
      </p:sp>
    </p:spTree>
    <p:extLst>
      <p:ext uri="{BB962C8B-B14F-4D97-AF65-F5344CB8AC3E}">
        <p14:creationId xmlns:p14="http://schemas.microsoft.com/office/powerpoint/2010/main" val="2278608295"/>
      </p:ext>
    </p:extLst>
  </p:cSld>
  <p:clrMapOvr>
    <a:masterClrMapping/>
  </p:clrMapOvr>
  <p:transition spd="slow">
    <p:dissolv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2F50E6C4-1223-4266-9894-45190B6DD0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311" y="6072019"/>
            <a:ext cx="2283781" cy="864357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AB7E7D75-D5C4-4599-98C3-863F8D4DC043}"/>
              </a:ext>
            </a:extLst>
          </p:cNvPr>
          <p:cNvSpPr txBox="1">
            <a:spLocks/>
          </p:cNvSpPr>
          <p:nvPr/>
        </p:nvSpPr>
        <p:spPr>
          <a:xfrm>
            <a:off x="838200" y="301841"/>
            <a:ext cx="10815084" cy="96425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b="1" i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4. D.lgs. 20/2018 e adempimenti per gli ODC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66742508-09AE-47CE-BC3B-7F127B2A39A8}"/>
              </a:ext>
            </a:extLst>
          </p:cNvPr>
          <p:cNvSpPr/>
          <p:nvPr/>
        </p:nvSpPr>
        <p:spPr>
          <a:xfrm>
            <a:off x="436098" y="1266092"/>
            <a:ext cx="1138076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highlight>
                  <a:srgbClr val="FFFF00"/>
                </a:highlight>
              </a:rPr>
              <a:t>PRINCIPALI ADEMPIMENTI PREVISTI DAL DECRETO CONTROLLI PER GLI ODC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b="1" dirty="0"/>
              <a:t>Predisposizione ISTANZA </a:t>
            </a:r>
            <a:r>
              <a:rPr lang="it-IT" dirty="0"/>
              <a:t>(contenente procedura di controllo standard) di autorizzazione da parte dell’ODC e gestione della richiesta da parte di ICQRF.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dirty="0"/>
              <a:t>Richiesta di </a:t>
            </a:r>
            <a:r>
              <a:rPr lang="it-IT" b="1" dirty="0"/>
              <a:t>rinnovo autorizzazione </a:t>
            </a:r>
            <a:r>
              <a:rPr lang="it-IT" dirty="0"/>
              <a:t>da parte dell’ODC ogni 5 anni prima della scadenza e gestione della richiesta da parte di ICQRF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b="1" dirty="0"/>
              <a:t>Divieto</a:t>
            </a:r>
            <a:r>
              <a:rPr lang="it-IT" dirty="0"/>
              <a:t> per il medesimo personale di svolgere attività di controllo per </a:t>
            </a:r>
            <a:r>
              <a:rPr lang="it-IT" b="1" dirty="0"/>
              <a:t>più di tre visite consecutive </a:t>
            </a:r>
            <a:r>
              <a:rPr lang="it-IT" dirty="0"/>
              <a:t>(obbligo per l’ODC di applicare una procedura di rotazione degli ispettori che preveda che gli operatori non possano essere controllati dal medesimo ispettore per più di tre visite consecutive)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dirty="0"/>
              <a:t>Predisposizione di un </a:t>
            </a:r>
            <a:r>
              <a:rPr lang="it-IT" b="1" dirty="0"/>
              <a:t>programma annuale di controllo </a:t>
            </a:r>
            <a:r>
              <a:rPr lang="it-IT" dirty="0"/>
              <a:t>da parte dell’ODC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b="1" dirty="0"/>
              <a:t>Obbligo per l’ODC di informare Ministero e AC </a:t>
            </a:r>
            <a:r>
              <a:rPr lang="it-IT" dirty="0"/>
              <a:t>qualora i risultati dei controlli rivelino infrazione o irregolarità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b="1" dirty="0"/>
              <a:t>Obbligo per l’ODC di comunicare a Ministero e AC </a:t>
            </a:r>
            <a:r>
              <a:rPr lang="it-IT" dirty="0"/>
              <a:t>le misure applicate in caso di accertamento di irregolarità, di infrazioni o di inosservanze.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dirty="0"/>
              <a:t>Obbligo per l’ODC di rilasciare</a:t>
            </a:r>
            <a:r>
              <a:rPr lang="it-IT" b="1" dirty="0"/>
              <a:t>, entro novanta giorni dalla notifica </a:t>
            </a:r>
            <a:r>
              <a:rPr lang="it-IT" dirty="0"/>
              <a:t>di cui all’articolo 28 del regolamento, il documento giustificativo e il certificato di conformità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dirty="0"/>
              <a:t>Obbligo per l’ODC di </a:t>
            </a:r>
            <a:r>
              <a:rPr lang="it-IT" b="1" dirty="0"/>
              <a:t>conservare i fascicoli di controllo per almeno 5 anni successivi all’esclusione o al recesso dell’operatore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dirty="0"/>
              <a:t>Obbligo per l’ODC di </a:t>
            </a:r>
            <a:r>
              <a:rPr lang="it-IT" b="1" dirty="0"/>
              <a:t>redigere e aggiornare l’elenco dei prodotti certificati per ogni operatore</a:t>
            </a:r>
          </a:p>
          <a:p>
            <a:endParaRPr lang="it-IT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39684721"/>
      </p:ext>
    </p:extLst>
  </p:cSld>
  <p:clrMapOvr>
    <a:masterClrMapping/>
  </p:clrMapOvr>
  <p:transition spd="slow">
    <p:dissolv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2F50E6C4-1223-4266-9894-45190B6DD0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311" y="6072019"/>
            <a:ext cx="2283781" cy="864357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AB7E7D75-D5C4-4599-98C3-863F8D4DC043}"/>
              </a:ext>
            </a:extLst>
          </p:cNvPr>
          <p:cNvSpPr txBox="1">
            <a:spLocks/>
          </p:cNvSpPr>
          <p:nvPr/>
        </p:nvSpPr>
        <p:spPr>
          <a:xfrm>
            <a:off x="838200" y="301841"/>
            <a:ext cx="10815084" cy="96425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b="1" i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4. D.lgs. 20/2018 e adempimenti per gli ODC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26C8FD2A-CC35-41F0-A2F0-E4DB4CA4E003}"/>
              </a:ext>
            </a:extLst>
          </p:cNvPr>
          <p:cNvSpPr/>
          <p:nvPr/>
        </p:nvSpPr>
        <p:spPr>
          <a:xfrm>
            <a:off x="838199" y="751344"/>
            <a:ext cx="10815083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i="1" dirty="0"/>
              <a:t>(SEGUE)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dirty="0"/>
              <a:t>Obbligo per l’ODC di </a:t>
            </a:r>
            <a:r>
              <a:rPr lang="it-IT" b="1" dirty="0"/>
              <a:t>trasferire il fascicolo di controllo </a:t>
            </a:r>
            <a:r>
              <a:rPr lang="it-IT" dirty="0"/>
              <a:t>all’organismo di controllo subentrante </a:t>
            </a:r>
            <a:r>
              <a:rPr lang="it-IT" b="1" dirty="0"/>
              <a:t>entro 15 giorni </a:t>
            </a:r>
            <a:r>
              <a:rPr lang="it-IT" dirty="0"/>
              <a:t>dalla notifica di variazione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dirty="0"/>
              <a:t>Obbligo per l’ODC </a:t>
            </a:r>
            <a:r>
              <a:rPr lang="it-IT" b="1" dirty="0"/>
              <a:t>di adempiere alle richieste e alle prescrizioni </a:t>
            </a:r>
            <a:r>
              <a:rPr lang="it-IT" dirty="0"/>
              <a:t>impartite dalle autorità di cui all’art.3 nell’esercizio delle attività di vigilanza e controllo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dirty="0"/>
              <a:t>Obbligo per l’ODC autorizzato di comunicare le modifiche normative e organizzative al Ministero </a:t>
            </a:r>
            <a:r>
              <a:rPr lang="it-IT" b="1" dirty="0"/>
              <a:t>entro 15 giorni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dirty="0"/>
              <a:t>Obbligo per l’ODC </a:t>
            </a:r>
            <a:r>
              <a:rPr lang="it-IT" b="1" dirty="0"/>
              <a:t>di trasmettere </a:t>
            </a:r>
            <a:r>
              <a:rPr lang="it-IT" dirty="0"/>
              <a:t>il </a:t>
            </a:r>
            <a:r>
              <a:rPr lang="it-IT" b="1" dirty="0"/>
              <a:t>programma annuale di controllo entro il 31 gennaio </a:t>
            </a:r>
            <a:r>
              <a:rPr lang="it-IT" dirty="0"/>
              <a:t>di ogni anno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dirty="0"/>
              <a:t>Obbligo per l’ODC di trasmettere a Ministero e AC una </a:t>
            </a:r>
            <a:r>
              <a:rPr lang="it-IT" b="1" dirty="0"/>
              <a:t>relazione sull’attività di controllo </a:t>
            </a:r>
            <a:r>
              <a:rPr lang="it-IT" dirty="0"/>
              <a:t>svolte nel corso dell’anno precedente </a:t>
            </a:r>
            <a:r>
              <a:rPr lang="it-IT" b="1" dirty="0"/>
              <a:t>entro il 31 marzo </a:t>
            </a:r>
            <a:r>
              <a:rPr lang="it-IT" dirty="0"/>
              <a:t>di ogni anno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dirty="0"/>
              <a:t>Obbligo per l’ODC di trasmettere a Ministero e AC </a:t>
            </a:r>
            <a:r>
              <a:rPr lang="it-IT" b="1" dirty="0"/>
              <a:t>i dati statistici annuali </a:t>
            </a:r>
            <a:r>
              <a:rPr lang="it-IT" dirty="0"/>
              <a:t>sulla produzione biologica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b="1" dirty="0"/>
              <a:t>Art. 7, Sospensione e revoca dell’autorizzazione </a:t>
            </a:r>
            <a:r>
              <a:rPr lang="it-IT" dirty="0"/>
              <a:t>- comma 1 “In caso di mancato rispetto degli obblighi di cui all’articolo 6, il Ministero previa intimazione, nei casi di cui al medesimo articolo 6, comma 1, lettere a) , e) , p) , r) , s) e t) , ad adempiere entro 10 giorni ai relativi obblighi di comunicazione e trasmissione, sospende l’autorizzazione di cui all’articolo 4”[…].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dirty="0"/>
              <a:t>Obbligo per gli ODC di dotarsi di una </a:t>
            </a:r>
            <a:r>
              <a:rPr lang="it-IT" b="1" dirty="0"/>
              <a:t>struttura organizzativa periferica </a:t>
            </a:r>
            <a:r>
              <a:rPr lang="it-IT" dirty="0"/>
              <a:t>(sede, dotazioni tecniche - informatiche) </a:t>
            </a:r>
            <a:r>
              <a:rPr lang="it-IT" b="1" dirty="0"/>
              <a:t>nella regione dove svolge attività di controllo e certificazione su almeno cento operatori</a:t>
            </a:r>
            <a:r>
              <a:rPr lang="it-IT" dirty="0"/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dirty="0"/>
              <a:t>Obbligo per l’ODC di disporre di </a:t>
            </a:r>
            <a:r>
              <a:rPr lang="it-IT" b="1" dirty="0"/>
              <a:t>procedure di monitoraggio del fabbisogno delle risorse umane</a:t>
            </a:r>
            <a:r>
              <a:rPr lang="it-IT" dirty="0"/>
              <a:t>”  (attività già prevista da ISO17065</a:t>
            </a:r>
            <a:r>
              <a:rPr lang="it-IT" b="1" dirty="0"/>
              <a:t>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b="1" dirty="0"/>
              <a:t>Tutti i punti riportati in allegato B da BI a BIV in merito ai requisiti per il personale dell’ODC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04889115"/>
      </p:ext>
    </p:extLst>
  </p:cSld>
  <p:clrMapOvr>
    <a:masterClrMapping/>
  </p:clrMapOvr>
  <p:transition spd="slow">
    <p:dissolv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2F50E6C4-1223-4266-9894-45190B6DD0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311" y="6072019"/>
            <a:ext cx="2283781" cy="864357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AB7E7D75-D5C4-4599-98C3-863F8D4DC043}"/>
              </a:ext>
            </a:extLst>
          </p:cNvPr>
          <p:cNvSpPr txBox="1">
            <a:spLocks/>
          </p:cNvSpPr>
          <p:nvPr/>
        </p:nvSpPr>
        <p:spPr>
          <a:xfrm>
            <a:off x="838200" y="301841"/>
            <a:ext cx="10815084" cy="96425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b="1" i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4. D.lgs. 20/2018 e adempimenti per gli ODC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5734471E-8EAA-42D3-A17F-A9D156B88837}"/>
              </a:ext>
            </a:extLst>
          </p:cNvPr>
          <p:cNvSpPr/>
          <p:nvPr/>
        </p:nvSpPr>
        <p:spPr>
          <a:xfrm>
            <a:off x="790401" y="1070783"/>
            <a:ext cx="10515600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latin typeface="Verdana"/>
                <a:ea typeface="Verdana"/>
              </a:rPr>
              <a:t> I principali adempimenti previsti dal D.lgs., pari a 19, sono stati classificati secondo 4 tipologie in base alla o alle attività che ne scaturiscono.</a:t>
            </a:r>
          </a:p>
          <a:p>
            <a:endParaRPr lang="it-IT" sz="2200" b="1" dirty="0">
              <a:latin typeface="Verdana"/>
              <a:ea typeface="Verdana"/>
            </a:endParaRPr>
          </a:p>
          <a:p>
            <a:endParaRPr lang="it-IT" sz="2200" b="1" dirty="0">
              <a:latin typeface="Verdana"/>
              <a:ea typeface="Verdana"/>
            </a:endParaRPr>
          </a:p>
          <a:p>
            <a:pPr marL="457200" indent="-457200">
              <a:buFont typeface="+mj-lt"/>
              <a:buAutoNum type="arabicPeriod"/>
            </a:pPr>
            <a:r>
              <a:rPr lang="it-IT" sz="2200" b="1" dirty="0">
                <a:latin typeface="Verdana"/>
                <a:ea typeface="Verdana"/>
              </a:rPr>
              <a:t>Adempimento documentale/informativo (e rispetto tempistiche): </a:t>
            </a:r>
            <a:r>
              <a:rPr lang="it-IT" sz="2200" b="1" dirty="0">
                <a:solidFill>
                  <a:schemeClr val="accent6">
                    <a:lumMod val="50000"/>
                  </a:schemeClr>
                </a:solidFill>
                <a:latin typeface="Verdana"/>
                <a:ea typeface="Verdana"/>
              </a:rPr>
              <a:t>19</a:t>
            </a:r>
          </a:p>
          <a:p>
            <a:pPr marL="457200" indent="-457200">
              <a:buFont typeface="+mj-lt"/>
              <a:buAutoNum type="arabicPeriod"/>
            </a:pPr>
            <a:endParaRPr lang="it-IT" sz="2200" b="1" dirty="0">
              <a:latin typeface="Verdana"/>
              <a:ea typeface="Verdana"/>
            </a:endParaRPr>
          </a:p>
          <a:p>
            <a:pPr marL="457200" indent="-457200">
              <a:buFont typeface="+mj-lt"/>
              <a:buAutoNum type="arabicPeriod"/>
            </a:pPr>
            <a:r>
              <a:rPr lang="it-IT" sz="2200" b="1" dirty="0">
                <a:latin typeface="Verdana"/>
                <a:ea typeface="Verdana"/>
              </a:rPr>
              <a:t>Attività in campo di controllo e certificazione: </a:t>
            </a:r>
            <a:r>
              <a:rPr lang="it-IT" sz="2200" b="1" dirty="0">
                <a:solidFill>
                  <a:schemeClr val="accent6">
                    <a:lumMod val="50000"/>
                  </a:schemeClr>
                </a:solidFill>
                <a:latin typeface="Verdana"/>
                <a:ea typeface="Verdana"/>
              </a:rPr>
              <a:t>4</a:t>
            </a:r>
          </a:p>
          <a:p>
            <a:pPr marL="457200" indent="-457200">
              <a:buFont typeface="+mj-lt"/>
              <a:buAutoNum type="arabicPeriod"/>
            </a:pPr>
            <a:endParaRPr lang="it-IT" sz="2200" b="1" dirty="0">
              <a:solidFill>
                <a:srgbClr val="00B050"/>
              </a:solidFill>
              <a:latin typeface="Verdana"/>
              <a:ea typeface="Verdana"/>
            </a:endParaRPr>
          </a:p>
          <a:p>
            <a:pPr marL="457200" indent="-457200">
              <a:buFont typeface="+mj-lt"/>
              <a:buAutoNum type="arabicPeriod"/>
            </a:pPr>
            <a:r>
              <a:rPr lang="it-IT" sz="2200" b="1" dirty="0">
                <a:latin typeface="Verdana"/>
                <a:ea typeface="Verdana"/>
              </a:rPr>
              <a:t>Attività di vigilanza (supervisione dell’attività in campo): </a:t>
            </a:r>
            <a:r>
              <a:rPr lang="it-IT" sz="2200" b="1" dirty="0">
                <a:solidFill>
                  <a:schemeClr val="accent6">
                    <a:lumMod val="50000"/>
                  </a:schemeClr>
                </a:solidFill>
                <a:latin typeface="Verdana"/>
                <a:ea typeface="Verdana"/>
              </a:rPr>
              <a:t>0</a:t>
            </a:r>
          </a:p>
          <a:p>
            <a:pPr marL="457200" indent="-457200">
              <a:buFont typeface="+mj-lt"/>
              <a:buAutoNum type="arabicPeriod"/>
            </a:pPr>
            <a:endParaRPr lang="it-IT" sz="2200" b="1" dirty="0">
              <a:latin typeface="Verdana"/>
              <a:ea typeface="Verdana"/>
            </a:endParaRPr>
          </a:p>
          <a:p>
            <a:pPr marL="457200" indent="-457200">
              <a:buFont typeface="+mj-lt"/>
              <a:buAutoNum type="arabicPeriod"/>
            </a:pPr>
            <a:r>
              <a:rPr lang="it-IT" sz="2200" b="1" dirty="0">
                <a:latin typeface="Verdana"/>
                <a:ea typeface="Verdana"/>
              </a:rPr>
              <a:t>Attività di vigilanza (verifica di adempimenti documentali/informativi): </a:t>
            </a:r>
            <a:r>
              <a:rPr lang="it-IT" sz="2200" b="1" dirty="0">
                <a:solidFill>
                  <a:schemeClr val="accent6">
                    <a:lumMod val="50000"/>
                  </a:schemeClr>
                </a:solidFill>
                <a:latin typeface="Verdana"/>
                <a:ea typeface="Verdana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4228816591"/>
      </p:ext>
    </p:extLst>
  </p:cSld>
  <p:clrMapOvr>
    <a:masterClrMapping/>
  </p:clrMapOvr>
  <p:transition spd="slow">
    <p:dissolv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FA2C62CB-D16C-4F4D-B009-76D428F817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7792" y="6234801"/>
            <a:ext cx="1974208" cy="747192"/>
          </a:xfrm>
          <a:prstGeom prst="rect">
            <a:avLst/>
          </a:prstGeom>
        </p:spPr>
      </p:pic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5F90DFBA-1155-4289-9EE9-6D1CA96E2A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7483820"/>
              </p:ext>
            </p:extLst>
          </p:nvPr>
        </p:nvGraphicFramePr>
        <p:xfrm>
          <a:off x="896923" y="1166669"/>
          <a:ext cx="10515600" cy="3302571"/>
        </p:xfrm>
        <a:graphic>
          <a:graphicData uri="http://schemas.openxmlformats.org/drawingml/2006/table">
            <a:tbl>
              <a:tblPr/>
              <a:tblGrid>
                <a:gridCol w="7875810">
                  <a:extLst>
                    <a:ext uri="{9D8B030D-6E8A-4147-A177-3AD203B41FA5}">
                      <a16:colId xmlns:a16="http://schemas.microsoft.com/office/drawing/2014/main" val="2220191796"/>
                    </a:ext>
                  </a:extLst>
                </a:gridCol>
                <a:gridCol w="2639790">
                  <a:extLst>
                    <a:ext uri="{9D8B030D-6E8A-4147-A177-3AD203B41FA5}">
                      <a16:colId xmlns:a16="http://schemas.microsoft.com/office/drawing/2014/main" val="3554819177"/>
                    </a:ext>
                  </a:extLst>
                </a:gridCol>
              </a:tblGrid>
              <a:tr h="244008"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Analisi della tipologia di impatto degli adempimenti previsti dal Dlgs 20</a:t>
                      </a:r>
                    </a:p>
                  </a:txBody>
                  <a:tcPr marL="8715" marR="8715" marT="8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range di spesa per ogni ODC*</a:t>
                      </a:r>
                    </a:p>
                  </a:txBody>
                  <a:tcPr marL="8715" marR="8715" marT="8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2090109"/>
                  </a:ext>
                </a:extLst>
              </a:tr>
              <a:tr h="24400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Costi iniziali per l’adempimento ad alcuni nuovi obblighi previsti dal Dlgs20 per gli ODC:</a:t>
                      </a:r>
                    </a:p>
                  </a:txBody>
                  <a:tcPr marL="8715" marR="8715" marT="8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</a:txBody>
                  <a:tcPr marL="8715" marR="8715" marT="8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2438554"/>
                  </a:ext>
                </a:extLst>
              </a:tr>
              <a:tr h="24400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apertura di </a:t>
                      </a:r>
                      <a:r>
                        <a:rPr lang="it-IT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nuove sedi </a:t>
                      </a:r>
                      <a:r>
                        <a:rPr lang="it-IT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dell’ODC in Regioni con più di 100 operatori</a:t>
                      </a:r>
                    </a:p>
                  </a:txBody>
                  <a:tcPr marL="8715" marR="8715" marT="8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1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dai 20 mila ai 90 mila euro </a:t>
                      </a:r>
                    </a:p>
                  </a:txBody>
                  <a:tcPr marL="8715" marR="8715" marT="8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0779794"/>
                  </a:ext>
                </a:extLst>
              </a:tr>
              <a:tr h="24400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predisposizione dell’</a:t>
                      </a:r>
                      <a:r>
                        <a:rPr lang="it-IT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Istanza di autorizzazione </a:t>
                      </a:r>
                      <a:r>
                        <a:rPr lang="it-IT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dell’ODC</a:t>
                      </a:r>
                    </a:p>
                  </a:txBody>
                  <a:tcPr marL="8715" marR="8715" marT="8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1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dai 25 mila ai 50 mila euro</a:t>
                      </a:r>
                    </a:p>
                  </a:txBody>
                  <a:tcPr marL="8715" marR="8715" marT="8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9345175"/>
                  </a:ext>
                </a:extLst>
              </a:tr>
              <a:tr h="24400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attività di </a:t>
                      </a:r>
                      <a:r>
                        <a:rPr lang="it-IT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formazione</a:t>
                      </a:r>
                      <a:r>
                        <a:rPr lang="it-IT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prevista dal Dlgs 20 (es. corso di 40 ore per gli Ispettori): </a:t>
                      </a:r>
                    </a:p>
                  </a:txBody>
                  <a:tcPr marL="8715" marR="8715" marT="8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1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dai 25 mila ai 90 mila euro</a:t>
                      </a:r>
                    </a:p>
                  </a:txBody>
                  <a:tcPr marL="8715" marR="8715" marT="8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9924868"/>
                  </a:ext>
                </a:extLst>
              </a:tr>
              <a:tr h="24400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adeguamento </a:t>
                      </a:r>
                      <a:r>
                        <a:rPr lang="it-IT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software</a:t>
                      </a:r>
                    </a:p>
                  </a:txBody>
                  <a:tcPr marL="8715" marR="8715" marT="8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1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fino a 15 mila euro</a:t>
                      </a:r>
                    </a:p>
                  </a:txBody>
                  <a:tcPr marL="8715" marR="8715" marT="8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4319550"/>
                  </a:ext>
                </a:extLst>
              </a:tr>
              <a:tr h="24400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modifica dei </a:t>
                      </a:r>
                      <a:r>
                        <a:rPr lang="it-IT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manuali </a:t>
                      </a:r>
                      <a:r>
                        <a:rPr lang="it-IT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interni </a:t>
                      </a:r>
                    </a:p>
                  </a:txBody>
                  <a:tcPr marL="8715" marR="8715" marT="8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1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fino a 45 mila euro</a:t>
                      </a:r>
                    </a:p>
                  </a:txBody>
                  <a:tcPr marL="8715" marR="8715" marT="8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0254249"/>
                  </a:ext>
                </a:extLst>
              </a:tr>
              <a:tr h="24400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Altri costi </a:t>
                      </a:r>
                      <a:r>
                        <a:rPr lang="it-IT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(aumento di burocrazia, pareri e spese legali,  gestione ricorsi) </a:t>
                      </a:r>
                    </a:p>
                  </a:txBody>
                  <a:tcPr marL="8715" marR="8715" marT="8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1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dai 10 mila  ai 40 mila euro</a:t>
                      </a:r>
                    </a:p>
                  </a:txBody>
                  <a:tcPr marL="8715" marR="8715" marT="8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4475222"/>
                  </a:ext>
                </a:extLst>
              </a:tr>
              <a:tr h="24400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Costi ricorrenti ogni anno per l’adempimento ad alcuni nuovi obblighi previsti dal Dlgs 20 per gli ODC</a:t>
                      </a:r>
                    </a:p>
                  </a:txBody>
                  <a:tcPr marL="8715" marR="8715" marT="8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</a:txBody>
                  <a:tcPr marL="8715" marR="8715" marT="8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5339950"/>
                  </a:ext>
                </a:extLst>
              </a:tr>
              <a:tr h="24400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Costo medio annuale per il </a:t>
                      </a:r>
                      <a:r>
                        <a:rPr lang="it-IT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mantenimento</a:t>
                      </a:r>
                      <a:r>
                        <a:rPr lang="it-IT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delle nuove sedi</a:t>
                      </a:r>
                    </a:p>
                  </a:txBody>
                  <a:tcPr marL="8715" marR="8715" marT="8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1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 mila euro/sede</a:t>
                      </a:r>
                    </a:p>
                  </a:txBody>
                  <a:tcPr marL="8715" marR="8715" marT="8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9549725"/>
                  </a:ext>
                </a:extLst>
              </a:tr>
              <a:tr h="24400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Costo del</a:t>
                      </a:r>
                      <a:r>
                        <a:rPr lang="it-IT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monitoraggio </a:t>
                      </a:r>
                      <a:r>
                        <a:rPr lang="it-IT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costante del Piano dei Controlli</a:t>
                      </a:r>
                    </a:p>
                  </a:txBody>
                  <a:tcPr marL="8715" marR="8715" marT="8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1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fino a 40 mila euro</a:t>
                      </a:r>
                    </a:p>
                  </a:txBody>
                  <a:tcPr marL="8715" marR="8715" marT="8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531764"/>
                  </a:ext>
                </a:extLst>
              </a:tr>
              <a:tr h="24400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Costo medio annuale </a:t>
                      </a:r>
                      <a:r>
                        <a:rPr lang="it-IT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aggiuntivo per la nuova turnazione degli Ispettori</a:t>
                      </a:r>
                    </a:p>
                  </a:txBody>
                  <a:tcPr marL="8715" marR="8715" marT="8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fino a 40 mila euro</a:t>
                      </a:r>
                    </a:p>
                  </a:txBody>
                  <a:tcPr marL="8715" marR="8715" marT="8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9505745"/>
                  </a:ext>
                </a:extLst>
              </a:tr>
              <a:tr h="24400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Altri costi </a:t>
                      </a:r>
                      <a:r>
                        <a:rPr lang="it-IT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(aumento di burocrazia, pareri e spese legali,  gestione ricorsi)</a:t>
                      </a:r>
                    </a:p>
                  </a:txBody>
                  <a:tcPr marL="8715" marR="8715" marT="8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dai 10 mila  ai 40 mila euro</a:t>
                      </a:r>
                    </a:p>
                  </a:txBody>
                  <a:tcPr marL="8715" marR="8715" marT="87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1564305"/>
                  </a:ext>
                </a:extLst>
              </a:tr>
            </a:tbl>
          </a:graphicData>
        </a:graphic>
      </p:graphicFrame>
      <p:sp>
        <p:nvSpPr>
          <p:cNvPr id="3" name="Rettangolo 2">
            <a:extLst>
              <a:ext uri="{FF2B5EF4-FFF2-40B4-BE49-F238E27FC236}">
                <a16:creationId xmlns:a16="http://schemas.microsoft.com/office/drawing/2014/main" id="{85C31DD9-2196-495D-8656-4115D45C4E21}"/>
              </a:ext>
            </a:extLst>
          </p:cNvPr>
          <p:cNvSpPr/>
          <p:nvPr/>
        </p:nvSpPr>
        <p:spPr>
          <a:xfrm>
            <a:off x="896923" y="6469897"/>
            <a:ext cx="15116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200" i="1" dirty="0"/>
              <a:t>*Dati ASS.O.CERT.BIO</a:t>
            </a:r>
          </a:p>
        </p:txBody>
      </p:sp>
      <p:sp>
        <p:nvSpPr>
          <p:cNvPr id="9" name="Freccia curva 8">
            <a:extLst>
              <a:ext uri="{FF2B5EF4-FFF2-40B4-BE49-F238E27FC236}">
                <a16:creationId xmlns:a16="http://schemas.microsoft.com/office/drawing/2014/main" id="{8EDE734E-D24C-4502-A61C-3F522F61F8A8}"/>
              </a:ext>
            </a:extLst>
          </p:cNvPr>
          <p:cNvSpPr/>
          <p:nvPr/>
        </p:nvSpPr>
        <p:spPr>
          <a:xfrm flipV="1">
            <a:off x="1124265" y="4671298"/>
            <a:ext cx="528506" cy="562062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944E27B-F8AF-4E5C-B88B-1D8CA0A06429}"/>
              </a:ext>
            </a:extLst>
          </p:cNvPr>
          <p:cNvSpPr txBox="1"/>
          <p:nvPr/>
        </p:nvSpPr>
        <p:spPr>
          <a:xfrm>
            <a:off x="1652771" y="4928298"/>
            <a:ext cx="83385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Il Costo stimato per l’implementazione dei requisiti previsti dal Dlgs 20 da parte di tutto il </a:t>
            </a:r>
            <a:r>
              <a:rPr lang="it-IT" b="1" dirty="0">
                <a:latin typeface="Verdana" panose="020B0604030504040204" pitchFamily="34" charset="0"/>
                <a:ea typeface="Verdana" panose="020B0604030504040204" pitchFamily="34" charset="0"/>
              </a:rPr>
              <a:t>sistema degli ODC  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è di </a:t>
            </a:r>
            <a:r>
              <a:rPr lang="it-IT" b="1" dirty="0">
                <a:latin typeface="Verdana" panose="020B0604030504040204" pitchFamily="34" charset="0"/>
                <a:ea typeface="Verdana" panose="020B0604030504040204" pitchFamily="34" charset="0"/>
              </a:rPr>
              <a:t>1.000.000 di € / anno 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750DC59F-7670-4EBC-9398-9A43F8B88520}"/>
              </a:ext>
            </a:extLst>
          </p:cNvPr>
          <p:cNvSpPr txBox="1">
            <a:spLocks/>
          </p:cNvSpPr>
          <p:nvPr/>
        </p:nvSpPr>
        <p:spPr>
          <a:xfrm>
            <a:off x="838200" y="301841"/>
            <a:ext cx="10815084" cy="96425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b="1" i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4. D.lgs. 20/2018 e adempimenti per gli ODC</a:t>
            </a:r>
          </a:p>
        </p:txBody>
      </p:sp>
    </p:spTree>
    <p:extLst>
      <p:ext uri="{BB962C8B-B14F-4D97-AF65-F5344CB8AC3E}">
        <p14:creationId xmlns:p14="http://schemas.microsoft.com/office/powerpoint/2010/main" val="41680122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914EA494-2F12-4106-BDD0-5F95546151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7792" y="6234801"/>
            <a:ext cx="1974208" cy="747192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FAA34C92-8122-46A3-B392-62867803D67E}"/>
              </a:ext>
            </a:extLst>
          </p:cNvPr>
          <p:cNvSpPr/>
          <p:nvPr/>
        </p:nvSpPr>
        <p:spPr>
          <a:xfrm>
            <a:off x="659906" y="994700"/>
            <a:ext cx="1046381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it-IT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it-IT" b="1" dirty="0">
                <a:latin typeface="Verdana" panose="020B0604030504040204" pitchFamily="34" charset="0"/>
                <a:ea typeface="Verdana" panose="020B0604030504040204" pitchFamily="34" charset="0"/>
              </a:rPr>
              <a:t>Il Dlgs 20/2018 non ha portato ad un miglioramento del Sistema di Controllo e Certificazione del Biologico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. Nel 2018 ASS.O.CERT.BIO ha prodotto un documento di 22 punti costituiti da quesiti e osservazioni (sia di natura tecnica-operativa sia giuridica) sul Dlgs 20. Su alcuni punti ci sono state risposte e chiarimenti da parte di ICQRF e PQAI1 mentre su altri è in corso la discussione con le Istituzioni (ancora aperti almeno 8 punti tecnici/operativi e almeno 5 punti di natura giuridica). </a:t>
            </a:r>
          </a:p>
          <a:p>
            <a:pPr algn="just"/>
            <a:r>
              <a:rPr lang="it-IT" dirty="0"/>
              <a:t> </a:t>
            </a:r>
            <a:endParaRPr lang="it-IT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il Dlgs 20 ha portato ad un </a:t>
            </a:r>
            <a:r>
              <a:rPr lang="it-IT" b="1" dirty="0">
                <a:latin typeface="Verdana" panose="020B0604030504040204" pitchFamily="34" charset="0"/>
                <a:ea typeface="Verdana" panose="020B0604030504040204" pitchFamily="34" charset="0"/>
              </a:rPr>
              <a:t>aumento di adempimenti documentali/informativi per il sistema di controllo e certificazione (e anche per gli operatori) 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rischiando quindi di togliere risorse e tempo ad altre tipologie di attività (es. controlli diretti in campo).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endParaRPr lang="it-IT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C’è stato un </a:t>
            </a:r>
            <a:r>
              <a:rPr lang="it-IT" b="1" dirty="0">
                <a:latin typeface="Verdana" panose="020B0604030504040204" pitchFamily="34" charset="0"/>
                <a:ea typeface="Verdana" panose="020B0604030504040204" pitchFamily="34" charset="0"/>
              </a:rPr>
              <a:t>aumento di costi per gli ODC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 che, salvo rari casi (es. corso di 40 ore per la formazione degli ispettori), </a:t>
            </a:r>
            <a:r>
              <a:rPr lang="it-IT" b="1" dirty="0">
                <a:latin typeface="Verdana" panose="020B0604030504040204" pitchFamily="34" charset="0"/>
                <a:ea typeface="Verdana" panose="020B0604030504040204" pitchFamily="34" charset="0"/>
              </a:rPr>
              <a:t>non si è tradotto in una maggiore efficacia nei controlli 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(es. l’ apertura di una sede legale per ogni Regione con più di 100 operatori non ha rappresentato un miglioramento)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endParaRPr lang="it-IT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9F176F9F-E0A3-4C7E-8463-A4C799CEFB12}"/>
              </a:ext>
            </a:extLst>
          </p:cNvPr>
          <p:cNvSpPr txBox="1">
            <a:spLocks/>
          </p:cNvSpPr>
          <p:nvPr/>
        </p:nvSpPr>
        <p:spPr>
          <a:xfrm>
            <a:off x="838200" y="301841"/>
            <a:ext cx="10815084" cy="96425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b="1" i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5. Ripercussioni del D.lgs. 20/2018 sul Sistema</a:t>
            </a:r>
          </a:p>
          <a:p>
            <a:pPr algn="ctr"/>
            <a:endParaRPr lang="it-IT" sz="2800" b="1" i="1" dirty="0">
              <a:solidFill>
                <a:schemeClr val="accent6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93486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4A172F2C-18C1-400C-A051-43A595E6A982}"/>
              </a:ext>
            </a:extLst>
          </p:cNvPr>
          <p:cNvSpPr txBox="1"/>
          <p:nvPr/>
        </p:nvSpPr>
        <p:spPr>
          <a:xfrm>
            <a:off x="456938" y="917912"/>
            <a:ext cx="1127812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it-IT" sz="2000" dirty="0"/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</a:rPr>
              <a:t>Eccessiva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 la possibilità di applicare sanzioni pecuniarie anche a carico del personale degli ODC</a:t>
            </a:r>
          </a:p>
          <a:p>
            <a:pPr lvl="0" algn="just"/>
            <a:endParaRPr lang="it-IT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Il Decreto prevede un </a:t>
            </a: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</a:rPr>
              <a:t>automatismo sanzionatorio 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in affiancamento ai provvedimenti dell’ODC con il conseguente </a:t>
            </a: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</a:rPr>
              <a:t>rischio di aumento di ricorsi da parte degli Operatori 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(e tempo in più speso per la gestione dei ricorsi a discapito del tempo da dedicare  ai controlli). </a:t>
            </a: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</a:rPr>
              <a:t>Il sistema di Controllo rischia così di essere indebolito invece che rafforzato. </a:t>
            </a:r>
          </a:p>
          <a:p>
            <a:pPr lvl="0" algn="just"/>
            <a:endParaRPr lang="it-IT" sz="20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Lo scorso 25 settembre si è tenuta la prima riunione del </a:t>
            </a: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</a:rPr>
              <a:t>Tavolo Operativo del Mipaaf sulla «Banca Dati Transazioni»: un passo importante per lo sviluppo di uno strumento che darà forza al Sistema di Controllo e Vigilanza.</a:t>
            </a:r>
            <a:endParaRPr lang="it-IT" sz="2000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914EA494-2F12-4106-BDD0-5F95546151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7792" y="6234801"/>
            <a:ext cx="1974208" cy="747192"/>
          </a:xfrm>
          <a:prstGeom prst="rect">
            <a:avLst/>
          </a:prstGeom>
        </p:spPr>
      </p:pic>
      <p:sp>
        <p:nvSpPr>
          <p:cNvPr id="5" name="Titolo 1">
            <a:extLst>
              <a:ext uri="{FF2B5EF4-FFF2-40B4-BE49-F238E27FC236}">
                <a16:creationId xmlns:a16="http://schemas.microsoft.com/office/drawing/2014/main" id="{08247CC5-6E19-4E90-B2D7-D2FB81A6F64F}"/>
              </a:ext>
            </a:extLst>
          </p:cNvPr>
          <p:cNvSpPr txBox="1">
            <a:spLocks/>
          </p:cNvSpPr>
          <p:nvPr/>
        </p:nvSpPr>
        <p:spPr>
          <a:xfrm>
            <a:off x="838200" y="301841"/>
            <a:ext cx="10815084" cy="96425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b="1" i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5. Ripercussioni del D.lgs. 20/2018 sul Sistema</a:t>
            </a:r>
          </a:p>
          <a:p>
            <a:pPr algn="ctr"/>
            <a:endParaRPr lang="it-IT" sz="2800" b="1" i="1" dirty="0">
              <a:solidFill>
                <a:schemeClr val="accent6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81387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4A172F2C-18C1-400C-A051-43A595E6A982}"/>
              </a:ext>
            </a:extLst>
          </p:cNvPr>
          <p:cNvSpPr txBox="1"/>
          <p:nvPr/>
        </p:nvSpPr>
        <p:spPr>
          <a:xfrm>
            <a:off x="456938" y="1242068"/>
            <a:ext cx="1127812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Fondamentale </a:t>
            </a: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</a:rPr>
              <a:t>l’armonizzazione fra il DM NC e il Reg. UE n.2018/848 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considerando che il tema del Catalogo delle Misure è in discussione nell’ambito degli atti delegati da COP e EXGTOP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it-IT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Nell’ultima riunione del COP, alcuni Stati Membri hanno chiesto di introdurre il tema della </a:t>
            </a: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</a:rPr>
              <a:t>proporzionalità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it-IT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Oltre alla tematica delle NC, è in corso a livello europeo la discussione su altri </a:t>
            </a: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</a:rPr>
              <a:t>atti delegati 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che riguardano il </a:t>
            </a: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</a:rPr>
              <a:t>Controllo e la Certificazione. 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In particolare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</a:rPr>
              <a:t>Certificazione di Gruppo 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</a:rPr>
              <a:t>Modello di Certificato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</a:rPr>
              <a:t>Prodotti e sostanze non autorizzate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endParaRPr lang="it-IT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</a:rPr>
              <a:t>IFOAM EU ha infatti istituito un Gruppo di lavoro specifico sul Controllo e sulla Certificazione </a:t>
            </a:r>
          </a:p>
          <a:p>
            <a:pPr algn="just"/>
            <a:r>
              <a:rPr lang="it-IT" sz="2000" b="1" dirty="0"/>
              <a:t> </a:t>
            </a:r>
            <a:endParaRPr lang="it-IT" sz="2000" i="1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914EA494-2F12-4106-BDD0-5F95546151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7792" y="6234801"/>
            <a:ext cx="1974208" cy="747192"/>
          </a:xfrm>
          <a:prstGeom prst="rect">
            <a:avLst/>
          </a:prstGeom>
        </p:spPr>
      </p:pic>
      <p:sp>
        <p:nvSpPr>
          <p:cNvPr id="8" name="Titolo 1">
            <a:extLst>
              <a:ext uri="{FF2B5EF4-FFF2-40B4-BE49-F238E27FC236}">
                <a16:creationId xmlns:a16="http://schemas.microsoft.com/office/drawing/2014/main" id="{C6372CCD-6474-489D-9EAA-39640728DF4F}"/>
              </a:ext>
            </a:extLst>
          </p:cNvPr>
          <p:cNvSpPr txBox="1">
            <a:spLocks/>
          </p:cNvSpPr>
          <p:nvPr/>
        </p:nvSpPr>
        <p:spPr>
          <a:xfrm>
            <a:off x="838200" y="301841"/>
            <a:ext cx="10815084" cy="96425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b="1" i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6. Il Reg. UE n. 2018/848</a:t>
            </a:r>
          </a:p>
          <a:p>
            <a:pPr algn="ctr"/>
            <a:endParaRPr lang="it-IT" sz="2800" b="1" i="1" dirty="0">
              <a:solidFill>
                <a:schemeClr val="accent6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12902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4A172F2C-18C1-400C-A051-43A595E6A982}"/>
              </a:ext>
            </a:extLst>
          </p:cNvPr>
          <p:cNvSpPr txBox="1"/>
          <p:nvPr/>
        </p:nvSpPr>
        <p:spPr>
          <a:xfrm>
            <a:off x="456938" y="1157609"/>
            <a:ext cx="1127812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endParaRPr lang="it-IT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Revisione</a:t>
            </a: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dell’allegato</a:t>
            </a: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</a:rPr>
              <a:t> VII Cleaning and Disinfection: 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obiettivo della CE è di arrivare a 200 sostanze/prodotti ammessi.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it-IT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</a:rPr>
              <a:t>Le Norme di produzione, discusse nei mesi precedenti, sono ora in consultazione pubblica, link </a:t>
            </a: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https://ec.europa.eu/info/law/better-regulation/initiatives/ares-2019-6835895_en</a:t>
            </a: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</a:p>
          <a:p>
            <a:pPr algn="just"/>
            <a:endParaRPr lang="it-IT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E’ fondamentale </a:t>
            </a: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</a:rPr>
              <a:t>l’armonizzazione della legislazione nazionale e del Regolamento Tecnico RT16 con il Reg. UE n. 848/2018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it-IT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</a:rPr>
              <a:t>Rimangono ancora da discutere gli atti delegati su Etichettatura e Importazione da Paesi Terzi</a:t>
            </a:r>
            <a:endParaRPr lang="it-IT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it-IT" sz="2000" b="1" dirty="0"/>
              <a:t> </a:t>
            </a:r>
            <a:endParaRPr lang="it-IT" sz="2000" i="1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914EA494-2F12-4106-BDD0-5F95546151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7792" y="6234801"/>
            <a:ext cx="1974208" cy="747192"/>
          </a:xfrm>
          <a:prstGeom prst="rect">
            <a:avLst/>
          </a:prstGeom>
        </p:spPr>
      </p:pic>
      <p:sp>
        <p:nvSpPr>
          <p:cNvPr id="8" name="Titolo 1">
            <a:extLst>
              <a:ext uri="{FF2B5EF4-FFF2-40B4-BE49-F238E27FC236}">
                <a16:creationId xmlns:a16="http://schemas.microsoft.com/office/drawing/2014/main" id="{C6372CCD-6474-489D-9EAA-39640728DF4F}"/>
              </a:ext>
            </a:extLst>
          </p:cNvPr>
          <p:cNvSpPr txBox="1">
            <a:spLocks/>
          </p:cNvSpPr>
          <p:nvPr/>
        </p:nvSpPr>
        <p:spPr>
          <a:xfrm>
            <a:off x="838200" y="301841"/>
            <a:ext cx="10815084" cy="96425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b="1" i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6. Il Reg. UE n. 2018/848</a:t>
            </a:r>
          </a:p>
          <a:p>
            <a:pPr algn="ctr"/>
            <a:endParaRPr lang="it-IT" sz="2800" b="1" i="1" dirty="0">
              <a:solidFill>
                <a:schemeClr val="accent6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2409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DAB07F1C-F6C8-49FB-9F9A-752F889DC2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857" y="4970954"/>
            <a:ext cx="2054266" cy="1673847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1DAFFC04-C934-41F1-8378-17149F59AF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8980" y="4044622"/>
            <a:ext cx="1345566" cy="559825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A4D7B77E-D902-458F-9502-8BEA113987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3770" y="5273150"/>
            <a:ext cx="1427739" cy="934288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AA3EA6ED-A806-4D62-A5B0-EE73E5C548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8931" y="3950567"/>
            <a:ext cx="1324791" cy="836934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3EA6F8AE-566C-4850-B960-427115F2AEF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769" y="5407955"/>
            <a:ext cx="1298165" cy="542619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7616" y="3887468"/>
            <a:ext cx="1311848" cy="1054164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B1B88896-984A-4A62-9E5B-A8719CA420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5856" y="3806187"/>
            <a:ext cx="665677" cy="1230977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ADC99586-7083-47F6-BC91-FB1B3769E400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012" y="5212952"/>
            <a:ext cx="3255103" cy="919087"/>
          </a:xfrm>
          <a:prstGeom prst="rect">
            <a:avLst/>
          </a:prstGeom>
        </p:spPr>
      </p:pic>
      <p:sp>
        <p:nvSpPr>
          <p:cNvPr id="42" name="CasellaDiTesto 41"/>
          <p:cNvSpPr txBox="1"/>
          <p:nvPr/>
        </p:nvSpPr>
        <p:spPr>
          <a:xfrm>
            <a:off x="968734" y="1669419"/>
            <a:ext cx="10622765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it-IT" sz="2800" dirty="0">
                <a:latin typeface="Verdana" panose="020B0604030504040204" pitchFamily="34" charset="0"/>
                <a:ea typeface="Verdana" panose="020B0604030504040204" pitchFamily="34" charset="0"/>
              </a:rPr>
              <a:t>Nata nel settembre 2017, è l'Associazione nazionale che </a:t>
            </a:r>
            <a:r>
              <a:rPr lang="it-IT" sz="2800" b="1" dirty="0">
                <a:latin typeface="Verdana" panose="020B0604030504040204" pitchFamily="34" charset="0"/>
                <a:ea typeface="Verdana" panose="020B0604030504040204" pitchFamily="34" charset="0"/>
              </a:rPr>
              <a:t>raggruppa </a:t>
            </a:r>
            <a:r>
              <a:rPr lang="it-IT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nove</a:t>
            </a:r>
            <a:r>
              <a:rPr lang="it-IT" sz="2800" b="1" dirty="0">
                <a:latin typeface="Verdana" panose="020B0604030504040204" pitchFamily="34" charset="0"/>
                <a:ea typeface="Verdana" panose="020B0604030504040204" pitchFamily="34" charset="0"/>
              </a:rPr>
              <a:t> Organismi di Controllo e Certificazione del Biologico </a:t>
            </a:r>
            <a:endParaRPr lang="it-IT" sz="2800" dirty="0">
              <a:solidFill>
                <a:srgbClr val="3F1F2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511F0C5-1BA4-469A-B593-CF117352364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604" y="4116686"/>
            <a:ext cx="1442780" cy="347509"/>
          </a:xfrm>
          <a:prstGeom prst="rect">
            <a:avLst/>
          </a:prstGeom>
        </p:spPr>
      </p:pic>
      <p:sp>
        <p:nvSpPr>
          <p:cNvPr id="14" name="Titolo 1">
            <a:extLst>
              <a:ext uri="{FF2B5EF4-FFF2-40B4-BE49-F238E27FC236}">
                <a16:creationId xmlns:a16="http://schemas.microsoft.com/office/drawing/2014/main" id="{9F61EA60-F242-4C84-AD8A-395389E9001C}"/>
              </a:ext>
            </a:extLst>
          </p:cNvPr>
          <p:cNvSpPr txBox="1">
            <a:spLocks/>
          </p:cNvSpPr>
          <p:nvPr/>
        </p:nvSpPr>
        <p:spPr>
          <a:xfrm>
            <a:off x="838200" y="301841"/>
            <a:ext cx="10815084" cy="96425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b="1" i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1. ASS.O.CERT.BIO: Chi siamo</a:t>
            </a:r>
            <a:r>
              <a:rPr lang="it-IT" sz="2900" b="1" i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  <a:endParaRPr lang="it-IT" sz="33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111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03DEDFAA-2250-49E7-BD0E-6328CCF704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425" y="0"/>
            <a:ext cx="105951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1940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2F50E6C4-1223-4266-9894-45190B6DD0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311" y="6072019"/>
            <a:ext cx="2283781" cy="864357"/>
          </a:xfrm>
          <a:prstGeom prst="rect">
            <a:avLst/>
          </a:prstGeom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112216" y="83673"/>
            <a:ext cx="82296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CONCLUSIONI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2E97DDD-7DCA-4391-817B-3550242F21D7}"/>
              </a:ext>
            </a:extLst>
          </p:cNvPr>
          <p:cNvSpPr txBox="1"/>
          <p:nvPr/>
        </p:nvSpPr>
        <p:spPr>
          <a:xfrm>
            <a:off x="456938" y="846891"/>
            <a:ext cx="1127812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/>
              <a:t> </a:t>
            </a:r>
            <a:endParaRPr lang="it-IT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</a:rPr>
              <a:t>Il Dlgs 20/2018 non ha portato ad un miglioramento del Sistema di Controllo e Certificazione del Biologico ed alcuni suoi punti presentano problemi di «tenuta giuridica»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it-IT" sz="20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</a:rPr>
              <a:t>Le stime (basate su dati provvisori) di </a:t>
            </a:r>
            <a:r>
              <a:rPr lang="it-IT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Assocertbio</a:t>
            </a: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</a:rPr>
              <a:t> sembrerebbero confermare la crescita del settore anche per il 2019 (+2,32% di operatori certificati 2019 vs 2018) ma con un rallentamento rispetto all’anno precedente (+4,2% di operatori certificati 2018 vs 2017).  </a:t>
            </a:r>
          </a:p>
          <a:p>
            <a:pPr algn="just"/>
            <a:endParaRPr lang="it-IT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</a:rPr>
              <a:t>E’ opportuno aumentare il grado di consapevolezza degli operatori e dei tecnici consulenti, anche alla luce del sistema sanzionatorio previsto dal D.lgs. 20/2018</a:t>
            </a:r>
          </a:p>
          <a:p>
            <a:pPr algn="just"/>
            <a:endParaRPr lang="it-IT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</a:rPr>
              <a:t>L’Armonizzazione rimane l’obiettivo principale nell’ambito della discussione degli atti delegati sul Reg. 2018/848. </a:t>
            </a:r>
            <a:endParaRPr lang="it-IT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887445"/>
      </p:ext>
    </p:extLst>
  </p:cSld>
  <p:clrMapOvr>
    <a:masterClrMapping/>
  </p:clrMapOvr>
  <p:transition spd="slow">
    <p:dissolv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BE2A65F-AB66-48D9-8599-21ED2651FE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59223"/>
            <a:ext cx="10515600" cy="4351338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sz="9800" dirty="0">
                <a:latin typeface="Verdana" panose="020B0604030504040204" pitchFamily="34" charset="0"/>
                <a:ea typeface="Verdana" panose="020B0604030504040204" pitchFamily="34" charset="0"/>
              </a:rPr>
              <a:t>GRAZIE PER L’ATTENZIONE!</a:t>
            </a:r>
          </a:p>
          <a:p>
            <a:endParaRPr lang="it-IT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it-IT" sz="6500" dirty="0"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http://www.assocertbio.it/</a:t>
            </a:r>
            <a:endParaRPr lang="it-IT" sz="65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ctr">
              <a:buNone/>
            </a:pPr>
            <a:endParaRPr lang="it-IT" sz="4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ctr">
              <a:buNone/>
            </a:pPr>
            <a:endParaRPr lang="it-IT" sz="4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ctr">
              <a:buNone/>
            </a:pPr>
            <a:endParaRPr lang="it-IT" sz="4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it-IT" sz="5000" dirty="0">
                <a:latin typeface="Verdana" panose="020B0604030504040204" pitchFamily="34" charset="0"/>
                <a:ea typeface="Verdana" panose="020B0604030504040204" pitchFamily="34" charset="0"/>
              </a:rPr>
              <a:t>Email: </a:t>
            </a:r>
            <a:r>
              <a:rPr lang="it-IT" sz="5000" dirty="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info@assocertbio.it</a:t>
            </a:r>
            <a:r>
              <a:rPr lang="it-IT" sz="5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0" indent="0" algn="ctr">
              <a:buNone/>
            </a:pPr>
            <a:r>
              <a:rPr lang="it-IT" sz="5000" dirty="0">
                <a:latin typeface="Verdana" panose="020B0604030504040204" pitchFamily="34" charset="0"/>
                <a:ea typeface="Verdana" panose="020B0604030504040204" pitchFamily="34" charset="0"/>
              </a:rPr>
              <a:t>Tel. 051 045 36 68</a:t>
            </a:r>
          </a:p>
          <a:p>
            <a:pPr marL="0" indent="0" algn="ctr">
              <a:buNone/>
            </a:pPr>
            <a:endParaRPr lang="it-IT" sz="50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26A4AC4-5F46-45F2-9510-41CD12A015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7792" y="6234801"/>
            <a:ext cx="1974208" cy="74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871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DAB07F1C-F6C8-49FB-9F9A-752F889DC2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183" y="2289839"/>
            <a:ext cx="1643877" cy="1339456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1DAFFC04-C934-41F1-8378-17149F59AF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4060" y="1914645"/>
            <a:ext cx="971651" cy="404257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A4D7B77E-D902-458F-9502-8BEA113987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9886" y="2556862"/>
            <a:ext cx="1030991" cy="674663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AA3EA6ED-A806-4D62-A5B0-EE73E5C548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9701" y="1780384"/>
            <a:ext cx="1186288" cy="749435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3EA6F8AE-566C-4850-B960-427115F2AEF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165" y="2698277"/>
            <a:ext cx="937423" cy="391833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500" y="1736160"/>
            <a:ext cx="947304" cy="761227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B1B88896-984A-4A62-9E5B-A8719CA420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540" y="1624292"/>
            <a:ext cx="506668" cy="936935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ADC99586-7083-47F6-BC91-FB1B3769E400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0464" y="2646147"/>
            <a:ext cx="2641324" cy="745785"/>
          </a:xfrm>
          <a:prstGeom prst="rect">
            <a:avLst/>
          </a:prstGeom>
        </p:spPr>
      </p:pic>
      <p:pic>
        <p:nvPicPr>
          <p:cNvPr id="43" name="Immagine 4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711" y="4564516"/>
            <a:ext cx="1945651" cy="1976210"/>
          </a:xfrm>
          <a:prstGeom prst="rect">
            <a:avLst/>
          </a:prstGeom>
        </p:spPr>
      </p:pic>
      <p:sp>
        <p:nvSpPr>
          <p:cNvPr id="44" name="Shape 3851"/>
          <p:cNvSpPr txBox="1">
            <a:spLocks/>
          </p:cNvSpPr>
          <p:nvPr/>
        </p:nvSpPr>
        <p:spPr>
          <a:xfrm>
            <a:off x="393348" y="5176490"/>
            <a:ext cx="11405937" cy="88461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600"/>
              </a:spcBef>
              <a:buNone/>
            </a:pP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</a:rPr>
              <a:t>I soci certificano circa il        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tillium Web"/>
                <a:sym typeface="Titillium Web"/>
              </a:rPr>
              <a:t>95%</a:t>
            </a:r>
            <a:r>
              <a:rPr lang="en-US" sz="2000" b="1" dirty="0">
                <a:solidFill>
                  <a:srgbClr val="3C3C3C"/>
                </a:solidFill>
                <a:latin typeface="Verdana" panose="020B0604030504040204" pitchFamily="34" charset="0"/>
                <a:ea typeface="Verdana" panose="020B0604030504040204" pitchFamily="34" charset="0"/>
                <a:cs typeface="Titillium Web"/>
                <a:sym typeface="Titillium Web"/>
              </a:rPr>
              <a:t> </a:t>
            </a:r>
            <a:r>
              <a:rPr lang="en-US" sz="2000" b="1" dirty="0">
                <a:solidFill>
                  <a:srgbClr val="3C3C3C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  <a:sym typeface="Titillium Web"/>
              </a:rPr>
              <a:t>      </a:t>
            </a:r>
            <a:r>
              <a:rPr lang="en-US" sz="2000" b="1" dirty="0" err="1">
                <a:solidFill>
                  <a:srgbClr val="3C3C3C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  <a:sym typeface="Titillium Web"/>
              </a:rPr>
              <a:t>degli</a:t>
            </a:r>
            <a:r>
              <a:rPr lang="en-US" sz="2000" b="1" dirty="0">
                <a:solidFill>
                  <a:srgbClr val="3C3C3C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  <a:sym typeface="Titillium Web"/>
              </a:rPr>
              <a:t> </a:t>
            </a:r>
            <a:r>
              <a:rPr lang="en-US" sz="2000" b="1" dirty="0" err="1">
                <a:solidFill>
                  <a:srgbClr val="3C3C3C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  <a:sym typeface="Titillium Web"/>
              </a:rPr>
              <a:t>operatori</a:t>
            </a:r>
            <a:r>
              <a:rPr lang="en-US" sz="2000" b="1" dirty="0">
                <a:solidFill>
                  <a:srgbClr val="3C3C3C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  <a:sym typeface="Titillium Web"/>
              </a:rPr>
              <a:t> del </a:t>
            </a:r>
            <a:r>
              <a:rPr lang="en-US" sz="2000" b="1" dirty="0" err="1">
                <a:solidFill>
                  <a:srgbClr val="3C3C3C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  <a:sym typeface="Titillium Web"/>
              </a:rPr>
              <a:t>biologico</a:t>
            </a:r>
            <a:endParaRPr lang="en-US" sz="2000" b="1" dirty="0">
              <a:solidFill>
                <a:srgbClr val="3C3C3C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511F0C5-1BA4-469A-B593-CF117352364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952" y="1991303"/>
            <a:ext cx="1360118" cy="327599"/>
          </a:xfrm>
          <a:prstGeom prst="rect">
            <a:avLst/>
          </a:prstGeom>
        </p:spPr>
      </p:pic>
      <p:sp>
        <p:nvSpPr>
          <p:cNvPr id="18" name="Titolo 1">
            <a:extLst>
              <a:ext uri="{FF2B5EF4-FFF2-40B4-BE49-F238E27FC236}">
                <a16:creationId xmlns:a16="http://schemas.microsoft.com/office/drawing/2014/main" id="{AEDFBBD6-4762-4773-B323-2A87623B549A}"/>
              </a:ext>
            </a:extLst>
          </p:cNvPr>
          <p:cNvSpPr txBox="1">
            <a:spLocks/>
          </p:cNvSpPr>
          <p:nvPr/>
        </p:nvSpPr>
        <p:spPr>
          <a:xfrm>
            <a:off x="838200" y="301841"/>
            <a:ext cx="10815084" cy="96425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b="1" i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1. ASS.O.CERT.BIO: Chi siamo</a:t>
            </a:r>
            <a:r>
              <a:rPr lang="it-IT" sz="2900" b="1" i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  <a:endParaRPr lang="it-IT" sz="33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946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asellaDiTesto 28"/>
          <p:cNvSpPr txBox="1"/>
          <p:nvPr/>
        </p:nvSpPr>
        <p:spPr>
          <a:xfrm>
            <a:off x="2688336" y="1519316"/>
            <a:ext cx="9656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571</a:t>
            </a: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it-IT" sz="2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Collaboratori, Dipendenti (Amministrativi e Tecnici), </a:t>
            </a:r>
          </a:p>
          <a:p>
            <a:r>
              <a:rPr lang="it-IT" sz="2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   impiegati nelle sedi</a:t>
            </a:r>
            <a:endParaRPr lang="it-IT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0" name="CasellaDiTesto 29"/>
          <p:cNvSpPr txBox="1"/>
          <p:nvPr/>
        </p:nvSpPr>
        <p:spPr>
          <a:xfrm>
            <a:off x="2695291" y="2601771"/>
            <a:ext cx="8382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1.005</a:t>
            </a:r>
            <a:r>
              <a:rPr lang="it-IT" sz="2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Tecnici Ispettori</a:t>
            </a:r>
          </a:p>
        </p:txBody>
      </p:sp>
      <p:pic>
        <p:nvPicPr>
          <p:cNvPr id="36" name="Immagine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321" y="1322850"/>
            <a:ext cx="2054092" cy="1440102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54" y="3367424"/>
            <a:ext cx="2176370" cy="2218313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647" y="2414920"/>
            <a:ext cx="4835510" cy="3126774"/>
          </a:xfrm>
          <a:prstGeom prst="rect">
            <a:avLst/>
          </a:prstGeom>
        </p:spPr>
      </p:pic>
      <p:sp>
        <p:nvSpPr>
          <p:cNvPr id="19" name="CasellaDiTesto 18"/>
          <p:cNvSpPr txBox="1"/>
          <p:nvPr/>
        </p:nvSpPr>
        <p:spPr>
          <a:xfrm>
            <a:off x="386119" y="5688436"/>
            <a:ext cx="51965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103</a:t>
            </a:r>
            <a:r>
              <a:rPr lang="it-IT" sz="2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Sedi e Uffici in </a:t>
            </a:r>
            <a:r>
              <a:rPr lang="it-IT" sz="28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Italia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6540480" y="5643705"/>
            <a:ext cx="5534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15</a:t>
            </a:r>
            <a:r>
              <a:rPr lang="it-IT" sz="2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Sedi e Uffici all’</a:t>
            </a:r>
            <a:r>
              <a:rPr lang="it-IT" sz="28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estero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3435997" y="4064728"/>
            <a:ext cx="42933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118  Sedi e Uffici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8C425A47-6100-445C-860F-CDDA90464909}"/>
              </a:ext>
            </a:extLst>
          </p:cNvPr>
          <p:cNvSpPr/>
          <p:nvPr/>
        </p:nvSpPr>
        <p:spPr>
          <a:xfrm>
            <a:off x="4406087" y="6500897"/>
            <a:ext cx="372505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050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Anno 2018 - Fonte ed elaborazione dati di ASS.O.CERT.BIO</a:t>
            </a:r>
            <a:r>
              <a:rPr lang="it-IT" sz="10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5" name="Titolo 1">
            <a:extLst>
              <a:ext uri="{FF2B5EF4-FFF2-40B4-BE49-F238E27FC236}">
                <a16:creationId xmlns:a16="http://schemas.microsoft.com/office/drawing/2014/main" id="{A635183A-0BFD-4337-8026-2B635AC47269}"/>
              </a:ext>
            </a:extLst>
          </p:cNvPr>
          <p:cNvSpPr txBox="1">
            <a:spLocks/>
          </p:cNvSpPr>
          <p:nvPr/>
        </p:nvSpPr>
        <p:spPr>
          <a:xfrm>
            <a:off x="838200" y="301841"/>
            <a:ext cx="10815084" cy="96425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b="1" i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1. ASS.O.CERT.BIO: Chi siamo</a:t>
            </a:r>
            <a:r>
              <a:rPr lang="it-IT" sz="2900" b="1" i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  <a:endParaRPr lang="it-IT" sz="33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971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19" grpId="0"/>
      <p:bldP spid="20" grpId="0"/>
      <p:bldP spid="21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33" y="3520665"/>
            <a:ext cx="2520058" cy="149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Picture 3" descr="USDA colo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523" y="1781878"/>
            <a:ext cx="1178548" cy="1178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2697480" y="1865125"/>
            <a:ext cx="8213673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800" b="1" dirty="0">
                <a:solidFill>
                  <a:srgbClr val="336600"/>
                </a:solidFill>
                <a:cs typeface="Arial" panose="020B0604020202020204" pitchFamily="34" charset="0"/>
              </a:rPr>
              <a:t>A DIMOSTRAZIONE DELL’ALTO GRADO DI COMPETENZA, ALCUNI ORGANISMI DI CONTROLLO ASSOCIATI SONO ACCREDITATI ANCHE DA ALTRE AUTORITA’ INTERNAZIONALI PER PIU’ STANDARD E SCHEMI DI CERTIFICAZIONE DEL BIOLOGICO</a:t>
            </a:r>
            <a:endParaRPr lang="it-IT" altLang="it-IT" sz="2000" b="1" dirty="0">
              <a:solidFill>
                <a:srgbClr val="92D050"/>
              </a:solidFill>
              <a:cs typeface="Arial" panose="020B0604020202020204" pitchFamily="34" charset="0"/>
            </a:endParaRP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4C2208BB-9E4B-42D0-AD4B-FB6468668778}"/>
              </a:ext>
            </a:extLst>
          </p:cNvPr>
          <p:cNvSpPr txBox="1">
            <a:spLocks/>
          </p:cNvSpPr>
          <p:nvPr/>
        </p:nvSpPr>
        <p:spPr>
          <a:xfrm>
            <a:off x="838200" y="301841"/>
            <a:ext cx="10815084" cy="96425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b="1" i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1. ASS.O.CERT.BIO: Chi siamo</a:t>
            </a:r>
            <a:r>
              <a:rPr lang="it-IT" sz="2900" b="1" i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  <a:endParaRPr lang="it-IT" sz="33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429066"/>
      </p:ext>
    </p:extLst>
  </p:cSld>
  <p:clrMapOvr>
    <a:masterClrMapping/>
  </p:clrMapOvr>
  <p:transition spd="slow"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0B97B1-303D-4936-9D4E-F80EB329F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238" y="963133"/>
            <a:ext cx="6988395" cy="1325563"/>
          </a:xfrm>
        </p:spPr>
        <p:txBody>
          <a:bodyPr/>
          <a:lstStyle/>
          <a:p>
            <a:pPr algn="ctr"/>
            <a:r>
              <a:rPr lang="it-IT" b="1" dirty="0">
                <a:solidFill>
                  <a:schemeClr val="accent6">
                    <a:lumMod val="50000"/>
                  </a:schemeClr>
                </a:solidFill>
                <a:latin typeface="Dosis" panose="02010503020202060003" pitchFamily="2" charset="0"/>
              </a:rPr>
              <a:t> «</a:t>
            </a:r>
            <a:r>
              <a:rPr lang="it-IT" b="1" dirty="0" err="1">
                <a:solidFill>
                  <a:schemeClr val="accent6">
                    <a:lumMod val="50000"/>
                  </a:schemeClr>
                </a:solidFill>
                <a:latin typeface="Dosis" panose="02010503020202060003" pitchFamily="2" charset="0"/>
              </a:rPr>
              <a:t>Organic</a:t>
            </a:r>
            <a:r>
              <a:rPr lang="it-IT" b="1" dirty="0">
                <a:solidFill>
                  <a:schemeClr val="accent6">
                    <a:lumMod val="50000"/>
                  </a:schemeClr>
                </a:solidFill>
                <a:latin typeface="Dosis" panose="02010503020202060003" pitchFamily="2" charset="0"/>
              </a:rPr>
              <a:t> </a:t>
            </a:r>
            <a:r>
              <a:rPr lang="it-IT" b="1" dirty="0" err="1">
                <a:solidFill>
                  <a:schemeClr val="accent6">
                    <a:lumMod val="50000"/>
                  </a:schemeClr>
                </a:solidFill>
                <a:latin typeface="Dosis" panose="02010503020202060003" pitchFamily="2" charset="0"/>
              </a:rPr>
              <a:t>Integrity</a:t>
            </a:r>
            <a:r>
              <a:rPr lang="it-IT" b="1" dirty="0">
                <a:solidFill>
                  <a:schemeClr val="accent6">
                    <a:lumMod val="50000"/>
                  </a:schemeClr>
                </a:solidFill>
                <a:latin typeface="Dosis" panose="02010503020202060003" pitchFamily="2" charset="0"/>
              </a:rPr>
              <a:t> Platform»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A92A313-F649-4B46-AF3B-46D292D20E13}"/>
              </a:ext>
            </a:extLst>
          </p:cNvPr>
          <p:cNvSpPr txBox="1"/>
          <p:nvPr/>
        </p:nvSpPr>
        <p:spPr>
          <a:xfrm>
            <a:off x="657335" y="2341643"/>
            <a:ext cx="1078173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it-IT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</a:rPr>
              <a:t>I Soci di ASS.O.CERT.BIO. aderiscono alla rete OIP </a:t>
            </a: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(acronimo di </a:t>
            </a: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</a:rPr>
              <a:t>«</a:t>
            </a:r>
            <a:r>
              <a:rPr lang="it-IT" sz="2400" b="1" dirty="0" err="1">
                <a:latin typeface="Verdana" panose="020B0604030504040204" pitchFamily="34" charset="0"/>
                <a:ea typeface="Verdana" panose="020B0604030504040204" pitchFamily="34" charset="0"/>
              </a:rPr>
              <a:t>Organic</a:t>
            </a: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t-IT" sz="2400" b="1" dirty="0" err="1">
                <a:latin typeface="Verdana" panose="020B0604030504040204" pitchFamily="34" charset="0"/>
                <a:ea typeface="Verdana" panose="020B0604030504040204" pitchFamily="34" charset="0"/>
              </a:rPr>
              <a:t>Integrity</a:t>
            </a: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</a:rPr>
              <a:t> Platform»</a:t>
            </a: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): una </a:t>
            </a: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</a:rPr>
              <a:t>piattaforma di tracciabilità </a:t>
            </a: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per i prodotti biologici è lo strumento fondamentale per garantire un settore sempre più sicuro e protetto </a:t>
            </a: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www.reteoip.eu</a:t>
            </a: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algn="just"/>
            <a:endParaRPr lang="it-IT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it-IT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</a:rPr>
              <a:t>Non ci sono costi per gli Operatori che utilizzano Rete O.I.P.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4275C76-8011-4EA3-8CC5-F2AA0A7404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1902" y="1224623"/>
            <a:ext cx="2428634" cy="717228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2F50E6C4-1223-4266-9894-45190B6DD0D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311" y="6072019"/>
            <a:ext cx="2283781" cy="864357"/>
          </a:xfrm>
          <a:prstGeom prst="rect">
            <a:avLst/>
          </a:prstGeom>
        </p:spPr>
      </p:pic>
      <p:sp>
        <p:nvSpPr>
          <p:cNvPr id="7" name="Titolo 1">
            <a:extLst>
              <a:ext uri="{FF2B5EF4-FFF2-40B4-BE49-F238E27FC236}">
                <a16:creationId xmlns:a16="http://schemas.microsoft.com/office/drawing/2014/main" id="{F8CDCAFD-A579-4936-BE9E-9BE3C0ACB4B4}"/>
              </a:ext>
            </a:extLst>
          </p:cNvPr>
          <p:cNvSpPr txBox="1">
            <a:spLocks/>
          </p:cNvSpPr>
          <p:nvPr/>
        </p:nvSpPr>
        <p:spPr>
          <a:xfrm>
            <a:off x="838200" y="301841"/>
            <a:ext cx="10815084" cy="96425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b="1" i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1. ASS.O.CERT.BIO: Chi siamo</a:t>
            </a:r>
            <a:r>
              <a:rPr lang="it-IT" sz="2900" b="1" i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  <a:endParaRPr lang="it-IT" sz="33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443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tangolo 16">
            <a:extLst>
              <a:ext uri="{FF2B5EF4-FFF2-40B4-BE49-F238E27FC236}">
                <a16:creationId xmlns:a16="http://schemas.microsoft.com/office/drawing/2014/main" id="{DF8C7174-C571-431B-8BF3-87740A387B2D}"/>
              </a:ext>
            </a:extLst>
          </p:cNvPr>
          <p:cNvSpPr/>
          <p:nvPr/>
        </p:nvSpPr>
        <p:spPr>
          <a:xfrm>
            <a:off x="4406087" y="6500897"/>
            <a:ext cx="37250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000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Anno 2018 - Fonte ed elaborazione dati di ASS.O.CERT.BIO</a:t>
            </a:r>
            <a:r>
              <a:rPr lang="it-IT" sz="1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3328037" y="5221998"/>
            <a:ext cx="66870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75.464 Operatori Controllati </a:t>
            </a:r>
          </a:p>
        </p:txBody>
      </p:sp>
      <p:graphicFrame>
        <p:nvGraphicFramePr>
          <p:cNvPr id="22" name="Diagramma 21"/>
          <p:cNvGraphicFramePr/>
          <p:nvPr>
            <p:extLst>
              <p:ext uri="{D42A27DB-BD31-4B8C-83A1-F6EECF244321}">
                <p14:modId xmlns:p14="http://schemas.microsoft.com/office/powerpoint/2010/main" val="3264480740"/>
              </p:ext>
            </p:extLst>
          </p:nvPr>
        </p:nvGraphicFramePr>
        <p:xfrm>
          <a:off x="94358" y="2347122"/>
          <a:ext cx="3233679" cy="27313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4" name="CasellaDiTesto 23"/>
          <p:cNvSpPr txBox="1"/>
          <p:nvPr/>
        </p:nvSpPr>
        <p:spPr>
          <a:xfrm>
            <a:off x="3758240" y="2724828"/>
            <a:ext cx="62568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9.236  Aziende di Trasformazione</a:t>
            </a:r>
          </a:p>
        </p:txBody>
      </p:sp>
      <p:sp>
        <p:nvSpPr>
          <p:cNvPr id="29" name="CasellaDiTesto 28"/>
          <p:cNvSpPr txBox="1"/>
          <p:nvPr/>
        </p:nvSpPr>
        <p:spPr>
          <a:xfrm>
            <a:off x="3681412" y="3473306"/>
            <a:ext cx="58785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</a:rPr>
              <a:t>10.208  Aziende Agricole/</a:t>
            </a:r>
            <a:r>
              <a:rPr lang="it-IT" sz="2400" b="1" dirty="0" err="1">
                <a:latin typeface="Verdana" panose="020B0604030504040204" pitchFamily="34" charset="0"/>
                <a:ea typeface="Verdana" panose="020B0604030504040204" pitchFamily="34" charset="0"/>
              </a:rPr>
              <a:t>Trasf</a:t>
            </a:r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</p:txBody>
      </p:sp>
      <p:sp>
        <p:nvSpPr>
          <p:cNvPr id="30" name="CasellaDiTesto 29"/>
          <p:cNvSpPr txBox="1"/>
          <p:nvPr/>
        </p:nvSpPr>
        <p:spPr>
          <a:xfrm>
            <a:off x="3874277" y="4217040"/>
            <a:ext cx="44999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56.020  Aziende Agricole</a:t>
            </a:r>
          </a:p>
        </p:txBody>
      </p:sp>
      <p:sp>
        <p:nvSpPr>
          <p:cNvPr id="25" name="Ovale 24"/>
          <p:cNvSpPr/>
          <p:nvPr/>
        </p:nvSpPr>
        <p:spPr>
          <a:xfrm>
            <a:off x="3328039" y="2800881"/>
            <a:ext cx="216457" cy="21645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0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2" name="Ovale 31"/>
          <p:cNvSpPr/>
          <p:nvPr/>
        </p:nvSpPr>
        <p:spPr>
          <a:xfrm>
            <a:off x="3328038" y="3549684"/>
            <a:ext cx="216457" cy="2164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0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3" name="Ovale 32"/>
          <p:cNvSpPr/>
          <p:nvPr/>
        </p:nvSpPr>
        <p:spPr>
          <a:xfrm>
            <a:off x="3328037" y="4298487"/>
            <a:ext cx="216457" cy="21645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0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4E7C6066-3077-4E4E-A150-6A1DD92B82C3}"/>
              </a:ext>
            </a:extLst>
          </p:cNvPr>
          <p:cNvSpPr txBox="1">
            <a:spLocks/>
          </p:cNvSpPr>
          <p:nvPr/>
        </p:nvSpPr>
        <p:spPr>
          <a:xfrm>
            <a:off x="838200" y="301841"/>
            <a:ext cx="10815084" cy="964251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b="1" i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2. Dati 2018 e stime per il 2019</a:t>
            </a:r>
          </a:p>
          <a:p>
            <a:pPr algn="ctr"/>
            <a:endParaRPr lang="it-IT" sz="2800" b="1" i="1" dirty="0">
              <a:solidFill>
                <a:schemeClr val="accent6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algn="ctr"/>
            <a:r>
              <a:rPr lang="it-IT" sz="2900" b="1" dirty="0">
                <a:solidFill>
                  <a:schemeClr val="accent6">
                    <a:lumMod val="50000"/>
                  </a:schemeClr>
                </a:solidFill>
                <a:highlight>
                  <a:srgbClr val="FFFF00"/>
                </a:highlight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N° Operatori controllati da ODC di </a:t>
            </a:r>
            <a:r>
              <a:rPr lang="it-IT" sz="2900" b="1" dirty="0" err="1">
                <a:solidFill>
                  <a:schemeClr val="accent6">
                    <a:lumMod val="50000"/>
                  </a:schemeClr>
                </a:solidFill>
                <a:highlight>
                  <a:srgbClr val="FFFF00"/>
                </a:highlight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Assocertbio</a:t>
            </a:r>
            <a:r>
              <a:rPr lang="it-IT" sz="2900" b="1" dirty="0">
                <a:solidFill>
                  <a:schemeClr val="accent6">
                    <a:lumMod val="50000"/>
                  </a:schemeClr>
                </a:solidFill>
                <a:highlight>
                  <a:srgbClr val="FFFF00"/>
                </a:highlight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nel 2018 </a:t>
            </a:r>
            <a:endParaRPr lang="it-IT" sz="3300" b="1" dirty="0">
              <a:highlight>
                <a:srgbClr val="FFFF00"/>
              </a:highligh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50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graphicEl>
                                              <a:dgm id="{0C837C5B-D7ED-4BF7-A3C3-9AF98A4BF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2">
                                            <p:graphicEl>
                                              <a:dgm id="{0C837C5B-D7ED-4BF7-A3C3-9AF98A4BF9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graphicEl>
                                              <a:dgm id="{6E0CE2BB-99F4-4FF2-8EF8-B9163FA2E3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2">
                                            <p:graphicEl>
                                              <a:dgm id="{6E0CE2BB-99F4-4FF2-8EF8-B9163FA2E3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graphicEl>
                                              <a:dgm id="{53882414-0F6B-4305-83C7-5A2246E7F4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22">
                                            <p:graphicEl>
                                              <a:dgm id="{53882414-0F6B-4305-83C7-5A2246E7F4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Graphic spid="22" grpId="0" uiExpand="1">
        <p:bldSub>
          <a:bldDgm bld="one"/>
        </p:bldSub>
      </p:bldGraphic>
      <p:bldP spid="24" grpId="0"/>
      <p:bldP spid="29" grpId="0"/>
      <p:bldP spid="30" grpId="0"/>
      <p:bldP spid="25" grpId="0" animBg="1"/>
      <p:bldP spid="32" grpId="0" animBg="1"/>
      <p:bldP spid="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asellaDiTesto 28"/>
          <p:cNvSpPr txBox="1"/>
          <p:nvPr/>
        </p:nvSpPr>
        <p:spPr>
          <a:xfrm>
            <a:off x="2756588" y="1558209"/>
            <a:ext cx="6414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it-IT" sz="28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79.422</a:t>
            </a:r>
            <a:r>
              <a:rPr lang="it-IT" sz="2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Ispezioni annuali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FCF11B40-1769-4032-8999-02665522E42F}"/>
              </a:ext>
            </a:extLst>
          </p:cNvPr>
          <p:cNvSpPr txBox="1"/>
          <p:nvPr/>
        </p:nvSpPr>
        <p:spPr>
          <a:xfrm>
            <a:off x="2756588" y="2080840"/>
            <a:ext cx="70040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it-IT" sz="28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19.829</a:t>
            </a:r>
            <a:r>
              <a:rPr lang="it-IT" sz="2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Ispezioni supplementari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35A5C48C-153B-4C6E-8C50-0A45BDBE1DA2}"/>
              </a:ext>
            </a:extLst>
          </p:cNvPr>
          <p:cNvSpPr txBox="1"/>
          <p:nvPr/>
        </p:nvSpPr>
        <p:spPr>
          <a:xfrm>
            <a:off x="2756588" y="4748665"/>
            <a:ext cx="72560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it-IT" sz="28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83.473</a:t>
            </a:r>
            <a:r>
              <a:rPr lang="it-IT" sz="2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V. I. Annunciate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4C9D6010-4857-4D31-BF26-1010ECECE8A9}"/>
              </a:ext>
            </a:extLst>
          </p:cNvPr>
          <p:cNvSpPr txBox="1"/>
          <p:nvPr/>
        </p:nvSpPr>
        <p:spPr>
          <a:xfrm>
            <a:off x="2829740" y="5433842"/>
            <a:ext cx="78504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it-IT" sz="28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15.783</a:t>
            </a:r>
            <a:r>
              <a:rPr lang="it-IT" sz="2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V. I Non annunciate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7E07C7DC-0A8C-4595-A847-41E66AF52E8B}"/>
              </a:ext>
            </a:extLst>
          </p:cNvPr>
          <p:cNvSpPr txBox="1"/>
          <p:nvPr/>
        </p:nvSpPr>
        <p:spPr>
          <a:xfrm>
            <a:off x="2756589" y="3427503"/>
            <a:ext cx="89478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it-IT" sz="28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 media </a:t>
            </a:r>
            <a:r>
              <a:rPr lang="it-IT" sz="40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1,30</a:t>
            </a:r>
            <a:r>
              <a:rPr lang="it-IT" sz="28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t-IT" sz="28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per Operatore</a:t>
            </a:r>
            <a:endParaRPr lang="it-IT" sz="28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1919B146-25E3-4E82-8351-4BB8AF2F4206}"/>
              </a:ext>
            </a:extLst>
          </p:cNvPr>
          <p:cNvSpPr txBox="1"/>
          <p:nvPr/>
        </p:nvSpPr>
        <p:spPr>
          <a:xfrm>
            <a:off x="2756589" y="2798712"/>
            <a:ext cx="82538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it-IT" sz="28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98.786  </a:t>
            </a:r>
            <a:r>
              <a:rPr lang="it-IT" sz="28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Ispezioni </a:t>
            </a:r>
            <a:r>
              <a:rPr lang="it-IT" sz="28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per l’anno 2018</a:t>
            </a:r>
            <a:endParaRPr lang="it-IT" sz="28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B7ABD23A-1482-43D8-9BBF-5631C16C62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3641694"/>
              </p:ext>
            </p:extLst>
          </p:nvPr>
        </p:nvGraphicFramePr>
        <p:xfrm>
          <a:off x="81378" y="1422092"/>
          <a:ext cx="2892360" cy="1952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Grafico 8">
            <a:extLst>
              <a:ext uri="{FF2B5EF4-FFF2-40B4-BE49-F238E27FC236}">
                <a16:creationId xmlns:a16="http://schemas.microsoft.com/office/drawing/2014/main" id="{F120FE01-EF4C-4761-86F4-1559F5891B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3284534"/>
              </p:ext>
            </p:extLst>
          </p:nvPr>
        </p:nvGraphicFramePr>
        <p:xfrm>
          <a:off x="109992" y="4218735"/>
          <a:ext cx="2835133" cy="19589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Rettangolo 13">
            <a:extLst>
              <a:ext uri="{FF2B5EF4-FFF2-40B4-BE49-F238E27FC236}">
                <a16:creationId xmlns:a16="http://schemas.microsoft.com/office/drawing/2014/main" id="{8F90C729-CC5D-413F-A3E9-6B266E366EBC}"/>
              </a:ext>
            </a:extLst>
          </p:cNvPr>
          <p:cNvSpPr/>
          <p:nvPr/>
        </p:nvSpPr>
        <p:spPr>
          <a:xfrm>
            <a:off x="4396111" y="6442502"/>
            <a:ext cx="372505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050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Anno 2018 - Fonte ed elaborazione dati di ASS.O.CERT.BIO</a:t>
            </a:r>
            <a:r>
              <a:rPr lang="it-IT" sz="10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0D1FA8F8-239E-4B6A-B8AA-BE17FEE1E938}"/>
              </a:ext>
            </a:extLst>
          </p:cNvPr>
          <p:cNvSpPr txBox="1">
            <a:spLocks/>
          </p:cNvSpPr>
          <p:nvPr/>
        </p:nvSpPr>
        <p:spPr>
          <a:xfrm>
            <a:off x="838200" y="301841"/>
            <a:ext cx="10815084" cy="964251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b="1" i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2. Dati 2018 e stime per il 2019</a:t>
            </a:r>
          </a:p>
          <a:p>
            <a:pPr algn="ctr"/>
            <a:endParaRPr lang="it-IT" sz="2800" b="1" i="1" dirty="0">
              <a:solidFill>
                <a:schemeClr val="accent6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algn="ctr"/>
            <a:r>
              <a:rPr lang="it-IT" sz="2900" b="1" dirty="0">
                <a:solidFill>
                  <a:schemeClr val="accent6">
                    <a:lumMod val="50000"/>
                  </a:schemeClr>
                </a:solidFill>
                <a:highlight>
                  <a:srgbClr val="FFFF00"/>
                </a:highlight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N° Ispezioni effettuate da ODC di </a:t>
            </a:r>
            <a:r>
              <a:rPr lang="it-IT" sz="2900" b="1" dirty="0" err="1">
                <a:solidFill>
                  <a:schemeClr val="accent6">
                    <a:lumMod val="50000"/>
                  </a:schemeClr>
                </a:solidFill>
                <a:highlight>
                  <a:srgbClr val="FFFF00"/>
                </a:highlight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Assocertbio</a:t>
            </a:r>
            <a:r>
              <a:rPr lang="it-IT" sz="2900" b="1" dirty="0">
                <a:solidFill>
                  <a:schemeClr val="accent6">
                    <a:lumMod val="50000"/>
                  </a:schemeClr>
                </a:solidFill>
                <a:highlight>
                  <a:srgbClr val="FFFF00"/>
                </a:highlight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nel 2018 </a:t>
            </a:r>
            <a:endParaRPr lang="it-IT" sz="3300" b="1" dirty="0">
              <a:highlight>
                <a:srgbClr val="FFFF00"/>
              </a:highligh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446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1000"/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10"/>
                                        <p:tgtEl>
                                          <p:spTgt spid="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1000"/>
                                        <p:tgtEl>
                                          <p:spTgt spid="9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1000"/>
                                        <p:tgtEl>
                                          <p:spTgt spid="9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17" grpId="0"/>
      <p:bldP spid="18" grpId="0"/>
      <p:bldP spid="22" grpId="0"/>
      <p:bldP spid="23" grpId="0"/>
      <p:bldP spid="24" grpId="0"/>
      <p:bldGraphic spid="4" grpId="0" uiExpand="1">
        <p:bldSub>
          <a:bldChart bld="category"/>
        </p:bldSub>
      </p:bldGraphic>
      <p:bldGraphic spid="9" grpId="0" uiExpand="1">
        <p:bldSub>
          <a:bldChart bld="category"/>
        </p:bldSub>
      </p:bldGraphic>
      <p:bldP spid="14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4338</TotalTime>
  <Words>2792</Words>
  <Application>Microsoft Office PowerPoint</Application>
  <PresentationFormat>Widescreen</PresentationFormat>
  <Paragraphs>303</Paragraphs>
  <Slides>32</Slides>
  <Notes>7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42" baseType="lpstr">
      <vt:lpstr>Arial</vt:lpstr>
      <vt:lpstr>Calibri</vt:lpstr>
      <vt:lpstr>Calibri Light</vt:lpstr>
      <vt:lpstr>Dosis</vt:lpstr>
      <vt:lpstr>Tahoma</vt:lpstr>
      <vt:lpstr>Times New Roman</vt:lpstr>
      <vt:lpstr>Verdana</vt:lpstr>
      <vt:lpstr>Wingdings</vt:lpstr>
      <vt:lpstr>Tema di Office</vt:lpstr>
      <vt:lpstr>Worksheet</vt:lpstr>
      <vt:lpstr> Convegno «Produzione biologica: rafforzamento del settore e garanzie per i cittadini»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«Organic Integrity Platform»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ASS.O.CERT.BIO: Gruppi di lavoro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ASS.O.CERT.BIO: Gruppi di lavoro</vt:lpstr>
      <vt:lpstr>ASS.O.CERT.BIO: Gruppi di lavoro</vt:lpstr>
      <vt:lpstr>ASS.O.CERT.BIO: Gruppi di lavoro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Antonio Compagnoni</dc:creator>
  <cp:lastModifiedBy>Barbara Frezza</cp:lastModifiedBy>
  <cp:revision>442</cp:revision>
  <dcterms:created xsi:type="dcterms:W3CDTF">2019-03-20T10:03:02Z</dcterms:created>
  <dcterms:modified xsi:type="dcterms:W3CDTF">2019-11-19T15:28:15Z</dcterms:modified>
</cp:coreProperties>
</file>