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6"/>
  </p:notesMasterIdLst>
  <p:handoutMasterIdLst>
    <p:handoutMasterId r:id="rId27"/>
  </p:handoutMasterIdLst>
  <p:sldIdLst>
    <p:sldId id="333" r:id="rId2"/>
    <p:sldId id="1383" r:id="rId3"/>
    <p:sldId id="1785" r:id="rId4"/>
    <p:sldId id="1787" r:id="rId5"/>
    <p:sldId id="1773" r:id="rId6"/>
    <p:sldId id="1774" r:id="rId7"/>
    <p:sldId id="1567" r:id="rId8"/>
    <p:sldId id="1568" r:id="rId9"/>
    <p:sldId id="1775" r:id="rId10"/>
    <p:sldId id="1782" r:id="rId11"/>
    <p:sldId id="1777" r:id="rId12"/>
    <p:sldId id="1776" r:id="rId13"/>
    <p:sldId id="1783" r:id="rId14"/>
    <p:sldId id="1778" r:id="rId15"/>
    <p:sldId id="1779" r:id="rId16"/>
    <p:sldId id="1780" r:id="rId17"/>
    <p:sldId id="1656" r:id="rId18"/>
    <p:sldId id="1669" r:id="rId19"/>
    <p:sldId id="1672" r:id="rId20"/>
    <p:sldId id="1671" r:id="rId21"/>
    <p:sldId id="1786" r:id="rId22"/>
    <p:sldId id="1673" r:id="rId23"/>
    <p:sldId id="1772" r:id="rId24"/>
    <p:sldId id="1781" r:id="rId25"/>
  </p:sldIdLst>
  <p:sldSz cx="9144000" cy="6858000" type="screen4x3"/>
  <p:notesSz cx="7102475" cy="10233025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folHlink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folHlink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folHlink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folHlink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folHlink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folHlink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folHlink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folHlink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folHlink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80">
          <p15:clr>
            <a:srgbClr val="A4A3A4"/>
          </p15:clr>
        </p15:guide>
        <p15:guide id="2" pos="233">
          <p15:clr>
            <a:srgbClr val="A4A3A4"/>
          </p15:clr>
        </p15:guide>
        <p15:guide id="3" pos="31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584B"/>
    <a:srgbClr val="008035"/>
    <a:srgbClr val="D72613"/>
    <a:srgbClr val="FF9900"/>
    <a:srgbClr val="BC1414"/>
    <a:srgbClr val="79A400"/>
    <a:srgbClr val="990000"/>
    <a:srgbClr val="F38563"/>
    <a:srgbClr val="C59800"/>
    <a:srgbClr val="FF4F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25" autoAdjust="0"/>
    <p:restoredTop sz="94291" autoAdjust="0"/>
  </p:normalViewPr>
  <p:slideViewPr>
    <p:cSldViewPr snapToGrid="0">
      <p:cViewPr varScale="1">
        <p:scale>
          <a:sx n="76" d="100"/>
          <a:sy n="76" d="100"/>
        </p:scale>
        <p:origin x="1794" y="84"/>
      </p:cViewPr>
      <p:guideLst>
        <p:guide orient="horz" pos="4180"/>
        <p:guide pos="233"/>
        <p:guide pos="3171"/>
      </p:guideLst>
    </p:cSldViewPr>
  </p:slideViewPr>
  <p:outlineViewPr>
    <p:cViewPr>
      <p:scale>
        <a:sx n="33" d="100"/>
        <a:sy n="33" d="100"/>
      </p:scale>
      <p:origin x="0" y="-86352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51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4"/>
            <a:ext cx="3077951" cy="51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2" tIns="49512" rIns="99022" bIns="49512" numCol="1" anchor="t" anchorCtr="0" compatLnSpc="1">
            <a:prstTxWarp prst="textNoShape">
              <a:avLst/>
            </a:prstTxWarp>
          </a:bodyPr>
          <a:lstStyle>
            <a:lvl1pPr defTabSz="990346">
              <a:defRPr sz="13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en-GB"/>
              <a:t>Avv. Daniele Pisanello 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1" y="4"/>
            <a:ext cx="3077951" cy="51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2" tIns="49512" rIns="99022" bIns="49512" numCol="1" anchor="t" anchorCtr="0" compatLnSpc="1">
            <a:prstTxWarp prst="textNoShape">
              <a:avLst/>
            </a:prstTxWarp>
          </a:bodyPr>
          <a:lstStyle>
            <a:lvl1pPr algn="r" defTabSz="990346">
              <a:defRPr sz="13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0345"/>
            <a:ext cx="3077951" cy="51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2" tIns="49512" rIns="99022" bIns="49512" numCol="1" anchor="b" anchorCtr="0" compatLnSpc="1">
            <a:prstTxWarp prst="textNoShape">
              <a:avLst/>
            </a:prstTxWarp>
          </a:bodyPr>
          <a:lstStyle>
            <a:lvl1pPr defTabSz="990346">
              <a:defRPr sz="13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en-GB"/>
              <a:t>RIPRODUZIONE RISERVATA</a:t>
            </a:r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1" y="9720345"/>
            <a:ext cx="3077951" cy="51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2" tIns="49512" rIns="99022" bIns="49512" numCol="1" anchor="b" anchorCtr="0" compatLnSpc="1">
            <a:prstTxWarp prst="textNoShape">
              <a:avLst/>
            </a:prstTxWarp>
          </a:bodyPr>
          <a:lstStyle>
            <a:lvl1pPr algn="r" defTabSz="990346">
              <a:defRPr sz="13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ABEA2D5A-6A37-40C8-BD56-66968E594387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4"/>
            <a:ext cx="3077951" cy="51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2" tIns="49512" rIns="99022" bIns="49512" numCol="1" anchor="t" anchorCtr="0" compatLnSpc="1">
            <a:prstTxWarp prst="textNoShape">
              <a:avLst/>
            </a:prstTxWarp>
          </a:bodyPr>
          <a:lstStyle>
            <a:lvl1pPr defTabSz="990346">
              <a:defRPr sz="13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it-IT"/>
              <a:t>Avv. Daniele Pisanello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1" y="4"/>
            <a:ext cx="3077951" cy="51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2" tIns="49512" rIns="99022" bIns="49512" numCol="1" anchor="t" anchorCtr="0" compatLnSpc="1">
            <a:prstTxWarp prst="textNoShape">
              <a:avLst/>
            </a:prstTxWarp>
          </a:bodyPr>
          <a:lstStyle>
            <a:lvl1pPr algn="r" defTabSz="990346">
              <a:defRPr sz="13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9938"/>
            <a:ext cx="5114925" cy="38369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4" y="4860174"/>
            <a:ext cx="5682615" cy="4604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2" tIns="49512" rIns="99022" bIns="495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0345"/>
            <a:ext cx="3077951" cy="51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2" tIns="49512" rIns="99022" bIns="49512" numCol="1" anchor="b" anchorCtr="0" compatLnSpc="1">
            <a:prstTxWarp prst="textNoShape">
              <a:avLst/>
            </a:prstTxWarp>
          </a:bodyPr>
          <a:lstStyle>
            <a:lvl1pPr defTabSz="990346">
              <a:defRPr sz="13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it-IT"/>
              <a:t>RIPRODUZIONE RISERVATA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1" y="9720345"/>
            <a:ext cx="3077951" cy="51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2" tIns="49512" rIns="99022" bIns="49512" numCol="1" anchor="b" anchorCtr="0" compatLnSpc="1">
            <a:prstTxWarp prst="textNoShape">
              <a:avLst/>
            </a:prstTxWarp>
          </a:bodyPr>
          <a:lstStyle>
            <a:lvl1pPr algn="r" defTabSz="990346">
              <a:defRPr sz="13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347F8DC9-BED2-4BC9-9835-7591492AE44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8C869C-DD2F-4B98-AD9F-EC33F2925835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7288" y="815975"/>
            <a:ext cx="5438775" cy="4079875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3F4051B-C7D8-48A3-89D6-2B1C24EEB50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RIPRODUZIONE RISERVATA</a:t>
            </a:r>
          </a:p>
        </p:txBody>
      </p:sp>
      <p:sp>
        <p:nvSpPr>
          <p:cNvPr id="3" name="Segnaposto intestazione 2">
            <a:extLst>
              <a:ext uri="{FF2B5EF4-FFF2-40B4-BE49-F238E27FC236}">
                <a16:creationId xmlns:a16="http://schemas.microsoft.com/office/drawing/2014/main" id="{CC3D3313-12A0-41E9-A09C-FBAE43B748F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Avv. Daniele Pisanello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7F8DC9-BED2-4BC9-9835-7591492AE44F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5C0323-A13A-4CB4-84D4-0DBD414235E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RIPRODUZIONE RISERVATA</a:t>
            </a:r>
          </a:p>
        </p:txBody>
      </p:sp>
      <p:sp>
        <p:nvSpPr>
          <p:cNvPr id="6" name="Segnaposto intestazione 5">
            <a:extLst>
              <a:ext uri="{FF2B5EF4-FFF2-40B4-BE49-F238E27FC236}">
                <a16:creationId xmlns:a16="http://schemas.microsoft.com/office/drawing/2014/main" id="{972635EF-FABC-4A94-A26C-7530E7199EF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Avv. Daniele Pisanello </a:t>
            </a:r>
          </a:p>
        </p:txBody>
      </p:sp>
    </p:spTree>
    <p:extLst>
      <p:ext uri="{BB962C8B-B14F-4D97-AF65-F5344CB8AC3E}">
        <p14:creationId xmlns:p14="http://schemas.microsoft.com/office/powerpoint/2010/main" val="409021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7F8DC9-BED2-4BC9-9835-7591492AE44F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270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92">
              <a:defRPr/>
            </a:pPr>
            <a:r>
              <a:rPr lang="it-IT" dirty="0"/>
              <a:t>Elencazione presa da DECRETO 16 febbraio 2012</a:t>
            </a:r>
            <a:r>
              <a:rPr lang="it-IT" sz="1700" dirty="0"/>
              <a:t>, </a:t>
            </a:r>
            <a:r>
              <a:rPr lang="it-IT" dirty="0"/>
              <a:t>MINISTERO DELLE POLITICHE AGRICOLE ALIMENTARI E FORESTALI, </a:t>
            </a:r>
            <a:r>
              <a:rPr lang="it-IT" i="1" dirty="0"/>
              <a:t>Sistema nazionale di vigilanza sulle strutture autorizzate al controllo delle produzioni agroalimentari regolamentate</a:t>
            </a:r>
            <a:r>
              <a:rPr lang="it-IT" dirty="0"/>
              <a:t> (GU n. 51 del 1-3-2012 )</a:t>
            </a:r>
            <a:endParaRPr lang="it-IT" sz="1700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7F8DC9-BED2-4BC9-9835-7591492AE44F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6105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7F8DC9-BED2-4BC9-9835-7591492AE44F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8942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7F8DC9-BED2-4BC9-9835-7591492AE44F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16C2098-1455-4B11-95A6-C7C9FC25DDE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Convegno AIAB-ICQRF "Cos'è Biologio al 2020"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A6C3374-9A58-4D23-B4EC-A73BC9BDACA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www.lexalimentaria.eu</a:t>
            </a:r>
          </a:p>
        </p:txBody>
      </p:sp>
      <p:sp>
        <p:nvSpPr>
          <p:cNvPr id="7" name="Segnaposto intestazione 6">
            <a:extLst>
              <a:ext uri="{FF2B5EF4-FFF2-40B4-BE49-F238E27FC236}">
                <a16:creationId xmlns:a16="http://schemas.microsoft.com/office/drawing/2014/main" id="{69A2C76B-2E85-4A77-8CCD-10091ADB2B7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avv. Daniele Pisanello</a:t>
            </a:r>
          </a:p>
        </p:txBody>
      </p:sp>
    </p:spTree>
    <p:extLst>
      <p:ext uri="{BB962C8B-B14F-4D97-AF65-F5344CB8AC3E}">
        <p14:creationId xmlns:p14="http://schemas.microsoft.com/office/powerpoint/2010/main" val="2362701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1671638" y="328612"/>
            <a:ext cx="3389312" cy="3379788"/>
          </a:xfrm>
          <a:prstGeom prst="rect">
            <a:avLst/>
          </a:prstGeom>
          <a:solidFill>
            <a:srgbClr val="00803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 userDrawn="1"/>
        </p:nvSpPr>
        <p:spPr bwMode="auto">
          <a:xfrm>
            <a:off x="1562100" y="6248400"/>
            <a:ext cx="2978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1200" i="1">
                <a:solidFill>
                  <a:schemeClr val="bg1"/>
                </a:solidFill>
              </a:rPr>
              <a:t>www.lexalimentraia.eu</a:t>
            </a:r>
          </a:p>
        </p:txBody>
      </p:sp>
      <p:sp>
        <p:nvSpPr>
          <p:cNvPr id="7" name="Rectangle 10"/>
          <p:cNvSpPr>
            <a:spLocks noChangeArrowheads="1"/>
          </p:cNvSpPr>
          <p:nvPr userDrawn="1"/>
        </p:nvSpPr>
        <p:spPr bwMode="auto">
          <a:xfrm>
            <a:off x="1724025" y="6196013"/>
            <a:ext cx="3313225" cy="342900"/>
          </a:xfrm>
          <a:prstGeom prst="rect">
            <a:avLst/>
          </a:prstGeom>
          <a:solidFill>
            <a:srgbClr val="00803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it-IT" sz="1450" b="0" i="0" dirty="0">
                <a:solidFill>
                  <a:schemeClr val="bg1"/>
                </a:solidFill>
                <a:cs typeface="+mn-cs"/>
              </a:rPr>
              <a:t>www.lexalimentaria.eu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724026" y="4611231"/>
            <a:ext cx="3321954" cy="1019175"/>
          </a:xfrm>
        </p:spPr>
        <p:txBody>
          <a:bodyPr anchor="t"/>
          <a:lstStyle>
            <a:lvl1pPr algn="ctr">
              <a:defRPr sz="1400" b="0">
                <a:solidFill>
                  <a:srgbClr val="7E584B"/>
                </a:solidFill>
              </a:defRPr>
            </a:lvl1pPr>
          </a:lstStyle>
          <a:p>
            <a:r>
              <a:rPr lang="it-IT" dirty="0"/>
              <a:t>Fare clic per modificare lo stile del titolo                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27200" y="5720667"/>
            <a:ext cx="3323771" cy="43339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 b="0" i="1">
                <a:solidFill>
                  <a:srgbClr val="7E584B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pic>
        <p:nvPicPr>
          <p:cNvPr id="1026" name="Picture 2" descr="C:\Users\Daniele\Desktop\logo-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0832" y="3693263"/>
            <a:ext cx="4061463" cy="86357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CA461DCD-EEA4-4BD2-93E7-FFCD7262C6F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18325" y="6494463"/>
            <a:ext cx="444500" cy="19843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27B06-316F-4AD9-AF94-3E105F26340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78625" y="331788"/>
            <a:ext cx="2162175" cy="514667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92100" y="331788"/>
            <a:ext cx="6334125" cy="514667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CA37DFEF-DB5B-4BA0-8F81-CAD1E2CC17B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18325" y="6494463"/>
            <a:ext cx="444500" cy="19843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27B06-316F-4AD9-AF94-3E105F26340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 b="0"/>
            </a:lvl1pPr>
            <a:lvl2pPr>
              <a:buSzPct val="100000"/>
              <a:defRPr sz="1800" b="0"/>
            </a:lvl2pPr>
            <a:lvl3pPr>
              <a:buSzPct val="100000"/>
              <a:defRPr sz="1800" b="0"/>
            </a:lvl3pPr>
            <a:lvl4pPr>
              <a:buSzPct val="100000"/>
              <a:buFont typeface="Wingdings" pitchFamily="2" charset="2"/>
              <a:buChar char="Ø"/>
              <a:defRPr sz="1800" b="0"/>
            </a:lvl4pPr>
            <a:lvl5pPr>
              <a:buSzPct val="100000"/>
              <a:buFont typeface="Courier New" pitchFamily="49" charset="0"/>
              <a:buChar char="o"/>
              <a:defRPr sz="1800" b="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40553" y="6503833"/>
            <a:ext cx="447676" cy="18033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66063-FC9F-453F-B9E3-782BE637F16F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72B9A-4B01-45FB-979E-8DEAB63AD962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92100" y="952500"/>
            <a:ext cx="4248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92650" y="952500"/>
            <a:ext cx="4248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18325" y="6494463"/>
            <a:ext cx="444500" cy="19843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27B06-316F-4AD9-AF94-3E105F26340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ACEE3A89-CBE5-4770-8B48-029F2C03EFF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18325" y="6494463"/>
            <a:ext cx="444500" cy="19843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27B06-316F-4AD9-AF94-3E105F26340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7F9A4A6F-1C2D-474D-A31C-66184D853ED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18325" y="6494463"/>
            <a:ext cx="444500" cy="19843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27B06-316F-4AD9-AF94-3E105F26340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>
            <a:extLst>
              <a:ext uri="{FF2B5EF4-FFF2-40B4-BE49-F238E27FC236}">
                <a16:creationId xmlns:a16="http://schemas.microsoft.com/office/drawing/2014/main" id="{1D17DAFC-9A8D-4D59-8EDB-252169A4608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18325" y="6494463"/>
            <a:ext cx="444500" cy="19843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27B06-316F-4AD9-AF94-3E105F26340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3E6E18B1-25E6-435F-A024-F587E687B84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18325" y="6494463"/>
            <a:ext cx="444500" cy="19843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27B06-316F-4AD9-AF94-3E105F26340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9B4B2C19-0E66-4808-A877-0FE24E5A9D9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18325" y="6494463"/>
            <a:ext cx="444500" cy="19843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27B06-316F-4AD9-AF94-3E105F26340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7434263" y="6465888"/>
            <a:ext cx="1452562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900" dirty="0">
                <a:solidFill>
                  <a:srgbClr val="7E584B"/>
                </a:solidFill>
                <a:cs typeface="+mn-cs"/>
              </a:rPr>
              <a:t>Avv. Daniele Pisanello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331788"/>
            <a:ext cx="5907088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Fare clic per modificare lo stile del titolo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2100" y="952500"/>
            <a:ext cx="86487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7412038" y="6503988"/>
            <a:ext cx="49212" cy="179387"/>
          </a:xfrm>
          <a:prstGeom prst="rect">
            <a:avLst/>
          </a:prstGeom>
          <a:solidFill>
            <a:srgbClr val="008035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6962775" y="6503988"/>
            <a:ext cx="360363" cy="179387"/>
          </a:xfrm>
          <a:prstGeom prst="rect">
            <a:avLst/>
          </a:prstGeom>
          <a:solidFill>
            <a:srgbClr val="79A4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18325" y="6507163"/>
            <a:ext cx="444500" cy="173037"/>
          </a:xfrm>
          <a:prstGeom prst="rect">
            <a:avLst/>
          </a:prstGeom>
          <a:solidFill>
            <a:srgbClr val="00803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15B6905E-BE5A-4169-AD0E-522FA44C3B28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  <p:pic>
        <p:nvPicPr>
          <p:cNvPr id="2050" name="Picture 2" descr="C:\Users\Daniele\Desktop\logo-01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30188" y="271463"/>
            <a:ext cx="1839912" cy="391214"/>
          </a:xfrm>
          <a:prstGeom prst="rect">
            <a:avLst/>
          </a:prstGeom>
          <a:noFill/>
        </p:spPr>
      </p:pic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2032000" y="257175"/>
            <a:ext cx="49213" cy="434975"/>
          </a:xfrm>
          <a:prstGeom prst="rect">
            <a:avLst/>
          </a:prstGeom>
          <a:solidFill>
            <a:srgbClr val="008035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wedge/>
  </p:transition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803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79A4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79A4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79A4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79A4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79A4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79A4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79A4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79A400"/>
          </a:solidFill>
          <a:latin typeface="Arial" charset="0"/>
        </a:defRPr>
      </a:lvl9pPr>
    </p:titleStyle>
    <p:bodyStyle>
      <a:lvl1pPr marL="342900" indent="-342900" algn="just" rtl="0" eaLnBrk="1" fontAlgn="base" hangingPunct="1">
        <a:spcBef>
          <a:spcPct val="20000"/>
        </a:spcBef>
        <a:spcAft>
          <a:spcPct val="0"/>
        </a:spcAft>
        <a:buClr>
          <a:srgbClr val="008035"/>
        </a:buClr>
        <a:buFont typeface="Wingdings" pitchFamily="2" charset="2"/>
        <a:buChar char="v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990600" indent="-533400" algn="just" rtl="0" eaLnBrk="1" fontAlgn="base" hangingPunct="1">
        <a:spcBef>
          <a:spcPct val="20000"/>
        </a:spcBef>
        <a:spcAft>
          <a:spcPct val="0"/>
        </a:spcAft>
        <a:buClr>
          <a:srgbClr val="008035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2pPr>
      <a:lvl3pPr marL="1371600" indent="-457200" algn="just" rtl="0" eaLnBrk="1" fontAlgn="base" hangingPunct="1">
        <a:spcBef>
          <a:spcPct val="20000"/>
        </a:spcBef>
        <a:spcAft>
          <a:spcPct val="0"/>
        </a:spcAft>
        <a:buClr>
          <a:srgbClr val="008035"/>
        </a:buClr>
        <a:buSzPct val="70000"/>
        <a:buChar char="•"/>
        <a:defRPr>
          <a:solidFill>
            <a:schemeClr val="tx1"/>
          </a:solidFill>
          <a:latin typeface="+mn-lt"/>
        </a:defRPr>
      </a:lvl3pPr>
      <a:lvl4pPr marL="1752600" indent="-381000" algn="just" rtl="0" eaLnBrk="1" fontAlgn="base" hangingPunct="1">
        <a:spcBef>
          <a:spcPct val="20000"/>
        </a:spcBef>
        <a:spcAft>
          <a:spcPct val="0"/>
        </a:spcAft>
        <a:buClr>
          <a:srgbClr val="008035"/>
        </a:buClr>
        <a:buAutoNum type="alphaLcParenR"/>
        <a:defRPr>
          <a:solidFill>
            <a:schemeClr val="tx1"/>
          </a:solidFill>
          <a:latin typeface="+mn-lt"/>
        </a:defRPr>
      </a:lvl4pPr>
      <a:lvl5pPr marL="2209800" indent="-381000" algn="just" rtl="0" eaLnBrk="1" fontAlgn="base" hangingPunct="1">
        <a:spcBef>
          <a:spcPct val="20000"/>
        </a:spcBef>
        <a:spcAft>
          <a:spcPct val="0"/>
        </a:spcAft>
        <a:buClr>
          <a:srgbClr val="008035"/>
        </a:buClr>
        <a:buSzPct val="80000"/>
        <a:buFont typeface="Wingdings" pitchFamily="2" charset="2"/>
        <a:buChar char="Ø"/>
        <a:defRPr>
          <a:solidFill>
            <a:schemeClr val="tx1"/>
          </a:solidFill>
          <a:latin typeface="+mn-lt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rgbClr val="79A400"/>
        </a:buClr>
        <a:buSzPct val="80000"/>
        <a:buFont typeface="Wingdings" pitchFamily="2" charset="2"/>
        <a:buChar char="Ø"/>
        <a:defRPr sz="1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rgbClr val="79A400"/>
        </a:buClr>
        <a:buSzPct val="80000"/>
        <a:buFont typeface="Wingdings" pitchFamily="2" charset="2"/>
        <a:buChar char="Ø"/>
        <a:defRPr sz="1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rgbClr val="79A400"/>
        </a:buClr>
        <a:buSzPct val="80000"/>
        <a:buFont typeface="Wingdings" pitchFamily="2" charset="2"/>
        <a:buChar char="Ø"/>
        <a:defRPr sz="1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rgbClr val="79A400"/>
        </a:buClr>
        <a:buSzPct val="80000"/>
        <a:buFont typeface="Wingdings" pitchFamily="2" charset="2"/>
        <a:buChar char="Ø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xalimentaria.e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jpeg"/><Relationship Id="rId7" Type="http://schemas.openxmlformats.org/officeDocument/2006/relationships/hyperlink" Target="https://twitter.com/LexAlimentari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hyperlink" Target="https://www.linkedin.com/in/daniele-pisanello-248aaa6?trk=hp-identity-photo" TargetMode="External"/><Relationship Id="rId4" Type="http://schemas.openxmlformats.org/officeDocument/2006/relationships/hyperlink" Target="http://www.lexalimentaria.eu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35024" y="4690886"/>
            <a:ext cx="3419575" cy="425450"/>
          </a:xfrm>
        </p:spPr>
        <p:txBody>
          <a:bodyPr/>
          <a:lstStyle/>
          <a:p>
            <a:pPr algn="ctr" eaLnBrk="1" hangingPunct="1"/>
            <a:r>
              <a:rPr lang="en-GB" sz="1800" b="1" dirty="0">
                <a:latin typeface="Garamond" pitchFamily="18" charset="0"/>
              </a:rPr>
              <a:t>avv. Daniele Pisanello  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35024" y="5426075"/>
            <a:ext cx="3419575" cy="611868"/>
          </a:xfrm>
        </p:spPr>
        <p:txBody>
          <a:bodyPr/>
          <a:lstStyle/>
          <a:p>
            <a:pPr algn="ctr"/>
            <a:r>
              <a:rPr lang="it-IT" sz="1400" dirty="0"/>
              <a:t>19 Novembre 2019 </a:t>
            </a:r>
          </a:p>
          <a:p>
            <a:pPr algn="ctr" eaLnBrk="1" hangingPunct="1"/>
            <a:r>
              <a:rPr lang="it-IT" sz="1400" dirty="0"/>
              <a:t>Roma, Auditorium </a:t>
            </a:r>
            <a:r>
              <a:rPr lang="it-IT" sz="1400" dirty="0" err="1"/>
              <a:t>Guseppe</a:t>
            </a:r>
            <a:r>
              <a:rPr lang="it-IT" sz="1400" dirty="0"/>
              <a:t> </a:t>
            </a:r>
            <a:r>
              <a:rPr lang="it-IT" sz="1400" dirty="0" err="1"/>
              <a:t>Avollo</a:t>
            </a:r>
            <a:r>
              <a:rPr lang="it-IT" sz="1400" dirty="0"/>
              <a:t> </a:t>
            </a: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1585913" y="4422775"/>
            <a:ext cx="2963862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3000"/>
              </a:lnSpc>
            </a:pPr>
            <a:endParaRPr lang="en-GB" sz="1600">
              <a:latin typeface="Garamond" pitchFamily="18" charset="0"/>
            </a:endParaRPr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1732732" y="2839747"/>
            <a:ext cx="322415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400" spc="50" dirty="0">
                <a:solidFill>
                  <a:schemeClr val="bg1"/>
                </a:solidFill>
                <a:latin typeface="Cambria" pitchFamily="18" charset="0"/>
                <a:cs typeface="Aharoni" pitchFamily="2" charset="-79"/>
              </a:rPr>
              <a:t>Analisi giuridica del D.lgs. n. 20/2018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5149831-8F67-4B7C-8735-D22522B0E8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5"/>
          <a:stretch/>
        </p:blipFill>
        <p:spPr>
          <a:xfrm>
            <a:off x="1663600" y="322119"/>
            <a:ext cx="3391000" cy="2479528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00B283-EACE-4531-BD06-238EBB1BF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Ancora sull’organismo di controllo: il p.v. del d.lgs. n. 20/2018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5D8D07-2DFB-4C9A-88E4-D93E3E372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L’</a:t>
            </a:r>
            <a:r>
              <a:rPr lang="it-IT" dirty="0" err="1"/>
              <a:t>OdC</a:t>
            </a:r>
            <a:r>
              <a:rPr lang="it-IT" dirty="0"/>
              <a:t> svolge </a:t>
            </a:r>
            <a:r>
              <a:rPr lang="it-IT" b="1" u="sng" dirty="0">
                <a:solidFill>
                  <a:srgbClr val="7E584B"/>
                </a:solidFill>
              </a:rPr>
              <a:t>attività di impresa</a:t>
            </a:r>
            <a:r>
              <a:rPr lang="it-IT" b="1" dirty="0">
                <a:solidFill>
                  <a:srgbClr val="7E584B"/>
                </a:solidFill>
              </a:rPr>
              <a:t> </a:t>
            </a:r>
            <a:r>
              <a:rPr lang="it-IT" dirty="0"/>
              <a:t>consistente nella valutazione di un </a:t>
            </a:r>
            <a:r>
              <a:rPr lang="it-IT" i="1" dirty="0"/>
              <a:t>processo</a:t>
            </a:r>
            <a:r>
              <a:rPr lang="it-IT" dirty="0"/>
              <a:t> di produzione di beni agricoli/alimentari, ed </a:t>
            </a:r>
            <a:r>
              <a:rPr lang="it-IT" b="1" u="sng" dirty="0">
                <a:solidFill>
                  <a:srgbClr val="7E584B"/>
                </a:solidFill>
              </a:rPr>
              <a:t>eventuale</a:t>
            </a:r>
            <a:r>
              <a:rPr lang="it-IT" dirty="0"/>
              <a:t> certificazione di conformità a standard definiti da fonti legislative UE, esercitabile previo rilascio di </a:t>
            </a:r>
            <a:r>
              <a:rPr lang="it-IT" b="1" u="sng" dirty="0">
                <a:solidFill>
                  <a:srgbClr val="7E584B"/>
                </a:solidFill>
              </a:rPr>
              <a:t>titolo abilitativo</a:t>
            </a:r>
            <a:r>
              <a:rPr lang="it-IT" dirty="0"/>
              <a:t>, condotta in </a:t>
            </a:r>
            <a:r>
              <a:rPr lang="it-IT" b="1" u="sng" dirty="0">
                <a:solidFill>
                  <a:srgbClr val="7E584B"/>
                </a:solidFill>
              </a:rPr>
              <a:t>regime di concorrenza</a:t>
            </a:r>
            <a:r>
              <a:rPr lang="it-IT" b="1" dirty="0">
                <a:solidFill>
                  <a:srgbClr val="7E584B"/>
                </a:solidFill>
              </a:rPr>
              <a:t> </a:t>
            </a:r>
            <a:r>
              <a:rPr lang="it-IT" dirty="0"/>
              <a:t>(diversamente da quanto accade con certificazione DOP-IGP) e soggetta a una serie di limiti e condizioni. </a:t>
            </a:r>
          </a:p>
          <a:p>
            <a:endParaRPr lang="it-IT" dirty="0"/>
          </a:p>
          <a:p>
            <a:r>
              <a:rPr lang="it-IT" dirty="0"/>
              <a:t>L’art. 5(3) del D.lgs. n. 20/18 invece tratteggia l’attività degli </a:t>
            </a:r>
            <a:r>
              <a:rPr lang="it-IT" dirty="0" err="1"/>
              <a:t>OdC</a:t>
            </a:r>
            <a:r>
              <a:rPr lang="it-IT" dirty="0"/>
              <a:t>: </a:t>
            </a:r>
          </a:p>
          <a:p>
            <a:pPr lvl="1"/>
            <a:r>
              <a:rPr lang="it-IT" i="1" dirty="0"/>
              <a:t>Nello svolgimento dell'attività di controllo, gli organismi di controllo </a:t>
            </a:r>
            <a:r>
              <a:rPr lang="it-IT" b="1" i="1" dirty="0"/>
              <a:t>eseguono ispezioni </a:t>
            </a:r>
            <a:r>
              <a:rPr lang="it-IT" i="1" dirty="0"/>
              <a:t>al fine di </a:t>
            </a:r>
            <a:r>
              <a:rPr lang="it-IT" b="1" i="1" dirty="0"/>
              <a:t>accertare</a:t>
            </a:r>
            <a:r>
              <a:rPr lang="it-IT" i="1" dirty="0"/>
              <a:t> eventuali infrazioni e irregolarità, nonché inosservanze, </a:t>
            </a:r>
            <a:r>
              <a:rPr lang="it-IT" b="1" i="1" dirty="0"/>
              <a:t>riguardanti la qualificazione biologica dei prodotti </a:t>
            </a:r>
            <a:r>
              <a:rPr lang="it-IT" i="1" dirty="0"/>
              <a:t>e adottano, a tutela degli interessi dei consumatori, le </a:t>
            </a:r>
            <a:r>
              <a:rPr lang="it-IT" b="1" i="1" dirty="0"/>
              <a:t>corrispondenti misure </a:t>
            </a:r>
            <a:r>
              <a:rPr lang="it-IT" i="1" dirty="0"/>
              <a:t>e </a:t>
            </a:r>
            <a:r>
              <a:rPr lang="it-IT" b="1" i="1" dirty="0"/>
              <a:t>rilasciano certificazioni </a:t>
            </a:r>
            <a:r>
              <a:rPr lang="it-IT" i="1" dirty="0"/>
              <a:t>a seguito di ispezioni con esito favorevole.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635D99A-F7FD-4597-AA16-B932E6FB5F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C66063-FC9F-453F-B9E3-782BE637F16F}" type="slidenum">
              <a:rPr lang="it-IT" smtClean="0"/>
              <a:pPr>
                <a:defRPr/>
              </a:pPr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9158394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DD0A416-B0DA-47D9-A2C2-84AC259E4F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127B06-316F-4AD9-AF94-3E105F263400}" type="slidenum">
              <a:rPr lang="it-IT" smtClean="0"/>
              <a:pPr>
                <a:defRPr/>
              </a:pPr>
              <a:t>11</a:t>
            </a:fld>
            <a:endParaRPr lang="it-IT" dirty="0"/>
          </a:p>
        </p:txBody>
      </p:sp>
      <p:sp>
        <p:nvSpPr>
          <p:cNvPr id="6" name="CasellaDiTesto 11">
            <a:extLst>
              <a:ext uri="{FF2B5EF4-FFF2-40B4-BE49-F238E27FC236}">
                <a16:creationId xmlns:a16="http://schemas.microsoft.com/office/drawing/2014/main" id="{14EE5943-7798-4140-8C97-60F47DED5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8859" y="2320115"/>
            <a:ext cx="6735811" cy="22177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0000">
                <a:schemeClr val="accent1">
                  <a:lumMod val="45000"/>
                  <a:lumOff val="55000"/>
                </a:schemeClr>
              </a:gs>
              <a:gs pos="80000">
                <a:schemeClr val="accent1">
                  <a:lumMod val="45000"/>
                  <a:lumOff val="55000"/>
                </a:schemeClr>
              </a:gs>
              <a:gs pos="100000">
                <a:srgbClr val="008035"/>
              </a:gs>
            </a:gsLst>
            <a:lin ang="108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anchor="ctr" anchorCtr="0">
            <a:noAutofit/>
          </a:bodyPr>
          <a:lstStyle/>
          <a:p>
            <a:pPr marL="1074738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it-IT" sz="2000" dirty="0">
                <a:solidFill>
                  <a:srgbClr val="008035"/>
                </a:solidFill>
              </a:rPr>
              <a:t>La disciplina nazionale dei controlli e della certificazione del biologico: </a:t>
            </a:r>
          </a:p>
          <a:p>
            <a:pPr marL="1074738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it-IT" sz="2000" dirty="0">
                <a:solidFill>
                  <a:srgbClr val="008035"/>
                </a:solidFill>
              </a:rPr>
              <a:t>(Breve analisi del D.lgs. n. 20/2018)</a:t>
            </a:r>
          </a:p>
        </p:txBody>
      </p:sp>
    </p:spTree>
    <p:extLst>
      <p:ext uri="{BB962C8B-B14F-4D97-AF65-F5344CB8AC3E}">
        <p14:creationId xmlns:p14="http://schemas.microsoft.com/office/powerpoint/2010/main" val="325610153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B28E4A-7E49-471F-BB78-18F0C419E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9C4070-7E46-44BE-A0D2-244C330B0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952500"/>
            <a:ext cx="8648700" cy="5905500"/>
          </a:xfrm>
        </p:spPr>
        <p:txBody>
          <a:bodyPr/>
          <a:lstStyle/>
          <a:p>
            <a:r>
              <a:rPr lang="it-IT" sz="1400" dirty="0"/>
              <a:t>Art. 1. Ambito di applicazione</a:t>
            </a:r>
          </a:p>
          <a:p>
            <a:r>
              <a:rPr lang="it-IT" sz="1400" dirty="0"/>
              <a:t>Art. 2. Definizioni</a:t>
            </a:r>
          </a:p>
          <a:p>
            <a:r>
              <a:rPr lang="it-IT" sz="1400" dirty="0"/>
              <a:t>Art. 3. Sistema di controllo</a:t>
            </a:r>
          </a:p>
          <a:p>
            <a:r>
              <a:rPr lang="it-IT" sz="1400" dirty="0"/>
              <a:t>Art. 4. Organismi di controllo</a:t>
            </a:r>
          </a:p>
          <a:p>
            <a:r>
              <a:rPr lang="it-IT" sz="1400" dirty="0"/>
              <a:t>Art. 5. Attività di controllo svolta dagli organismi di controllo</a:t>
            </a:r>
          </a:p>
          <a:p>
            <a:r>
              <a:rPr lang="it-IT" sz="1400" dirty="0"/>
              <a:t>Art. 6. Obblighi degli organismi di controllo</a:t>
            </a:r>
          </a:p>
          <a:p>
            <a:r>
              <a:rPr lang="it-IT" sz="1400" dirty="0"/>
              <a:t>Art. 7. Sospensione e revoca dell'autorizzazione</a:t>
            </a:r>
          </a:p>
          <a:p>
            <a:r>
              <a:rPr lang="it-IT" sz="1400" dirty="0"/>
              <a:t>Art. 8. Sanzioni amministrative pecuniarie a carico degli organismi di controllo</a:t>
            </a:r>
          </a:p>
          <a:p>
            <a:r>
              <a:rPr lang="it-IT" sz="1400" dirty="0"/>
              <a:t>Art. 9. Obblighi degli operatori</a:t>
            </a:r>
          </a:p>
          <a:p>
            <a:r>
              <a:rPr lang="it-IT" sz="1400" dirty="0"/>
              <a:t>Art. 10. Sanzioni amministrative pecuniarie relative alla designazione, alla presentazione e all'uso commerciale</a:t>
            </a:r>
          </a:p>
          <a:p>
            <a:r>
              <a:rPr lang="it-IT" sz="1400" dirty="0"/>
              <a:t>Art. 11. Sanzioni amministrative pecuniarie a carico degli operatori</a:t>
            </a:r>
          </a:p>
          <a:p>
            <a:r>
              <a:rPr lang="it-IT" sz="1400" dirty="0"/>
              <a:t>Art. 12. Applicazione delle sanzioni</a:t>
            </a:r>
          </a:p>
          <a:p>
            <a:r>
              <a:rPr lang="it-IT" sz="1400" dirty="0"/>
              <a:t>Art. 13. Modalità di pagamento e riassegnazioni</a:t>
            </a:r>
          </a:p>
          <a:p>
            <a:r>
              <a:rPr lang="it-IT" sz="1400" dirty="0"/>
              <a:t>Art. 14. Disposizioni transitorie</a:t>
            </a:r>
          </a:p>
          <a:p>
            <a:r>
              <a:rPr lang="it-IT" sz="1400" dirty="0"/>
              <a:t>Art. 15. Abrogazioni</a:t>
            </a:r>
          </a:p>
          <a:p>
            <a:r>
              <a:rPr lang="it-IT" sz="1400" dirty="0"/>
              <a:t>Art. 16. Clausola di salvaguardia</a:t>
            </a:r>
          </a:p>
          <a:p>
            <a:r>
              <a:rPr lang="it-IT" sz="1400" dirty="0"/>
              <a:t>Art. 17. Entrata in vigore</a:t>
            </a:r>
          </a:p>
          <a:p>
            <a:r>
              <a:rPr lang="it-IT" sz="1400" dirty="0"/>
              <a:t>Allegato 1 (di cui all'articolo 4, comma 1) - Requisiti minimi della procedura standard di controllo</a:t>
            </a:r>
          </a:p>
          <a:p>
            <a:r>
              <a:rPr lang="it-IT" sz="1400" dirty="0"/>
              <a:t>Allegato 2 (di cui all'articolo 4, comma 6, lettere a) e c), e all'articolo 8, comma 1, lettere b), c) e d), e all'articolo 8, comma 2, lettera e)) - Requisiti dell'organismo di controllo</a:t>
            </a:r>
          </a:p>
          <a:p>
            <a:r>
              <a:rPr lang="it-IT" sz="1400" dirty="0"/>
              <a:t>Allegato 3 (di cui all'articolo 5, comma 1) - Requisiti minimi del programma annuale di controllo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2678B43-0CD8-4580-8C81-8D73199391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C66063-FC9F-453F-B9E3-782BE637F16F}" type="slidenum">
              <a:rPr lang="it-IT" smtClean="0"/>
              <a:pPr>
                <a:defRPr/>
              </a:pPr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579921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30EBA7-B969-4713-AC8C-F90EE48C8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Vigilanza, Valutazione di conformità e mercato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2B0CD59-3CDA-4229-AB75-94FF01A877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C66063-FC9F-453F-B9E3-782BE637F16F}" type="slidenum">
              <a:rPr lang="it-IT" smtClean="0"/>
              <a:pPr>
                <a:defRPr/>
              </a:pPr>
              <a:t>13</a:t>
            </a:fld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5CA5B41-EB1F-4A41-9887-996D7074A9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64" y="1013979"/>
            <a:ext cx="1457553" cy="1161184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3588DD79-34A9-4ECA-B89E-D3EF885EC2AF}"/>
              </a:ext>
            </a:extLst>
          </p:cNvPr>
          <p:cNvSpPr txBox="1"/>
          <p:nvPr/>
        </p:nvSpPr>
        <p:spPr bwMode="auto">
          <a:xfrm>
            <a:off x="322837" y="4902320"/>
            <a:ext cx="1801238" cy="64633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7E584B"/>
                </a:solidFill>
                <a:latin typeface="Calibri" pitchFamily="34" charset="0"/>
              </a:rPr>
              <a:t>AUTORITA’ DI VIGILANZA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C77A4EEA-A643-4AE1-82C2-5A87A7AC4F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1" r="10977"/>
          <a:stretch/>
        </p:blipFill>
        <p:spPr bwMode="auto">
          <a:xfrm>
            <a:off x="2386004" y="1013979"/>
            <a:ext cx="3897150" cy="3931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impresa">
            <a:extLst>
              <a:ext uri="{FF2B5EF4-FFF2-40B4-BE49-F238E27FC236}">
                <a16:creationId xmlns:a16="http://schemas.microsoft.com/office/drawing/2014/main" id="{4DCD55E2-30A2-4DD2-9499-1DA1F8446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813" y="3788282"/>
            <a:ext cx="2053696" cy="115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impresa">
            <a:extLst>
              <a:ext uri="{FF2B5EF4-FFF2-40B4-BE49-F238E27FC236}">
                <a16:creationId xmlns:a16="http://schemas.microsoft.com/office/drawing/2014/main" id="{FC1EBF00-5C2F-423B-BA7B-D3EBE3397D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30" r="21607" b="7421"/>
          <a:stretch/>
        </p:blipFill>
        <p:spPr bwMode="auto">
          <a:xfrm>
            <a:off x="7060239" y="2329257"/>
            <a:ext cx="1190843" cy="1301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Image result for impresa agroalimentare">
            <a:extLst>
              <a:ext uri="{FF2B5EF4-FFF2-40B4-BE49-F238E27FC236}">
                <a16:creationId xmlns:a16="http://schemas.microsoft.com/office/drawing/2014/main" id="{48199BD4-5837-408D-9F08-BDD32C943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260" y="1147182"/>
            <a:ext cx="2053696" cy="105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regioni italiane">
            <a:extLst>
              <a:ext uri="{FF2B5EF4-FFF2-40B4-BE49-F238E27FC236}">
                <a16:creationId xmlns:a16="http://schemas.microsoft.com/office/drawing/2014/main" id="{A0ED76F1-4F1A-48B1-9683-B6342A75E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58" y="2256555"/>
            <a:ext cx="208597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4D2B6059-D7E8-4474-B7E3-C71F7319BFB9}"/>
              </a:ext>
            </a:extLst>
          </p:cNvPr>
          <p:cNvCxnSpPr/>
          <p:nvPr/>
        </p:nvCxnSpPr>
        <p:spPr bwMode="auto">
          <a:xfrm>
            <a:off x="2274933" y="817418"/>
            <a:ext cx="29473" cy="5278582"/>
          </a:xfrm>
          <a:prstGeom prst="line">
            <a:avLst/>
          </a:prstGeom>
          <a:noFill/>
          <a:ln w="12700" cap="flat" cmpd="sng" algn="ctr">
            <a:solidFill>
              <a:srgbClr val="7E584B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C70C0161-CD53-4AC6-9926-C8179E31CD1A}"/>
              </a:ext>
            </a:extLst>
          </p:cNvPr>
          <p:cNvSpPr txBox="1"/>
          <p:nvPr/>
        </p:nvSpPr>
        <p:spPr bwMode="auto">
          <a:xfrm>
            <a:off x="3453380" y="5131105"/>
            <a:ext cx="1801238" cy="92333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>
                <a:solidFill>
                  <a:srgbClr val="7E584B"/>
                </a:solidFill>
                <a:latin typeface="Calibri" pitchFamily="34" charset="0"/>
              </a:defRPr>
            </a:lvl1pPr>
          </a:lstStyle>
          <a:p>
            <a:r>
              <a:rPr lang="it-IT" dirty="0"/>
              <a:t>ORGANISMI DI VALUTAZIONE DI CONFIRMITA’</a:t>
            </a:r>
          </a:p>
        </p:txBody>
      </p: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E5DF61D9-840B-4580-BB18-4D3B1EFAEBBA}"/>
              </a:ext>
            </a:extLst>
          </p:cNvPr>
          <p:cNvCxnSpPr/>
          <p:nvPr/>
        </p:nvCxnSpPr>
        <p:spPr bwMode="auto">
          <a:xfrm>
            <a:off x="6403593" y="775853"/>
            <a:ext cx="29473" cy="5278582"/>
          </a:xfrm>
          <a:prstGeom prst="line">
            <a:avLst/>
          </a:prstGeom>
          <a:noFill/>
          <a:ln w="12700" cap="flat" cmpd="sng" algn="ctr">
            <a:solidFill>
              <a:srgbClr val="7E584B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F6B1B87-610D-426A-A992-29DA388863A4}"/>
              </a:ext>
            </a:extLst>
          </p:cNvPr>
          <p:cNvSpPr txBox="1"/>
          <p:nvPr/>
        </p:nvSpPr>
        <p:spPr bwMode="auto">
          <a:xfrm>
            <a:off x="6528195" y="5399171"/>
            <a:ext cx="2507016" cy="92333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>
                <a:solidFill>
                  <a:srgbClr val="7E584B"/>
                </a:solidFill>
                <a:latin typeface="Calibri" pitchFamily="34" charset="0"/>
              </a:defRPr>
            </a:lvl1pPr>
          </a:lstStyle>
          <a:p>
            <a:r>
              <a:rPr lang="it-IT" dirty="0"/>
              <a:t>IMPRESA AGRICOLA, IMPRESA ALIMENTARE</a:t>
            </a:r>
          </a:p>
          <a:p>
            <a:r>
              <a:rPr lang="it-IT" dirty="0"/>
              <a:t>MERCATO</a:t>
            </a:r>
          </a:p>
        </p:txBody>
      </p:sp>
    </p:spTree>
    <p:extLst>
      <p:ext uri="{BB962C8B-B14F-4D97-AF65-F5344CB8AC3E}">
        <p14:creationId xmlns:p14="http://schemas.microsoft.com/office/powerpoint/2010/main" val="10560679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39AE67-AB18-49F1-96DB-96DBDA741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Quadro generale del D.lgs. 20/2018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5D68FF-F90C-4B14-8DB8-84A5B2FAB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D.lgs. n. 20/2018 </a:t>
            </a:r>
            <a:r>
              <a:rPr lang="it-IT" b="1" dirty="0"/>
              <a:t>conferma</a:t>
            </a:r>
            <a:r>
              <a:rPr lang="it-IT" dirty="0"/>
              <a:t> l’impostazione generale per la quale </a:t>
            </a:r>
          </a:p>
          <a:p>
            <a:pPr lvl="1"/>
            <a:r>
              <a:rPr lang="it-IT" dirty="0"/>
              <a:t>Al Ministero (MiPAAF) e Regioni spetta la </a:t>
            </a:r>
            <a:r>
              <a:rPr lang="it-IT" b="1" dirty="0"/>
              <a:t>vigilanza</a:t>
            </a:r>
            <a:r>
              <a:rPr lang="it-IT" dirty="0"/>
              <a:t> di mercato;</a:t>
            </a:r>
          </a:p>
          <a:p>
            <a:pPr lvl="2"/>
            <a:r>
              <a:rPr lang="it-IT" dirty="0"/>
              <a:t>«vigilanza del mercato» </a:t>
            </a:r>
            <a:r>
              <a:rPr lang="it-IT" i="1" dirty="0"/>
              <a:t>le attività svolte e i provvedimenti adottati dalle autorità pubbliche per garantire che i prodotti siano conformi ai requisiti stabiliti nella pertinente normativa comunitaria di armonizzazione e non pregiudicano la salute, la sicurezza o qualsiasi altro aspetto della protezione del pubblico interesse</a:t>
            </a:r>
            <a:r>
              <a:rPr lang="it-IT" dirty="0"/>
              <a:t>; </a:t>
            </a:r>
          </a:p>
          <a:p>
            <a:pPr lvl="1"/>
            <a:r>
              <a:rPr lang="it-IT" dirty="0"/>
              <a:t>Agli Organismi di controllo autorizzati è affidato lo svolgimento delle attività di </a:t>
            </a:r>
            <a:r>
              <a:rPr lang="it-IT" b="1" dirty="0"/>
              <a:t>controllo</a:t>
            </a:r>
            <a:r>
              <a:rPr lang="it-IT" dirty="0"/>
              <a:t> e certificazione;</a:t>
            </a:r>
          </a:p>
          <a:p>
            <a:endParaRPr lang="it-IT" dirty="0"/>
          </a:p>
          <a:p>
            <a:r>
              <a:rPr lang="it-IT" b="1" dirty="0"/>
              <a:t>Ridefinisce</a:t>
            </a:r>
            <a:r>
              <a:rPr lang="it-IT" dirty="0"/>
              <a:t> </a:t>
            </a:r>
            <a:r>
              <a:rPr lang="it-IT" b="1" dirty="0"/>
              <a:t>i requisiti di accesso</a:t>
            </a:r>
            <a:r>
              <a:rPr lang="it-IT" dirty="0"/>
              <a:t> all’attività di </a:t>
            </a:r>
            <a:r>
              <a:rPr lang="it-IT" dirty="0" err="1"/>
              <a:t>conformity</a:t>
            </a:r>
            <a:r>
              <a:rPr lang="it-IT" dirty="0"/>
              <a:t> assessment nel biologico (autorizzazione), disciplina ex novo la sospensione e riforma l’istituto della revoca; stabilisce un </a:t>
            </a:r>
            <a:r>
              <a:rPr lang="it-IT" b="1" dirty="0"/>
              <a:t>quadro sanzionatorio </a:t>
            </a:r>
            <a:r>
              <a:rPr lang="it-IT" b="1" i="1" dirty="0"/>
              <a:t>sui generis </a:t>
            </a:r>
            <a:r>
              <a:rPr lang="it-IT" dirty="0"/>
              <a:t>per le violazioni degli obblighi incombenti sull’</a:t>
            </a:r>
            <a:r>
              <a:rPr lang="it-IT" dirty="0" err="1"/>
              <a:t>OdC</a:t>
            </a:r>
            <a:endParaRPr lang="it-IT" dirty="0"/>
          </a:p>
          <a:p>
            <a:endParaRPr lang="it-IT" dirty="0"/>
          </a:p>
          <a:p>
            <a:r>
              <a:rPr lang="it-IT" dirty="0"/>
              <a:t>Predispone una griglia </a:t>
            </a:r>
            <a:r>
              <a:rPr lang="it-IT" b="1" dirty="0"/>
              <a:t>di sanzioni a carico delle aziende </a:t>
            </a:r>
            <a:r>
              <a:rPr lang="it-IT" dirty="0"/>
              <a:t>certificate di dubbia compatibilità col principio di proporzionalità,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9036455-CBEE-4A3A-9067-0668D8E595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C66063-FC9F-453F-B9E3-782BE637F16F}" type="slidenum">
              <a:rPr lang="it-IT" smtClean="0"/>
              <a:pPr>
                <a:defRPr/>
              </a:pPr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020084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A9954D-CC65-4055-964C-98BB4E851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075" y="273731"/>
            <a:ext cx="6686096" cy="422955"/>
          </a:xfrm>
        </p:spPr>
        <p:txBody>
          <a:bodyPr/>
          <a:lstStyle/>
          <a:p>
            <a:r>
              <a:rPr lang="it-IT" dirty="0"/>
              <a:t>ODC: Requisiti d’accesso </a:t>
            </a:r>
            <a:br>
              <a:rPr lang="it-IT" dirty="0"/>
            </a:br>
            <a:r>
              <a:rPr lang="it-IT" dirty="0"/>
              <a:t>Ovvero: Voler essere più realisti del 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F42B53-0B7C-4C12-B807-B457C584E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952500"/>
            <a:ext cx="8648700" cy="5551333"/>
          </a:xfrm>
        </p:spPr>
        <p:txBody>
          <a:bodyPr/>
          <a:lstStyle/>
          <a:p>
            <a:r>
              <a:rPr lang="it-IT" sz="1750" dirty="0"/>
              <a:t>Tra i requisiti per l’autorizzazione dell’</a:t>
            </a:r>
            <a:r>
              <a:rPr lang="it-IT" sz="1750" dirty="0" err="1"/>
              <a:t>OdC</a:t>
            </a:r>
            <a:r>
              <a:rPr lang="it-IT" sz="1750" dirty="0"/>
              <a:t> e il suo mantenimento vi sono anche: </a:t>
            </a:r>
          </a:p>
          <a:p>
            <a:pPr lvl="1"/>
            <a:r>
              <a:rPr lang="it-IT" sz="1750" dirty="0"/>
              <a:t>Accreditamento UNI CEI EN 17065/2012; </a:t>
            </a:r>
          </a:p>
          <a:p>
            <a:pPr lvl="1"/>
            <a:r>
              <a:rPr lang="it-IT" sz="1750" dirty="0"/>
              <a:t>Obblighi documentali e di trasmissione dati </a:t>
            </a:r>
            <a:r>
              <a:rPr lang="it-IT" sz="1400" dirty="0"/>
              <a:t>sotto</a:t>
            </a:r>
            <a:r>
              <a:rPr lang="it-IT" sz="1750" dirty="0"/>
              <a:t> «</a:t>
            </a:r>
            <a:r>
              <a:rPr lang="it-IT" sz="1750" i="1" dirty="0"/>
              <a:t>minaccia»</a:t>
            </a:r>
            <a:r>
              <a:rPr lang="it-IT" sz="1750" dirty="0"/>
              <a:t> di sospensione;</a:t>
            </a:r>
          </a:p>
          <a:p>
            <a:pPr lvl="1"/>
            <a:r>
              <a:rPr lang="it-IT" sz="1750" dirty="0"/>
              <a:t>Vincoli inusitati, irragionevoli e illegittimi, relativi all’organizzazione e sulla contrattualistica</a:t>
            </a:r>
          </a:p>
          <a:p>
            <a:pPr lvl="2"/>
            <a:r>
              <a:rPr lang="it-IT" sz="1750" dirty="0"/>
              <a:t>Vincolo delle </a:t>
            </a:r>
            <a:r>
              <a:rPr lang="it-IT" sz="1750" b="1" dirty="0"/>
              <a:t>tre visite ispettive consecutive </a:t>
            </a:r>
          </a:p>
          <a:p>
            <a:pPr lvl="2"/>
            <a:r>
              <a:rPr lang="it-IT" sz="1750" dirty="0"/>
              <a:t>Vincolo dell’</a:t>
            </a:r>
            <a:r>
              <a:rPr lang="it-IT" sz="1750" b="1" dirty="0"/>
              <a:t>organizzazione regionale</a:t>
            </a:r>
          </a:p>
          <a:p>
            <a:pPr lvl="2"/>
            <a:r>
              <a:rPr lang="it-IT" sz="1750" i="1" dirty="0"/>
              <a:t>«I pronunciamenti </a:t>
            </a:r>
            <a:r>
              <a:rPr lang="it-IT" sz="1750" dirty="0"/>
              <a:t>[del Comitato Ricorsi] </a:t>
            </a:r>
            <a:r>
              <a:rPr lang="it-IT" sz="1750" i="1" dirty="0"/>
              <a:t>hanno natura di lodo arbitrale, come da specifica clausola compromissoria sottoscritta nel contratto di assoggettamento al controllo, ai sensi del titolo VIII del libro quarto del Codice di procedura civile;</a:t>
            </a:r>
            <a:r>
              <a:rPr lang="it-IT" sz="1750" dirty="0"/>
              <a:t> (</a:t>
            </a:r>
            <a:r>
              <a:rPr lang="it-IT" sz="1750" dirty="0" err="1"/>
              <a:t>All</a:t>
            </a:r>
            <a:r>
              <a:rPr lang="it-IT" sz="1750" dirty="0"/>
              <a:t>. 2, C p. 8)</a:t>
            </a:r>
            <a:endParaRPr lang="it-IT" sz="1750" i="1" dirty="0"/>
          </a:p>
          <a:p>
            <a:pPr lvl="1"/>
            <a:r>
              <a:rPr lang="it-IT" sz="1750" dirty="0"/>
              <a:t>L’infelice formulazione secondo cui l’</a:t>
            </a:r>
            <a:r>
              <a:rPr lang="it-IT" sz="1750" u="sng" dirty="0"/>
              <a:t>apicale</a:t>
            </a:r>
            <a:r>
              <a:rPr lang="it-IT" sz="1750" dirty="0"/>
              <a:t> o il </a:t>
            </a:r>
            <a:r>
              <a:rPr lang="it-IT" sz="1750" u="sng" dirty="0"/>
              <a:t>personale dipendente</a:t>
            </a:r>
            <a:r>
              <a:rPr lang="it-IT" sz="1750" dirty="0"/>
              <a:t> addetto al controllo/certificazione non deve essere «</a:t>
            </a:r>
            <a:r>
              <a:rPr lang="it-IT" sz="1750" b="1" i="1" dirty="0" err="1"/>
              <a:t>interessat</a:t>
            </a:r>
            <a:r>
              <a:rPr lang="it-IT" sz="1750" b="1" dirty="0"/>
              <a:t>[o]</a:t>
            </a:r>
            <a:r>
              <a:rPr lang="it-IT" sz="1750" b="1" i="1" dirty="0"/>
              <a:t> </a:t>
            </a:r>
            <a:r>
              <a:rPr lang="it-IT" sz="1750" i="1" dirty="0"/>
              <a:t>da procedimenti penali in corso per delitti non colposi (omissis)</a:t>
            </a:r>
            <a:r>
              <a:rPr lang="it-IT" sz="1750" dirty="0"/>
              <a:t>». </a:t>
            </a:r>
          </a:p>
          <a:p>
            <a:pPr lvl="1"/>
            <a:r>
              <a:rPr lang="it-IT" sz="1750" dirty="0"/>
              <a:t>«</a:t>
            </a:r>
            <a:r>
              <a:rPr lang="it-IT" sz="1750" b="1" i="1" dirty="0"/>
              <a:t>Impegno ad applicare</a:t>
            </a:r>
            <a:r>
              <a:rPr lang="it-IT" sz="1750" i="1" dirty="0"/>
              <a:t>» le misure per i casi di «accertamento» di non conformità </a:t>
            </a:r>
            <a:r>
              <a:rPr lang="it-IT" sz="1750" dirty="0"/>
              <a:t>(anche a operatori receduti..!)</a:t>
            </a:r>
          </a:p>
          <a:p>
            <a:pPr lvl="2"/>
            <a:r>
              <a:rPr lang="it-IT" sz="1750" dirty="0"/>
              <a:t>Automatismo nell’applicazione delle </a:t>
            </a:r>
            <a:r>
              <a:rPr lang="it-IT" sz="1750" i="1" dirty="0"/>
              <a:t>misure</a:t>
            </a:r>
            <a:r>
              <a:rPr lang="it-IT" sz="1750" dirty="0"/>
              <a:t> che finisco per essere nient’altro che «</a:t>
            </a:r>
            <a:r>
              <a:rPr lang="it-IT" sz="1750" b="1" i="1" dirty="0"/>
              <a:t>provvedimenti sanzionatori nei casi di irregolarità e infrazioni</a:t>
            </a:r>
            <a:r>
              <a:rPr lang="it-IT" sz="1750" dirty="0"/>
              <a:t>»</a:t>
            </a:r>
          </a:p>
          <a:p>
            <a:endParaRPr lang="it-IT" sz="175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E15E5CB-0002-45B4-A2C5-24AF6B9268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C66063-FC9F-453F-B9E3-782BE637F16F}" type="slidenum">
              <a:rPr lang="it-IT" smtClean="0"/>
              <a:pPr>
                <a:defRPr/>
              </a:pPr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198096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17784A-5B68-4C20-96AF-943202AAA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 e la minaccia di sanzioni: la sospensione …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6B40A8-E30E-4935-A23B-2D82BC791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Una serie di obblighi di natura documentale sono presidiati dalla minaccia della </a:t>
            </a:r>
            <a:r>
              <a:rPr lang="it-IT" b="1" dirty="0"/>
              <a:t>sospensione</a:t>
            </a:r>
            <a:r>
              <a:rPr lang="it-IT" dirty="0"/>
              <a:t> </a:t>
            </a:r>
          </a:p>
          <a:p>
            <a:pPr lvl="1"/>
            <a:r>
              <a:rPr lang="it-IT" dirty="0"/>
              <a:t>A seconda della gravità dell'inadempimento, da 3 a 9 mesi; </a:t>
            </a:r>
          </a:p>
          <a:p>
            <a:pPr lvl="1"/>
            <a:r>
              <a:rPr lang="it-IT" dirty="0"/>
              <a:t>Per alcuni i casi di omessa o ritardata comunicazione, è prevista la previa diffida ad adempiere entro 10 giorni; </a:t>
            </a:r>
          </a:p>
          <a:p>
            <a:pPr lvl="1"/>
            <a:r>
              <a:rPr lang="it-IT" dirty="0"/>
              <a:t>Per l’esaurirsi dell’effetto sospensivo è richiesta la «evidenza della risoluzione delle criticità rilevate»;</a:t>
            </a:r>
          </a:p>
          <a:p>
            <a:pPr lvl="1"/>
            <a:r>
              <a:rPr lang="it-IT" dirty="0"/>
              <a:t>La sospensione ha effetto </a:t>
            </a:r>
            <a:r>
              <a:rPr lang="it-IT" b="1" dirty="0"/>
              <a:t>dal giorno successivo</a:t>
            </a:r>
            <a:r>
              <a:rPr lang="it-IT" dirty="0"/>
              <a:t> alla notifica del provvedimento, sempre che non sopraggiunga una sospensione in via d’urgenza da parte del TAR; </a:t>
            </a:r>
          </a:p>
          <a:p>
            <a:pPr lvl="1"/>
            <a:r>
              <a:rPr lang="it-IT" dirty="0"/>
              <a:t>Durante la sospensione l’</a:t>
            </a:r>
            <a:r>
              <a:rPr lang="it-IT" dirty="0" err="1"/>
              <a:t>OdC</a:t>
            </a:r>
            <a:r>
              <a:rPr lang="it-IT" dirty="0"/>
              <a:t> </a:t>
            </a:r>
            <a:r>
              <a:rPr lang="it-IT" u="sng" dirty="0"/>
              <a:t>non può acquisire </a:t>
            </a:r>
            <a:r>
              <a:rPr lang="it-IT" dirty="0"/>
              <a:t>nuovi operatori</a:t>
            </a:r>
          </a:p>
          <a:p>
            <a:pPr lvl="2"/>
            <a:r>
              <a:rPr lang="it-IT" dirty="0"/>
              <a:t>Incapacità a contrarre? </a:t>
            </a:r>
          </a:p>
          <a:p>
            <a:pPr lvl="2"/>
            <a:r>
              <a:rPr lang="it-IT" dirty="0"/>
              <a:t>Per i rapporti contrattuali in essere: l’esecuzione di visite di sorveglianza e il rinnovo delle certificazioni precedentemente rilasciate possono essere svolte sotto la supervisione del Dipartimento ICQRF.</a:t>
            </a:r>
          </a:p>
          <a:p>
            <a:pPr marL="914400" lvl="2" indent="0">
              <a:buNone/>
            </a:pPr>
            <a:r>
              <a:rPr lang="it-IT" dirty="0"/>
              <a:t> </a:t>
            </a:r>
            <a:br>
              <a:rPr lang="it-IT" dirty="0"/>
            </a:b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B766159-E5BE-44D9-AF69-BF15ABA7D9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C66063-FC9F-453F-B9E3-782BE637F16F}" type="slidenum">
              <a:rPr lang="it-IT" smtClean="0"/>
              <a:pPr>
                <a:defRPr/>
              </a:pPr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6999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34745D-706C-417A-A10B-1EBB85ED0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.. e la revoca dell’autorizzazione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49A5B0-E96C-4790-B507-F32950476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952500"/>
            <a:ext cx="8648700" cy="5551333"/>
          </a:xfrm>
        </p:spPr>
        <p:txBody>
          <a:bodyPr/>
          <a:lstStyle/>
          <a:p>
            <a:r>
              <a:rPr lang="it-IT" dirty="0"/>
              <a:t>La revoca dell’autorizzazione è prevista in una serie di ipotesi tipicizzate: </a:t>
            </a:r>
          </a:p>
          <a:p>
            <a:pPr lvl="1"/>
            <a:r>
              <a:rPr lang="it-IT" dirty="0"/>
              <a:t>a)  perdita dei requisiti (leggi: Allegato 2);</a:t>
            </a:r>
          </a:p>
          <a:p>
            <a:pPr lvl="1"/>
            <a:r>
              <a:rPr lang="it-IT" dirty="0"/>
              <a:t>b)  gravi inadempienze dell'attività di controllo e di certificazione;</a:t>
            </a:r>
          </a:p>
          <a:p>
            <a:pPr lvl="1"/>
            <a:r>
              <a:rPr lang="it-IT" dirty="0"/>
              <a:t>c)  inadempimento delle prescrizioni impartite dalle autorità di vigilanza;</a:t>
            </a:r>
          </a:p>
          <a:p>
            <a:pPr lvl="1"/>
            <a:r>
              <a:rPr lang="it-IT" dirty="0"/>
              <a:t>d) </a:t>
            </a:r>
            <a:r>
              <a:rPr lang="it-IT" b="1" dirty="0"/>
              <a:t>tre provvedimenti di sospensione</a:t>
            </a:r>
            <a:r>
              <a:rPr lang="it-IT" dirty="0"/>
              <a:t>, ovvero raggiungimento di un periodo cumulativo di sospensione superiore a 9 mesi nel quinquennio;</a:t>
            </a:r>
          </a:p>
          <a:p>
            <a:pPr lvl="1"/>
            <a:r>
              <a:rPr lang="it-IT" dirty="0"/>
              <a:t>Atre ipotesi previste da art. 27.9(d): controlli inefficaci; non indipendenti e non oggettivi etc.), del regolamento.</a:t>
            </a:r>
          </a:p>
          <a:p>
            <a:r>
              <a:rPr lang="it-IT" b="1" dirty="0"/>
              <a:t>Effetti della revoca</a:t>
            </a:r>
            <a:r>
              <a:rPr lang="it-IT" dirty="0"/>
              <a:t> decorrono da 30° giorno successivo alla data della notifica del provvedimento (entro cui si procede al cambio dell’</a:t>
            </a:r>
            <a:r>
              <a:rPr lang="it-IT" dirty="0" err="1"/>
              <a:t>OdC</a:t>
            </a:r>
            <a:r>
              <a:rPr lang="it-IT" dirty="0"/>
              <a:t>). </a:t>
            </a:r>
          </a:p>
          <a:p>
            <a:pPr lvl="1"/>
            <a:r>
              <a:rPr lang="it-IT" dirty="0"/>
              <a:t>Revoca impedisce nuova autorizzazione prima che </a:t>
            </a:r>
          </a:p>
          <a:p>
            <a:pPr lvl="2"/>
            <a:r>
              <a:rPr lang="it-IT" dirty="0"/>
              <a:t>siano trascorsi </a:t>
            </a:r>
            <a:r>
              <a:rPr lang="it-IT" b="1" dirty="0"/>
              <a:t>tre anni</a:t>
            </a:r>
            <a:r>
              <a:rPr lang="it-IT" dirty="0"/>
              <a:t> dalla </a:t>
            </a:r>
            <a:r>
              <a:rPr lang="it-IT" b="1" i="1" dirty="0">
                <a:solidFill>
                  <a:srgbClr val="7E584B"/>
                </a:solidFill>
              </a:rPr>
              <a:t>pubblicazione sul sito </a:t>
            </a:r>
            <a:r>
              <a:rPr lang="it-IT" dirty="0"/>
              <a:t>del MiPAAF </a:t>
            </a:r>
          </a:p>
          <a:p>
            <a:pPr lvl="2"/>
            <a:r>
              <a:rPr lang="it-IT" dirty="0"/>
              <a:t>Oppure, anche prima, se si dimostra il recupero dei requisiti </a:t>
            </a:r>
          </a:p>
          <a:p>
            <a:pPr lvl="1"/>
            <a:r>
              <a:rPr lang="it-IT" b="1" u="sng" dirty="0"/>
              <a:t>Divieto a carico di soggetti apicali</a:t>
            </a:r>
            <a:r>
              <a:rPr lang="it-IT" b="1" dirty="0"/>
              <a:t> </a:t>
            </a:r>
            <a:r>
              <a:rPr lang="it-IT" dirty="0"/>
              <a:t>di </a:t>
            </a:r>
          </a:p>
          <a:p>
            <a:pPr lvl="2"/>
            <a:r>
              <a:rPr lang="it-IT" dirty="0"/>
              <a:t>esercitare funzioni di rappresentanza, amministrazione o direzione di un </a:t>
            </a:r>
            <a:r>
              <a:rPr lang="it-IT" dirty="0" err="1"/>
              <a:t>OdC</a:t>
            </a:r>
            <a:r>
              <a:rPr lang="it-IT" dirty="0"/>
              <a:t> o di una sua articolazione dotata di autonomia funzionale;</a:t>
            </a:r>
          </a:p>
          <a:p>
            <a:pPr lvl="2"/>
            <a:r>
              <a:rPr lang="it-IT" i="1" dirty="0"/>
              <a:t>prestare servizi di consulenza per almeno tre anni</a:t>
            </a:r>
            <a:r>
              <a:rPr lang="it-IT" dirty="0"/>
              <a:t>.</a:t>
            </a:r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C552D9F2-887E-42A7-AD95-5141580F5400}"/>
              </a:ext>
            </a:extLst>
          </p:cNvPr>
          <p:cNvSpPr/>
          <p:nvPr/>
        </p:nvSpPr>
        <p:spPr bwMode="auto">
          <a:xfrm rot="2007174">
            <a:off x="822457" y="4834014"/>
            <a:ext cx="568770" cy="489975"/>
          </a:xfrm>
          <a:prstGeom prst="rightArrow">
            <a:avLst/>
          </a:prstGeom>
          <a:solidFill>
            <a:srgbClr val="BC1414"/>
          </a:solidFill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it-IT" sz="3200" b="0" dirty="0">
              <a:solidFill>
                <a:srgbClr val="7E584B"/>
              </a:solidFill>
              <a:latin typeface="Adobe Fan Heiti Std B"/>
            </a:endParaRP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8C6283CE-DF10-4697-BD44-42ADC77D8E7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40553" y="6503833"/>
            <a:ext cx="447676" cy="18033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66063-FC9F-453F-B9E3-782BE637F16F}" type="slidenum">
              <a:rPr lang="it-IT"/>
              <a:pPr>
                <a:defRPr/>
              </a:pPr>
              <a:t>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484313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35C7EA-C606-41BC-9592-DAC7F4F08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L’Operatore in certificazione: sanzioni e costi indiretti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3442A4-62D9-4923-BCD8-FD5FCD17A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D.lgs. n.20/2018 introduce un quadro sanzionatorio di natura amministrativa per violazioni specifiche di obblighi e requisiti alla disciplina sul biologico: </a:t>
            </a:r>
          </a:p>
          <a:p>
            <a:endParaRPr lang="it-IT" dirty="0"/>
          </a:p>
          <a:p>
            <a:pPr lvl="1"/>
            <a:r>
              <a:rPr lang="it-IT" dirty="0"/>
              <a:t>Illeciti in tema di designazione, alla presentazione e all'uso commerciale dei simboli e termini propri della produzione biologica (art. 10)</a:t>
            </a:r>
          </a:p>
          <a:p>
            <a:pPr lvl="2"/>
            <a:r>
              <a:rPr lang="it-IT" dirty="0"/>
              <a:t>Utili ma non necessarie</a:t>
            </a:r>
          </a:p>
          <a:p>
            <a:pPr lvl="3"/>
            <a:r>
              <a:rPr lang="it-IT" dirty="0"/>
              <a:t>Cassazione civile  </a:t>
            </a:r>
            <a:r>
              <a:rPr lang="it-IT" dirty="0">
                <a:hlinkClick r:id="rId2" action="ppaction://hlinksldjump"/>
              </a:rPr>
              <a:t>sez. II, 13 marzo 2009, n. 6234 </a:t>
            </a:r>
            <a:r>
              <a:rPr lang="it-IT" dirty="0"/>
              <a:t>(T.S. contro CCIAA Padova)</a:t>
            </a:r>
          </a:p>
          <a:p>
            <a:pPr lvl="1"/>
            <a:endParaRPr lang="it-IT" dirty="0"/>
          </a:p>
          <a:p>
            <a:pPr lvl="1"/>
            <a:r>
              <a:rPr lang="it-IT" dirty="0"/>
              <a:t>Sanzioni amministrative come conseguenza dell’adozione di provvedimenti di sospensione, soppressione o esclusione (art. 11)</a:t>
            </a:r>
          </a:p>
          <a:p>
            <a:endParaRPr lang="it-IT" dirty="0"/>
          </a:p>
          <a:p>
            <a:r>
              <a:rPr lang="it-IT" dirty="0" err="1"/>
              <a:t>Aggiungasi</a:t>
            </a:r>
            <a:r>
              <a:rPr lang="it-IT" dirty="0"/>
              <a:t> che i costi indiretti dell’irrigidimento del sistema graverà in parte anche sulle aziende. </a:t>
            </a:r>
          </a:p>
          <a:p>
            <a:pPr lvl="1"/>
            <a:endParaRPr lang="it-IT" dirty="0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25BEAFF3-94D6-4613-8BAC-57C5B11E7BF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40553" y="6503833"/>
            <a:ext cx="447676" cy="18033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66063-FC9F-453F-B9E3-782BE637F16F}" type="slidenum">
              <a:rPr lang="it-IT"/>
              <a:pPr>
                <a:defRPr/>
              </a:pPr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088512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AC14EE-92FE-4C1D-AA69-4902054F1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9" name="Segnaposto contenuto 8">
            <a:extLst>
              <a:ext uri="{FF2B5EF4-FFF2-40B4-BE49-F238E27FC236}">
                <a16:creationId xmlns:a16="http://schemas.microsoft.com/office/drawing/2014/main" id="{C475E6EB-57C4-45DA-841B-1869EC5B5E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9990625"/>
              </p:ext>
            </p:extLst>
          </p:nvPr>
        </p:nvGraphicFramePr>
        <p:xfrm>
          <a:off x="247650" y="868680"/>
          <a:ext cx="8648700" cy="4785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3697">
                  <a:extLst>
                    <a:ext uri="{9D8B030D-6E8A-4147-A177-3AD203B41FA5}">
                      <a16:colId xmlns:a16="http://schemas.microsoft.com/office/drawing/2014/main" val="1913320241"/>
                    </a:ext>
                  </a:extLst>
                </a:gridCol>
                <a:gridCol w="3447737">
                  <a:extLst>
                    <a:ext uri="{9D8B030D-6E8A-4147-A177-3AD203B41FA5}">
                      <a16:colId xmlns:a16="http://schemas.microsoft.com/office/drawing/2014/main" val="2934508535"/>
                    </a:ext>
                  </a:extLst>
                </a:gridCol>
                <a:gridCol w="1250802">
                  <a:extLst>
                    <a:ext uri="{9D8B030D-6E8A-4147-A177-3AD203B41FA5}">
                      <a16:colId xmlns:a16="http://schemas.microsoft.com/office/drawing/2014/main" val="1321122487"/>
                    </a:ext>
                  </a:extLst>
                </a:gridCol>
                <a:gridCol w="1432438">
                  <a:extLst>
                    <a:ext uri="{9D8B030D-6E8A-4147-A177-3AD203B41FA5}">
                      <a16:colId xmlns:a16="http://schemas.microsoft.com/office/drawing/2014/main" val="2437719766"/>
                    </a:ext>
                  </a:extLst>
                </a:gridCol>
                <a:gridCol w="1484026">
                  <a:extLst>
                    <a:ext uri="{9D8B030D-6E8A-4147-A177-3AD203B41FA5}">
                      <a16:colId xmlns:a16="http://schemas.microsoft.com/office/drawing/2014/main" val="1781996369"/>
                    </a:ext>
                  </a:extLst>
                </a:gridCol>
              </a:tblGrid>
              <a:tr h="303907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SANZIONI A CARICO DELL’IMPRESA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PER VIOLAZIONI NELLA PRESENTAZIONE E DESGINAZIONE DEI PRODOTTI BIO/NON BIO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0090296"/>
                  </a:ext>
                </a:extLst>
              </a:tr>
              <a:tr h="4558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CONDOTTA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SANZIONE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AMMINISTRATIVA*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DIFFIDA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SANZIONATO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extLst>
                  <a:ext uri="{0D108BD9-81ED-4DB2-BD59-A6C34878D82A}">
                    <a16:rowId xmlns:a16="http://schemas.microsoft.com/office/drawing/2014/main" val="1024299695"/>
                  </a:ext>
                </a:extLst>
              </a:tr>
              <a:tr h="7597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Art. 10 comma 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D.lgs. 20/2018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Utilizzo di termini o simboli ingannevoli</a:t>
                      </a:r>
                      <a:r>
                        <a:rPr lang="it-IT" sz="1600" dirty="0">
                          <a:effectLst/>
                        </a:rPr>
                        <a:t> nella fornitura di informazioni al consumatore e </a:t>
                      </a:r>
                      <a:r>
                        <a:rPr lang="it-IT" sz="1600" b="0" u="sng" dirty="0">
                          <a:effectLst/>
                        </a:rPr>
                        <a:t>sui documenti di accompagnamento</a:t>
                      </a:r>
                      <a:endParaRPr lang="it-IT" sz="1600" b="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Da 7.000 a 18.000 €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NO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Chiunque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extLst>
                  <a:ext uri="{0D108BD9-81ED-4DB2-BD59-A6C34878D82A}">
                    <a16:rowId xmlns:a16="http://schemas.microsoft.com/office/drawing/2014/main" val="4117587847"/>
                  </a:ext>
                </a:extLst>
              </a:tr>
              <a:tr h="607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Art. 10 comma 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D.lgs. 20/2018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Utilizzo non conforme</a:t>
                      </a:r>
                      <a:r>
                        <a:rPr lang="it-IT" sz="1600" dirty="0">
                          <a:effectLst/>
                        </a:rPr>
                        <a:t> </a:t>
                      </a:r>
                      <a:r>
                        <a:rPr lang="it-IT" sz="1600" b="1" dirty="0">
                          <a:effectLst/>
                        </a:rPr>
                        <a:t>dei termini</a:t>
                      </a:r>
                      <a:r>
                        <a:rPr lang="it-IT" sz="1600" dirty="0">
                          <a:effectLst/>
                        </a:rPr>
                        <a:t> relativi alla produzione biologica nella fornitura di informazioni al consumatore e </a:t>
                      </a:r>
                      <a:r>
                        <a:rPr lang="it-IT" sz="1600" b="0" u="sng" dirty="0">
                          <a:effectLst/>
                        </a:rPr>
                        <a:t>sui documenti di accompagnamento</a:t>
                      </a:r>
                      <a:endParaRPr lang="it-IT" sz="1600" b="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Da 1.000 a 3.000 €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SI, se prodotto non è già stato commercializzato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Chiunque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extLst>
                  <a:ext uri="{0D108BD9-81ED-4DB2-BD59-A6C34878D82A}">
                    <a16:rowId xmlns:a16="http://schemas.microsoft.com/office/drawing/2014/main" val="928408279"/>
                  </a:ext>
                </a:extLst>
              </a:tr>
              <a:tr h="607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Art. 10 comma 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</a:rPr>
                        <a:t>D.lgs. 20/2018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Utilizzo non conforme del </a:t>
                      </a:r>
                      <a:r>
                        <a:rPr lang="it-IT" sz="1600" b="1" dirty="0">
                          <a:effectLst/>
                        </a:rPr>
                        <a:t>logo comunitario</a:t>
                      </a:r>
                      <a:r>
                        <a:rPr lang="it-IT" sz="1600" dirty="0">
                          <a:effectLst/>
                        </a:rPr>
                        <a:t> di produzione biologica nell'etichettatura, nella pubblicità e nella presentazione di prodotti.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Da 600 a 1.800 €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SI, se prodotto non è stato ancora commercializzato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Chiunque anche se escluso o recedente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3" marR="62163" marT="0" marB="0" anchor="ctr"/>
                </a:tc>
                <a:extLst>
                  <a:ext uri="{0D108BD9-81ED-4DB2-BD59-A6C34878D82A}">
                    <a16:rowId xmlns:a16="http://schemas.microsoft.com/office/drawing/2014/main" val="4191491490"/>
                  </a:ext>
                </a:extLst>
              </a:tr>
            </a:tbl>
          </a:graphicData>
        </a:graphic>
      </p:graphicFrame>
      <p:sp>
        <p:nvSpPr>
          <p:cNvPr id="5" name="Rectangle 17">
            <a:extLst>
              <a:ext uri="{FF2B5EF4-FFF2-40B4-BE49-F238E27FC236}">
                <a16:creationId xmlns:a16="http://schemas.microsoft.com/office/drawing/2014/main" id="{942E30DC-BF23-4961-92EA-D53AC0A699C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40553" y="6503833"/>
            <a:ext cx="447676" cy="18033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66063-FC9F-453F-B9E3-782BE637F16F}" type="slidenum">
              <a:rPr lang="it-IT"/>
              <a:pPr>
                <a:defRPr/>
              </a:pPr>
              <a:t>19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1913079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Avv. Daniele Pisanello: breve bio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92100" y="952500"/>
            <a:ext cx="8648700" cy="5322176"/>
          </a:xfrm>
        </p:spPr>
        <p:txBody>
          <a:bodyPr/>
          <a:lstStyle/>
          <a:p>
            <a:pPr marL="360363" indent="-360363" eaLnBrk="1" hangingPunct="1">
              <a:lnSpc>
                <a:spcPct val="150000"/>
              </a:lnSpc>
            </a:pPr>
            <a:r>
              <a:rPr lang="it-IT" dirty="0"/>
              <a:t>Avvocato (2005) cassazionista, consulente legale in Diritto Alimentare</a:t>
            </a:r>
          </a:p>
          <a:p>
            <a:pPr marL="360363" indent="-360363" eaLnBrk="1" hangingPunct="1">
              <a:lnSpc>
                <a:spcPct val="150000"/>
              </a:lnSpc>
            </a:pPr>
            <a:r>
              <a:rPr lang="it-IT" dirty="0"/>
              <a:t>Fondatore (2008) di </a:t>
            </a:r>
            <a:r>
              <a:rPr lang="it-IT" dirty="0">
                <a:hlinkClick r:id="rId3"/>
              </a:rPr>
              <a:t>LEX ALIMENTARIA</a:t>
            </a:r>
            <a:r>
              <a:rPr lang="it-IT" dirty="0"/>
              <a:t> Studio Legale Associato </a:t>
            </a:r>
          </a:p>
          <a:p>
            <a:pPr marL="368300" indent="-368300" eaLnBrk="1" hangingPunct="1">
              <a:lnSpc>
                <a:spcPct val="110000"/>
              </a:lnSpc>
            </a:pPr>
            <a:r>
              <a:rPr lang="it-IT" dirty="0"/>
              <a:t>Già docente per </a:t>
            </a:r>
            <a:r>
              <a:rPr lang="it-IT" dirty="0" err="1"/>
              <a:t>European</a:t>
            </a:r>
            <a:r>
              <a:rPr lang="it-IT" dirty="0"/>
              <a:t> Institute of Public Administration (EIPA, Luxembourg, ‘09-’17),  Scuola Superiore di Magistratura (‘10 e ‘17), Università degli Studi di Torino (‘06-07), altre istituzioni</a:t>
            </a:r>
          </a:p>
          <a:p>
            <a:pPr marL="368300" indent="-368300" eaLnBrk="1" hangingPunct="1">
              <a:lnSpc>
                <a:spcPct val="110000"/>
              </a:lnSpc>
            </a:pPr>
            <a:r>
              <a:rPr lang="it-IT" dirty="0"/>
              <a:t>Autore </a:t>
            </a:r>
            <a:r>
              <a:rPr lang="it-IT" i="1" dirty="0"/>
              <a:t>inter alia</a:t>
            </a:r>
            <a:r>
              <a:rPr lang="it-IT" dirty="0"/>
              <a:t> di: </a:t>
            </a:r>
          </a:p>
          <a:p>
            <a:pPr marL="723900" lvl="1" indent="-368300">
              <a:lnSpc>
                <a:spcPct val="110000"/>
              </a:lnSpc>
            </a:pPr>
            <a:r>
              <a:rPr lang="en-US" i="1" dirty="0" err="1"/>
              <a:t>Guida</a:t>
            </a:r>
            <a:r>
              <a:rPr lang="en-US" i="1" dirty="0"/>
              <a:t> </a:t>
            </a:r>
            <a:r>
              <a:rPr lang="en-US" i="1" dirty="0" err="1"/>
              <a:t>alla</a:t>
            </a:r>
            <a:r>
              <a:rPr lang="en-US" i="1" dirty="0"/>
              <a:t> </a:t>
            </a:r>
            <a:r>
              <a:rPr lang="en-US" i="1" dirty="0" err="1"/>
              <a:t>Legislazione</a:t>
            </a:r>
            <a:r>
              <a:rPr lang="en-US" i="1" dirty="0"/>
              <a:t> alimentare 2° ed., </a:t>
            </a:r>
            <a:r>
              <a:rPr lang="en-US" dirty="0"/>
              <a:t>EPC (in  </a:t>
            </a:r>
            <a:r>
              <a:rPr lang="en-US" dirty="0" err="1"/>
              <a:t>corso</a:t>
            </a:r>
            <a:r>
              <a:rPr lang="en-US" dirty="0"/>
              <a:t> </a:t>
            </a:r>
            <a:r>
              <a:rPr lang="en-US" dirty="0" err="1"/>
              <a:t>pubblicazione</a:t>
            </a:r>
            <a:r>
              <a:rPr lang="en-US" dirty="0"/>
              <a:t>) </a:t>
            </a:r>
          </a:p>
          <a:p>
            <a:pPr marL="723900" lvl="1" indent="-368300">
              <a:lnSpc>
                <a:spcPct val="110000"/>
              </a:lnSpc>
            </a:pPr>
            <a:r>
              <a:rPr lang="en-US" i="1" dirty="0"/>
              <a:t>EU Regulation on Novel Foods, </a:t>
            </a:r>
            <a:r>
              <a:rPr lang="en-US" dirty="0"/>
              <a:t>Springer 2018</a:t>
            </a:r>
            <a:r>
              <a:rPr lang="en-US" i="1" dirty="0"/>
              <a:t> </a:t>
            </a:r>
          </a:p>
          <a:p>
            <a:pPr marL="723900" lvl="1" indent="-368300">
              <a:lnSpc>
                <a:spcPct val="110000"/>
              </a:lnSpc>
            </a:pPr>
            <a:r>
              <a:rPr lang="en-US" i="1" dirty="0"/>
              <a:t>Chemistry of Foods: EU Legal and Regulatory Approaches</a:t>
            </a:r>
            <a:r>
              <a:rPr lang="en-US" dirty="0"/>
              <a:t>, Springer, 2014</a:t>
            </a:r>
          </a:p>
          <a:p>
            <a:pPr marL="723900" lvl="1" indent="-368300" eaLnBrk="1" hangingPunct="1">
              <a:lnSpc>
                <a:spcPct val="110000"/>
              </a:lnSpc>
            </a:pPr>
            <a:r>
              <a:rPr lang="it-IT" i="1" dirty="0"/>
              <a:t>Guida alla Legislazione alimentare</a:t>
            </a:r>
            <a:r>
              <a:rPr lang="en-GB" dirty="0"/>
              <a:t> (a </a:t>
            </a:r>
            <a:r>
              <a:rPr lang="en-GB" dirty="0" err="1"/>
              <a:t>cura</a:t>
            </a:r>
            <a:r>
              <a:rPr lang="en-GB" dirty="0"/>
              <a:t> di), 2010</a:t>
            </a:r>
          </a:p>
          <a:p>
            <a:pPr marL="0" indent="0">
              <a:buNone/>
            </a:pPr>
            <a:endParaRPr lang="en-GB" sz="1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C66063-FC9F-453F-B9E3-782BE637F16F}" type="slidenum">
              <a:rPr lang="it-IT" smtClean="0"/>
              <a:pPr>
                <a:defRPr/>
              </a:pPr>
              <a:t>2</a:t>
            </a:fld>
            <a:endParaRPr lang="it-IT" dirty="0"/>
          </a:p>
        </p:txBody>
      </p:sp>
      <p:pic>
        <p:nvPicPr>
          <p:cNvPr id="5" name="Segnaposto contenuto 6">
            <a:extLst>
              <a:ext uri="{FF2B5EF4-FFF2-40B4-BE49-F238E27FC236}">
                <a16:creationId xmlns:a16="http://schemas.microsoft.com/office/drawing/2014/main" id="{DAD030DE-7148-445E-9431-32D2107162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1301" y="4688114"/>
            <a:ext cx="1211783" cy="183809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BFFD943-46C3-49EA-8F4D-8DA3C1E0C9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3472" y="4693743"/>
            <a:ext cx="1285924" cy="184856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542F1B8-9BE4-4BA4-87EC-980756FC30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748" y="4688114"/>
            <a:ext cx="1212194" cy="183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25218"/>
      </p:ext>
    </p:extLst>
  </p:cSld>
  <p:clrMapOvr>
    <a:masterClrMapping/>
  </p:clrMapOvr>
  <p:transition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04647F-0431-45B3-A67D-73A53E9C1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ulteriori sanzioni a seguito di provvedimenti «sanzionatori»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545E7B-E2AE-4626-A069-81E3893F3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894799"/>
            <a:ext cx="8648700" cy="4525963"/>
          </a:xfrm>
        </p:spPr>
        <p:txBody>
          <a:bodyPr/>
          <a:lstStyle/>
          <a:p>
            <a:r>
              <a:rPr lang="it-IT" dirty="0"/>
              <a:t>L’art. 11 prevede tre illeciti amministrativi a carico dell’impresa, in cui il fatto sanzionato è l’aver ricevuto un provvedimento a seguito di NC da parte  dell’</a:t>
            </a:r>
            <a:r>
              <a:rPr lang="it-IT" dirty="0" err="1"/>
              <a:t>OdC</a:t>
            </a:r>
            <a:r>
              <a:rPr lang="it-IT" dirty="0"/>
              <a:t> e secondo il DM dicembre 2013 : </a:t>
            </a:r>
          </a:p>
          <a:p>
            <a:pPr lvl="1"/>
            <a:r>
              <a:rPr lang="it-IT" dirty="0"/>
              <a:t>A seguito di provvedimento </a:t>
            </a:r>
            <a:r>
              <a:rPr lang="it-IT" b="1" i="1" u="sng" dirty="0">
                <a:solidFill>
                  <a:srgbClr val="7E584B"/>
                </a:solidFill>
              </a:rPr>
              <a:t>definitivo</a:t>
            </a:r>
            <a:r>
              <a:rPr lang="it-IT" dirty="0"/>
              <a:t> di </a:t>
            </a:r>
            <a:r>
              <a:rPr lang="it-IT" b="1" dirty="0"/>
              <a:t>sospensione: </a:t>
            </a:r>
            <a:r>
              <a:rPr lang="it-IT" dirty="0"/>
              <a:t>ulteriore sanzione amministrativa (SA) da € 6.000 a 18.000 (esclusa la sospensione imputabile a morosità);</a:t>
            </a:r>
          </a:p>
          <a:p>
            <a:pPr lvl="1"/>
            <a:r>
              <a:rPr lang="it-IT" dirty="0"/>
              <a:t>A seguito di provvedimento </a:t>
            </a:r>
            <a:r>
              <a:rPr lang="it-IT" b="1" i="1" u="sng" dirty="0">
                <a:solidFill>
                  <a:srgbClr val="7E584B"/>
                </a:solidFill>
              </a:rPr>
              <a:t>definitivo</a:t>
            </a:r>
            <a:r>
              <a:rPr lang="it-IT" dirty="0"/>
              <a:t> di </a:t>
            </a:r>
            <a:r>
              <a:rPr lang="it-IT" b="1" dirty="0"/>
              <a:t>esclusione</a:t>
            </a:r>
            <a:r>
              <a:rPr lang="it-IT" dirty="0"/>
              <a:t> da sistema: ulteriore SA da € 10.000 a 30.000 (eccettuata esclusione per morosità);</a:t>
            </a:r>
          </a:p>
          <a:p>
            <a:pPr lvl="1"/>
            <a:r>
              <a:rPr lang="it-IT" dirty="0"/>
              <a:t>A fronte di provvedimento</a:t>
            </a:r>
            <a:r>
              <a:rPr lang="it-IT" b="1" dirty="0"/>
              <a:t> </a:t>
            </a:r>
            <a:r>
              <a:rPr lang="it-IT" dirty="0"/>
              <a:t>di</a:t>
            </a:r>
            <a:r>
              <a:rPr lang="it-IT" b="1" dirty="0"/>
              <a:t> soppressione</a:t>
            </a:r>
            <a:r>
              <a:rPr lang="it-IT" dirty="0"/>
              <a:t> (declassamento): il mancato o ritardato avvio delle «</a:t>
            </a:r>
            <a:r>
              <a:rPr lang="it-IT" i="1" dirty="0"/>
              <a:t>necessarie procedure per il </a:t>
            </a:r>
            <a:r>
              <a:rPr lang="it-IT" i="1" u="sng" dirty="0"/>
              <a:t>ritiro</a:t>
            </a:r>
            <a:r>
              <a:rPr lang="it-IT" i="1" dirty="0"/>
              <a:t> della merce ovvero a comunicare ai propri clienti la soppressione dei termini riferiti al metodo di produzione biologico</a:t>
            </a:r>
            <a:r>
              <a:rPr lang="it-IT" dirty="0"/>
              <a:t>»: ulteriore SA da € 10.000 a 20.000</a:t>
            </a:r>
          </a:p>
          <a:p>
            <a:pPr lvl="2"/>
            <a:r>
              <a:rPr lang="it-IT" dirty="0"/>
              <a:t>Ad es.: declassamento per rinvenimento su campioni (non edibili) di residui riferibili a contaminazione accidentale e tecnicamente inevitabile…..</a:t>
            </a: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96FF870F-F3A1-4690-A62E-A53A84AB04F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40553" y="6503833"/>
            <a:ext cx="447676" cy="18033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66063-FC9F-453F-B9E3-782BE637F16F}" type="slidenum">
              <a:rPr lang="it-IT"/>
              <a:pPr>
                <a:defRPr/>
              </a:pPr>
              <a:t>20</a:t>
            </a:fld>
            <a:endParaRPr lang="it-IT" dirty="0"/>
          </a:p>
        </p:txBody>
      </p:sp>
      <p:pic>
        <p:nvPicPr>
          <p:cNvPr id="5122" name="Picture 2" descr="Image result for follia">
            <a:extLst>
              <a:ext uri="{FF2B5EF4-FFF2-40B4-BE49-F238E27FC236}">
                <a16:creationId xmlns:a16="http://schemas.microsoft.com/office/drawing/2014/main" id="{C1D6B173-31DC-49FC-A3D8-E2484BF74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624" y="5114172"/>
            <a:ext cx="1159995" cy="147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64511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DD0A416-B0DA-47D9-A2C2-84AC259E4F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127B06-316F-4AD9-AF94-3E105F263400}" type="slidenum">
              <a:rPr lang="it-IT" smtClean="0"/>
              <a:pPr>
                <a:defRPr/>
              </a:pPr>
              <a:t>21</a:t>
            </a:fld>
            <a:endParaRPr lang="it-IT" dirty="0"/>
          </a:p>
        </p:txBody>
      </p:sp>
      <p:sp>
        <p:nvSpPr>
          <p:cNvPr id="6" name="CasellaDiTesto 11">
            <a:extLst>
              <a:ext uri="{FF2B5EF4-FFF2-40B4-BE49-F238E27FC236}">
                <a16:creationId xmlns:a16="http://schemas.microsoft.com/office/drawing/2014/main" id="{14EE5943-7798-4140-8C97-60F47DED5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8859" y="2320115"/>
            <a:ext cx="6735811" cy="22177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0000">
                <a:schemeClr val="accent1">
                  <a:lumMod val="45000"/>
                  <a:lumOff val="55000"/>
                </a:schemeClr>
              </a:gs>
              <a:gs pos="80000">
                <a:schemeClr val="accent1">
                  <a:lumMod val="45000"/>
                  <a:lumOff val="55000"/>
                </a:schemeClr>
              </a:gs>
              <a:gs pos="100000">
                <a:srgbClr val="008035"/>
              </a:gs>
            </a:gsLst>
            <a:lin ang="108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anchor="ctr" anchorCtr="0">
            <a:noAutofit/>
          </a:bodyPr>
          <a:lstStyle/>
          <a:p>
            <a:pPr marL="1074738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it-IT" sz="2000" dirty="0">
                <a:solidFill>
                  <a:srgbClr val="008035"/>
                </a:solidFill>
              </a:rPr>
              <a:t>Rafforzamento del sistema e Garanzie per i cittadini: obbiettivi raggiunti o, forse, </a:t>
            </a:r>
            <a:r>
              <a:rPr lang="it-IT" sz="2000" i="1" dirty="0">
                <a:solidFill>
                  <a:srgbClr val="008035"/>
                </a:solidFill>
              </a:rPr>
              <a:t>raggiungibili</a:t>
            </a:r>
          </a:p>
        </p:txBody>
      </p:sp>
    </p:spTree>
    <p:extLst>
      <p:ext uri="{BB962C8B-B14F-4D97-AF65-F5344CB8AC3E}">
        <p14:creationId xmlns:p14="http://schemas.microsoft.com/office/powerpoint/2010/main" val="207114037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E91B55-E7C0-4AAE-B084-94BFFAD19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588C9F-D7DA-4C10-93C9-1A912C808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952500"/>
            <a:ext cx="8648700" cy="5157355"/>
          </a:xfrm>
        </p:spPr>
        <p:txBody>
          <a:bodyPr/>
          <a:lstStyle/>
          <a:p>
            <a:r>
              <a:rPr lang="it-IT" dirty="0"/>
              <a:t>Il D.lgs. n. 20/2018 ha colmato un vuoto normativo nazionale, in particolare a livello di fonti di rango primario, non più sostenibile data l’evoluzione del mercato;</a:t>
            </a:r>
          </a:p>
          <a:p>
            <a:r>
              <a:rPr lang="it-IT" dirty="0"/>
              <a:t>Il sistema nel suo complesso è però </a:t>
            </a:r>
            <a:r>
              <a:rPr lang="it-IT" b="1" dirty="0"/>
              <a:t>irreggimentato</a:t>
            </a:r>
            <a:r>
              <a:rPr lang="it-IT" dirty="0"/>
              <a:t> con </a:t>
            </a:r>
            <a:r>
              <a:rPr lang="it-IT" dirty="0" err="1"/>
              <a:t>aggravvio</a:t>
            </a:r>
            <a:r>
              <a:rPr lang="it-IT" dirty="0"/>
              <a:t> di incombenti meramente documentali che </a:t>
            </a:r>
            <a:r>
              <a:rPr lang="it-IT"/>
              <a:t>inevitailmente</a:t>
            </a:r>
            <a:r>
              <a:rPr lang="it-IT" dirty="0"/>
              <a:t> si scaricano </a:t>
            </a:r>
            <a:r>
              <a:rPr lang="it-IT" u="sng" dirty="0"/>
              <a:t>a valle</a:t>
            </a:r>
          </a:p>
          <a:p>
            <a:r>
              <a:rPr lang="it-IT" dirty="0"/>
              <a:t>Vi sono disposizioni che richiedono </a:t>
            </a:r>
            <a:r>
              <a:rPr lang="it-IT" b="1" dirty="0"/>
              <a:t>interventi correttivi urgenti</a:t>
            </a:r>
            <a:r>
              <a:rPr lang="it-IT" dirty="0"/>
              <a:t> e altre sulle quali sarebbe necessario riflettere di correttivi alla luce dell’esperienza intercorsa; </a:t>
            </a:r>
          </a:p>
          <a:p>
            <a:r>
              <a:rPr lang="it-IT" dirty="0"/>
              <a:t>Resta irrisolta la questione del ruolo dell’</a:t>
            </a:r>
            <a:r>
              <a:rPr lang="it-IT" dirty="0" err="1"/>
              <a:t>OdC</a:t>
            </a:r>
            <a:r>
              <a:rPr lang="it-IT" dirty="0"/>
              <a:t>: se organismo privato che applica le disposizioni tecniche oppure se </a:t>
            </a:r>
            <a:r>
              <a:rPr lang="it-IT" i="1" dirty="0"/>
              <a:t>longa manus</a:t>
            </a:r>
            <a:r>
              <a:rPr lang="it-IT" dirty="0"/>
              <a:t> dell’ Autorità pubblica; </a:t>
            </a:r>
          </a:p>
          <a:p>
            <a:pPr lvl="1"/>
            <a:r>
              <a:rPr lang="it-IT" dirty="0"/>
              <a:t>Questione rilevante sul piano della applicabilità delle norme sulla trasparenza e accesso civico; regime di responsabilità degli operatori del sistema; questione della giurisdizione e dei limiti dell’intervento giurisdizionale sul rapporto certificativo: </a:t>
            </a:r>
          </a:p>
          <a:p>
            <a:endParaRPr lang="it-IT" dirty="0"/>
          </a:p>
          <a:p>
            <a:r>
              <a:rPr lang="it-IT" dirty="0"/>
              <a:t>Obbiettivi non raggiunti ma forse raggiungibili</a:t>
            </a:r>
          </a:p>
          <a:p>
            <a:endParaRPr lang="it-IT" dirty="0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A7E73EAE-1670-4E31-8E04-ABCC32D0BC5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40553" y="6503833"/>
            <a:ext cx="447676" cy="18033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66063-FC9F-453F-B9E3-782BE637F16F}" type="slidenum">
              <a:rPr lang="it-IT"/>
              <a:pPr>
                <a:defRPr/>
              </a:pPr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000158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6" name="Picture 2" descr="C:\Users\Daniele\Desktop\logo-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4" y="1794798"/>
            <a:ext cx="5330825" cy="1133475"/>
          </a:xfrm>
          <a:prstGeom prst="rect">
            <a:avLst/>
          </a:prstGeom>
          <a:noFill/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794000" y="4008840"/>
            <a:ext cx="355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>
                <a:solidFill>
                  <a:srgbClr val="FFFFFF"/>
                </a:solidFill>
                <a:cs typeface="+mn-cs"/>
                <a:hlinkClick r:id="rId4"/>
              </a:rPr>
              <a:t>www.lexalimentaria.eu</a:t>
            </a:r>
            <a:r>
              <a:rPr lang="en-GB" dirty="0">
                <a:solidFill>
                  <a:srgbClr val="FFFFFF"/>
                </a:solidFill>
                <a:cs typeface="+mn-cs"/>
              </a:rPr>
              <a:t> </a:t>
            </a: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2458819" y="270204"/>
            <a:ext cx="4468923" cy="415925"/>
          </a:xfrm>
          <a:prstGeom prst="roundRect">
            <a:avLst>
              <a:gd name="adj" fmla="val 16667"/>
            </a:avLst>
          </a:prstGeom>
          <a:solidFill>
            <a:srgbClr val="008035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GB" b="0">
              <a:solidFill>
                <a:srgbClr val="FFFFFF"/>
              </a:solidFill>
            </a:endParaRPr>
          </a:p>
        </p:txBody>
      </p:sp>
      <p:sp>
        <p:nvSpPr>
          <p:cNvPr id="10" name="Tito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Titolo 1"/>
          <p:cNvSpPr txBox="1">
            <a:spLocks/>
          </p:cNvSpPr>
          <p:nvPr/>
        </p:nvSpPr>
        <p:spPr bwMode="auto">
          <a:xfrm>
            <a:off x="3193437" y="254297"/>
            <a:ext cx="4772671" cy="427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Grazie per l’attenzione </a:t>
            </a:r>
          </a:p>
        </p:txBody>
      </p:sp>
      <p:pic>
        <p:nvPicPr>
          <p:cNvPr id="12" name="Immagine 11">
            <a:hlinkClick r:id="rId5"/>
            <a:extLst>
              <a:ext uri="{FF2B5EF4-FFF2-40B4-BE49-F238E27FC236}">
                <a16:creationId xmlns:a16="http://schemas.microsoft.com/office/drawing/2014/main" id="{7F7593A0-83D7-437E-9569-647FE6800F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4730" y="4939855"/>
            <a:ext cx="530084" cy="530084"/>
          </a:xfrm>
          <a:prstGeom prst="rect">
            <a:avLst/>
          </a:prstGeom>
        </p:spPr>
      </p:pic>
      <p:pic>
        <p:nvPicPr>
          <p:cNvPr id="13" name="Immagine 12">
            <a:hlinkClick r:id="rId7"/>
            <a:extLst>
              <a:ext uri="{FF2B5EF4-FFF2-40B4-BE49-F238E27FC236}">
                <a16:creationId xmlns:a16="http://schemas.microsoft.com/office/drawing/2014/main" id="{76FEEA32-7ECA-447F-90D4-86485BB1DB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6263" y="4928075"/>
            <a:ext cx="665550" cy="541864"/>
          </a:xfrm>
          <a:prstGeom prst="rect">
            <a:avLst/>
          </a:prstGeom>
        </p:spPr>
      </p:pic>
      <p:sp>
        <p:nvSpPr>
          <p:cNvPr id="14" name="Rectangle 17">
            <a:extLst>
              <a:ext uri="{FF2B5EF4-FFF2-40B4-BE49-F238E27FC236}">
                <a16:creationId xmlns:a16="http://schemas.microsoft.com/office/drawing/2014/main" id="{D4D35030-7C1F-40F6-8C63-C089DF777A4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40553" y="6503833"/>
            <a:ext cx="447676" cy="18033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66063-FC9F-453F-B9E3-782BE637F16F}" type="slidenum">
              <a:rPr lang="it-IT"/>
              <a:pPr>
                <a:defRPr/>
              </a:pPr>
              <a:t>23</a:t>
            </a:fld>
            <a:endParaRPr lang="it-IT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1F4D71-FAF9-4415-BD3B-7E19522A0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8B76A92-C0D8-4E3B-A3B8-B6C7E09948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C66063-FC9F-453F-B9E3-782BE637F16F}" type="slidenum">
              <a:rPr lang="it-IT" smtClean="0"/>
              <a:pPr>
                <a:defRPr/>
              </a:pPr>
              <a:t>24</a:t>
            </a:fld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B46062A-98E0-4271-B7A8-648D4DDA5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075" y="331788"/>
            <a:ext cx="6073321" cy="6016561"/>
          </a:xfrm>
          <a:prstGeom prst="rect">
            <a:avLst/>
          </a:prstGeom>
        </p:spPr>
      </p:pic>
      <p:pic>
        <p:nvPicPr>
          <p:cNvPr id="4099" name="Picture 3" descr="Image result for indietro">
            <a:hlinkClick r:id="rId3" action="ppaction://hlinksldjump"/>
            <a:extLst>
              <a:ext uri="{FF2B5EF4-FFF2-40B4-BE49-F238E27FC236}">
                <a16:creationId xmlns:a16="http://schemas.microsoft.com/office/drawing/2014/main" id="{381CE3E3-5A3E-4625-B2A2-2DF22B26D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991" y="5441207"/>
            <a:ext cx="907142" cy="90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245460"/>
      </p:ext>
    </p:extLst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4A2322EA-CADE-4E4B-991C-705264071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D.lgs. n. 20/18: Rafforzamento del sistema e Garanzie per i cittadini, obbiettivi raggiunti?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B8A8A16-F0BD-4591-8103-A9096EF27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E336FE7E-CACB-4284-A01A-C5AAB0F0C4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127B06-316F-4AD9-AF94-3E105F263400}" type="slidenum">
              <a:rPr lang="it-IT" smtClean="0"/>
              <a:pPr>
                <a:defRPr/>
              </a:pPr>
              <a:t>3</a:t>
            </a:fld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E29CD6A-B4D7-4F67-8988-750CFC6B5E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5"/>
          <a:stretch/>
        </p:blipFill>
        <p:spPr>
          <a:xfrm>
            <a:off x="2089942" y="917864"/>
            <a:ext cx="5584766" cy="408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95504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DD0A416-B0DA-47D9-A2C2-84AC259E4F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127B06-316F-4AD9-AF94-3E105F263400}" type="slidenum">
              <a:rPr lang="it-IT" smtClean="0"/>
              <a:pPr>
                <a:defRPr/>
              </a:pPr>
              <a:t>4</a:t>
            </a:fld>
            <a:endParaRPr lang="it-IT" dirty="0"/>
          </a:p>
        </p:txBody>
      </p:sp>
      <p:sp>
        <p:nvSpPr>
          <p:cNvPr id="6" name="CasellaDiTesto 11">
            <a:extLst>
              <a:ext uri="{FF2B5EF4-FFF2-40B4-BE49-F238E27FC236}">
                <a16:creationId xmlns:a16="http://schemas.microsoft.com/office/drawing/2014/main" id="{14EE5943-7798-4140-8C97-60F47DED5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8859" y="2320115"/>
            <a:ext cx="6735811" cy="22177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0000">
                <a:schemeClr val="accent1">
                  <a:lumMod val="45000"/>
                  <a:lumOff val="55000"/>
                </a:schemeClr>
              </a:gs>
              <a:gs pos="80000">
                <a:schemeClr val="accent1">
                  <a:lumMod val="45000"/>
                  <a:lumOff val="55000"/>
                </a:schemeClr>
              </a:gs>
              <a:gs pos="100000">
                <a:srgbClr val="008035"/>
              </a:gs>
            </a:gsLst>
            <a:lin ang="108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anchor="ctr" anchorCtr="0">
            <a:noAutofit/>
          </a:bodyPr>
          <a:lstStyle/>
          <a:p>
            <a:pPr marL="1074738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it-IT" sz="2000" dirty="0">
                <a:solidFill>
                  <a:srgbClr val="008035"/>
                </a:solidFill>
              </a:rPr>
              <a:t>Evoluzione e inquadramento generale della disciplina relativa alla produzione biologica e etichettatura dei prodotti biologici (Biologico)</a:t>
            </a:r>
          </a:p>
        </p:txBody>
      </p:sp>
    </p:spTree>
    <p:extLst>
      <p:ext uri="{BB962C8B-B14F-4D97-AF65-F5344CB8AC3E}">
        <p14:creationId xmlns:p14="http://schemas.microsoft.com/office/powerpoint/2010/main" val="310291190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5D261C01-8FCD-4ADF-8982-DA3F1E6AE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Costruzione della disciplina del Biologico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B90E008-BBB9-4BAC-A7EE-6118230C93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C66063-FC9F-453F-B9E3-782BE637F16F}" type="slidenum">
              <a:rPr lang="it-IT" smtClean="0"/>
              <a:pPr>
                <a:defRPr/>
              </a:pPr>
              <a:t>5</a:t>
            </a:fld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949184B-E20A-4612-95D1-1D392E76C091}"/>
              </a:ext>
            </a:extLst>
          </p:cNvPr>
          <p:cNvSpPr txBox="1"/>
          <p:nvPr/>
        </p:nvSpPr>
        <p:spPr bwMode="auto">
          <a:xfrm>
            <a:off x="1620000" y="907736"/>
            <a:ext cx="7020000" cy="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Reg. CEE 2092/91 </a:t>
            </a:r>
            <a:r>
              <a:rPr lang="it-IT" b="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(1° regolamento nell’ambito di riforma </a:t>
            </a:r>
            <a:r>
              <a:rPr lang="it-IT" b="0" dirty="0" err="1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McSharry</a:t>
            </a:r>
            <a:r>
              <a:rPr lang="it-IT" b="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sz="2000" b="0" dirty="0">
              <a:solidFill>
                <a:srgbClr val="7E58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527725A1-AEB9-45DD-99A9-5721F0D5D257}"/>
              </a:ext>
            </a:extLst>
          </p:cNvPr>
          <p:cNvSpPr/>
          <p:nvPr/>
        </p:nvSpPr>
        <p:spPr bwMode="auto">
          <a:xfrm>
            <a:off x="540000" y="859932"/>
            <a:ext cx="954088" cy="648000"/>
          </a:xfrm>
          <a:prstGeom prst="round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1991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9BF023B4-F9A2-4C60-BCD9-480283CD937A}"/>
              </a:ext>
            </a:extLst>
          </p:cNvPr>
          <p:cNvSpPr/>
          <p:nvPr/>
        </p:nvSpPr>
        <p:spPr bwMode="auto">
          <a:xfrm>
            <a:off x="540000" y="1655814"/>
            <a:ext cx="954088" cy="648000"/>
          </a:xfrm>
          <a:prstGeom prst="round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1999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D9F65FBB-4D80-4CE9-AEE1-23A64113EE6E}"/>
              </a:ext>
            </a:extLst>
          </p:cNvPr>
          <p:cNvSpPr/>
          <p:nvPr/>
        </p:nvSpPr>
        <p:spPr bwMode="auto">
          <a:xfrm>
            <a:off x="540000" y="2053755"/>
            <a:ext cx="954088" cy="648000"/>
          </a:xfrm>
          <a:prstGeom prst="round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2002</a:t>
            </a: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E80D78A1-07CD-4E4C-8EEB-E15F1B500D77}"/>
              </a:ext>
            </a:extLst>
          </p:cNvPr>
          <p:cNvSpPr/>
          <p:nvPr/>
        </p:nvSpPr>
        <p:spPr bwMode="auto">
          <a:xfrm>
            <a:off x="540000" y="1257873"/>
            <a:ext cx="954088" cy="648000"/>
          </a:xfrm>
          <a:prstGeom prst="round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1995</a:t>
            </a: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33979F91-1EB0-470B-90CE-F67D26B687B7}"/>
              </a:ext>
            </a:extLst>
          </p:cNvPr>
          <p:cNvSpPr/>
          <p:nvPr/>
        </p:nvSpPr>
        <p:spPr bwMode="auto">
          <a:xfrm>
            <a:off x="540000" y="2451696"/>
            <a:ext cx="954088" cy="648000"/>
          </a:xfrm>
          <a:prstGeom prst="round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2004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10B0231-3DD3-4062-B823-7E8600B9D153}"/>
              </a:ext>
            </a:extLst>
          </p:cNvPr>
          <p:cNvSpPr txBox="1"/>
          <p:nvPr/>
        </p:nvSpPr>
        <p:spPr bwMode="auto">
          <a:xfrm>
            <a:off x="1620000" y="1726722"/>
            <a:ext cx="7020000" cy="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Reg. CE 1804/99</a:t>
            </a:r>
            <a:r>
              <a:rPr lang="it-IT" sz="2000" b="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(biologico in produzione animale)</a:t>
            </a:r>
            <a:endParaRPr lang="it-IT" sz="2000" b="0" dirty="0">
              <a:solidFill>
                <a:srgbClr val="7E58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1071ACC-64BF-4613-97F6-7B5B2266F5AA}"/>
              </a:ext>
            </a:extLst>
          </p:cNvPr>
          <p:cNvSpPr txBox="1"/>
          <p:nvPr/>
        </p:nvSpPr>
        <p:spPr bwMode="auto">
          <a:xfrm>
            <a:off x="1620000" y="1317229"/>
            <a:ext cx="7020000" cy="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D.lgs. 220/95 </a:t>
            </a:r>
            <a:r>
              <a:rPr lang="it-IT" b="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(Attuazione artt. 8 e 9, Reg. 2092/91)</a:t>
            </a:r>
            <a:endParaRPr lang="it-IT" sz="2000" b="0" dirty="0">
              <a:solidFill>
                <a:srgbClr val="7E58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01C3206-D742-4935-B387-B9C35ECEE058}"/>
              </a:ext>
            </a:extLst>
          </p:cNvPr>
          <p:cNvSpPr txBox="1"/>
          <p:nvPr/>
        </p:nvSpPr>
        <p:spPr bwMode="auto">
          <a:xfrm>
            <a:off x="1620000" y="2136215"/>
            <a:ext cx="7020000" cy="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Reg. CE 178/02</a:t>
            </a:r>
            <a:r>
              <a:rPr lang="it-IT" b="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(regolamento quadro di Legislazione Alimentare)</a:t>
            </a:r>
            <a:endParaRPr lang="it-IT" sz="2000" b="0" dirty="0">
              <a:solidFill>
                <a:srgbClr val="7E58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D0FF025-5C49-41DE-9D2F-1A0DFA1DB8E4}"/>
              </a:ext>
            </a:extLst>
          </p:cNvPr>
          <p:cNvSpPr txBox="1"/>
          <p:nvPr/>
        </p:nvSpPr>
        <p:spPr bwMode="auto">
          <a:xfrm>
            <a:off x="1620000" y="2545708"/>
            <a:ext cx="7020000" cy="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Reg. CE 882/04 </a:t>
            </a:r>
            <a:r>
              <a:rPr lang="it-IT" b="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(controlli ufficiali degli alimenti)</a:t>
            </a:r>
            <a:endParaRPr lang="it-IT" sz="2000" b="0" dirty="0">
              <a:solidFill>
                <a:srgbClr val="7E58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7CF28720-5846-44A5-8E7A-1F3C4E9A0CDC}"/>
              </a:ext>
            </a:extLst>
          </p:cNvPr>
          <p:cNvSpPr/>
          <p:nvPr/>
        </p:nvSpPr>
        <p:spPr bwMode="auto">
          <a:xfrm>
            <a:off x="540000" y="2849637"/>
            <a:ext cx="954088" cy="648000"/>
          </a:xfrm>
          <a:prstGeom prst="round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2007</a:t>
            </a:r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B87C35FE-3CDE-463E-B005-4D5B9B1258A8}"/>
              </a:ext>
            </a:extLst>
          </p:cNvPr>
          <p:cNvSpPr/>
          <p:nvPr/>
        </p:nvSpPr>
        <p:spPr bwMode="auto">
          <a:xfrm>
            <a:off x="540000" y="3247578"/>
            <a:ext cx="954088" cy="648000"/>
          </a:xfrm>
          <a:prstGeom prst="round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2008</a:t>
            </a:r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80004D75-5130-4066-A71A-7A1CAA184810}"/>
              </a:ext>
            </a:extLst>
          </p:cNvPr>
          <p:cNvSpPr/>
          <p:nvPr/>
        </p:nvSpPr>
        <p:spPr bwMode="auto">
          <a:xfrm>
            <a:off x="540000" y="3645519"/>
            <a:ext cx="954088" cy="648000"/>
          </a:xfrm>
          <a:prstGeom prst="round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</a:p>
        </p:txBody>
      </p:sp>
      <p:sp>
        <p:nvSpPr>
          <p:cNvPr id="20" name="Rettangolo con angoli arrotondati 19">
            <a:extLst>
              <a:ext uri="{FF2B5EF4-FFF2-40B4-BE49-F238E27FC236}">
                <a16:creationId xmlns:a16="http://schemas.microsoft.com/office/drawing/2014/main" id="{024931F7-DDF5-4C41-A369-710E9E42EFA5}"/>
              </a:ext>
            </a:extLst>
          </p:cNvPr>
          <p:cNvSpPr/>
          <p:nvPr/>
        </p:nvSpPr>
        <p:spPr bwMode="auto">
          <a:xfrm>
            <a:off x="540000" y="4043460"/>
            <a:ext cx="954088" cy="648000"/>
          </a:xfrm>
          <a:prstGeom prst="round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</a:p>
        </p:txBody>
      </p: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C509A181-3387-41AC-9661-DB119E9153D0}"/>
              </a:ext>
            </a:extLst>
          </p:cNvPr>
          <p:cNvSpPr/>
          <p:nvPr/>
        </p:nvSpPr>
        <p:spPr bwMode="auto">
          <a:xfrm>
            <a:off x="540000" y="5671714"/>
            <a:ext cx="1080000" cy="442674"/>
          </a:xfrm>
          <a:prstGeom prst="round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1CA6BEE2-FB22-44B8-9524-0CB59A607AEB}"/>
              </a:ext>
            </a:extLst>
          </p:cNvPr>
          <p:cNvSpPr/>
          <p:nvPr/>
        </p:nvSpPr>
        <p:spPr bwMode="auto">
          <a:xfrm>
            <a:off x="540000" y="5127752"/>
            <a:ext cx="1080000" cy="442674"/>
          </a:xfrm>
          <a:prstGeom prst="round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A62786F8-DBA1-4085-B962-FCD8A50D3E1B}"/>
              </a:ext>
            </a:extLst>
          </p:cNvPr>
          <p:cNvSpPr txBox="1"/>
          <p:nvPr/>
        </p:nvSpPr>
        <p:spPr bwMode="auto">
          <a:xfrm>
            <a:off x="1620000" y="2955201"/>
            <a:ext cx="7020000" cy="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Reg. CE 834/07</a:t>
            </a:r>
            <a:r>
              <a:rPr lang="it-IT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(2° regolamento, allineamento con Reg. 178/02)</a:t>
            </a:r>
            <a:r>
              <a:rPr lang="it-IT" sz="2000" b="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B1F75085-C561-4B26-AAF4-F2C92708D4F4}"/>
              </a:ext>
            </a:extLst>
          </p:cNvPr>
          <p:cNvSpPr txBox="1"/>
          <p:nvPr/>
        </p:nvSpPr>
        <p:spPr bwMode="auto">
          <a:xfrm>
            <a:off x="1620000" y="3364694"/>
            <a:ext cx="7020000" cy="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 err="1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Regg</a:t>
            </a:r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CE 889/08; 1235/08 </a:t>
            </a:r>
            <a:r>
              <a:rPr lang="it-IT" b="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(implementazione Reg. n. 834/07) </a:t>
            </a:r>
            <a:endParaRPr lang="it-IT" sz="2000" b="0" dirty="0">
              <a:solidFill>
                <a:srgbClr val="7E58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D3C1A7D6-7CB0-441B-9047-0954DD2C02D8}"/>
              </a:ext>
            </a:extLst>
          </p:cNvPr>
          <p:cNvSpPr txBox="1"/>
          <p:nvPr/>
        </p:nvSpPr>
        <p:spPr bwMode="auto">
          <a:xfrm>
            <a:off x="1620000" y="3774187"/>
            <a:ext cx="7020000" cy="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Reg. UE 2017/625</a:t>
            </a:r>
            <a:r>
              <a:rPr lang="it-IT" b="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(controlli ufficiali sulla catena agro-alimentare)</a:t>
            </a:r>
            <a:endParaRPr lang="it-IT" sz="2000" b="0" dirty="0">
              <a:solidFill>
                <a:srgbClr val="7E58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9DF01B6B-893C-4982-9959-C6FA03858F86}"/>
              </a:ext>
            </a:extLst>
          </p:cNvPr>
          <p:cNvSpPr txBox="1"/>
          <p:nvPr/>
        </p:nvSpPr>
        <p:spPr bwMode="auto">
          <a:xfrm>
            <a:off x="1620000" y="4669890"/>
            <a:ext cx="7020000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Reg. UE 848/18</a:t>
            </a:r>
            <a:r>
              <a:rPr lang="it-IT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(3° regolamento in materia)</a:t>
            </a:r>
            <a:endParaRPr lang="it-IT" sz="2000" dirty="0">
              <a:solidFill>
                <a:srgbClr val="7E58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9C021C9A-31F7-4343-AFF9-C01ED496A78B}"/>
              </a:ext>
            </a:extLst>
          </p:cNvPr>
          <p:cNvSpPr txBox="1"/>
          <p:nvPr/>
        </p:nvSpPr>
        <p:spPr bwMode="auto">
          <a:xfrm>
            <a:off x="1620000" y="4183680"/>
            <a:ext cx="7020000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D.lgs. 20/18 </a:t>
            </a:r>
            <a:r>
              <a:rPr lang="it-IT" sz="2000" b="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b="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armonizzazione e razionalizzazione dei controlli nel bio)</a:t>
            </a:r>
            <a:endParaRPr lang="it-IT" sz="2000" b="0" dirty="0">
              <a:solidFill>
                <a:srgbClr val="7E58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Connettore diritto 28">
            <a:extLst>
              <a:ext uri="{FF2B5EF4-FFF2-40B4-BE49-F238E27FC236}">
                <a16:creationId xmlns:a16="http://schemas.microsoft.com/office/drawing/2014/main" id="{52660728-9AF1-467F-91BF-3BE8C9C9F6EB}"/>
              </a:ext>
            </a:extLst>
          </p:cNvPr>
          <p:cNvCxnSpPr>
            <a:cxnSpLocks/>
          </p:cNvCxnSpPr>
          <p:nvPr/>
        </p:nvCxnSpPr>
        <p:spPr bwMode="auto">
          <a:xfrm>
            <a:off x="540000" y="1276089"/>
            <a:ext cx="7992000" cy="0"/>
          </a:xfrm>
          <a:prstGeom prst="line">
            <a:avLst/>
          </a:prstGeom>
          <a:noFill/>
          <a:ln w="6350" cap="flat" cmpd="sng" algn="ctr">
            <a:solidFill>
              <a:srgbClr val="7E584B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Connettore diritto 30">
            <a:extLst>
              <a:ext uri="{FF2B5EF4-FFF2-40B4-BE49-F238E27FC236}">
                <a16:creationId xmlns:a16="http://schemas.microsoft.com/office/drawing/2014/main" id="{56D14682-B094-4FF3-9D16-FA8515E472B0}"/>
              </a:ext>
            </a:extLst>
          </p:cNvPr>
          <p:cNvCxnSpPr>
            <a:cxnSpLocks/>
          </p:cNvCxnSpPr>
          <p:nvPr/>
        </p:nvCxnSpPr>
        <p:spPr bwMode="auto">
          <a:xfrm>
            <a:off x="540000" y="1676351"/>
            <a:ext cx="7992000" cy="0"/>
          </a:xfrm>
          <a:prstGeom prst="line">
            <a:avLst/>
          </a:prstGeom>
          <a:noFill/>
          <a:ln w="6350" cap="flat" cmpd="sng" algn="ctr">
            <a:solidFill>
              <a:srgbClr val="7E584B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id="{553E7D3D-47A4-4556-B043-478377C2EF6B}"/>
              </a:ext>
            </a:extLst>
          </p:cNvPr>
          <p:cNvCxnSpPr>
            <a:cxnSpLocks/>
          </p:cNvCxnSpPr>
          <p:nvPr/>
        </p:nvCxnSpPr>
        <p:spPr bwMode="auto">
          <a:xfrm>
            <a:off x="540000" y="2076613"/>
            <a:ext cx="7992000" cy="0"/>
          </a:xfrm>
          <a:prstGeom prst="line">
            <a:avLst/>
          </a:prstGeom>
          <a:noFill/>
          <a:ln w="28575" cap="flat" cmpd="sng" algn="ctr">
            <a:solidFill>
              <a:srgbClr val="7E584B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443288CA-D17C-4DA8-9BDC-4EBC1EF29143}"/>
              </a:ext>
            </a:extLst>
          </p:cNvPr>
          <p:cNvCxnSpPr>
            <a:cxnSpLocks/>
          </p:cNvCxnSpPr>
          <p:nvPr/>
        </p:nvCxnSpPr>
        <p:spPr bwMode="auto">
          <a:xfrm>
            <a:off x="540000" y="2476875"/>
            <a:ext cx="7992000" cy="0"/>
          </a:xfrm>
          <a:prstGeom prst="line">
            <a:avLst/>
          </a:prstGeom>
          <a:noFill/>
          <a:ln w="6350" cap="flat" cmpd="sng" algn="ctr">
            <a:solidFill>
              <a:srgbClr val="7E584B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DDEDB6A4-3A73-44D7-B1B9-92C074D0580A}"/>
              </a:ext>
            </a:extLst>
          </p:cNvPr>
          <p:cNvCxnSpPr>
            <a:cxnSpLocks/>
          </p:cNvCxnSpPr>
          <p:nvPr/>
        </p:nvCxnSpPr>
        <p:spPr bwMode="auto">
          <a:xfrm>
            <a:off x="540000" y="2877137"/>
            <a:ext cx="7992000" cy="0"/>
          </a:xfrm>
          <a:prstGeom prst="line">
            <a:avLst/>
          </a:prstGeom>
          <a:noFill/>
          <a:ln w="6350" cap="flat" cmpd="sng" algn="ctr">
            <a:solidFill>
              <a:srgbClr val="7E584B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Connettore diritto 34">
            <a:extLst>
              <a:ext uri="{FF2B5EF4-FFF2-40B4-BE49-F238E27FC236}">
                <a16:creationId xmlns:a16="http://schemas.microsoft.com/office/drawing/2014/main" id="{27FE2539-42E9-447D-9529-2922FF3E3E07}"/>
              </a:ext>
            </a:extLst>
          </p:cNvPr>
          <p:cNvCxnSpPr>
            <a:cxnSpLocks/>
          </p:cNvCxnSpPr>
          <p:nvPr/>
        </p:nvCxnSpPr>
        <p:spPr bwMode="auto">
          <a:xfrm>
            <a:off x="540000" y="3277399"/>
            <a:ext cx="7992000" cy="0"/>
          </a:xfrm>
          <a:prstGeom prst="line">
            <a:avLst/>
          </a:prstGeom>
          <a:noFill/>
          <a:ln w="6350" cap="flat" cmpd="sng" algn="ctr">
            <a:solidFill>
              <a:srgbClr val="7E584B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35C1746B-7F57-49A4-B2C4-C6D603F35BBE}"/>
              </a:ext>
            </a:extLst>
          </p:cNvPr>
          <p:cNvCxnSpPr>
            <a:cxnSpLocks/>
          </p:cNvCxnSpPr>
          <p:nvPr/>
        </p:nvCxnSpPr>
        <p:spPr bwMode="auto">
          <a:xfrm>
            <a:off x="540000" y="3677661"/>
            <a:ext cx="7992000" cy="0"/>
          </a:xfrm>
          <a:prstGeom prst="line">
            <a:avLst/>
          </a:prstGeom>
          <a:noFill/>
          <a:ln w="28575" cap="flat" cmpd="sng" algn="ctr">
            <a:solidFill>
              <a:srgbClr val="7E584B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9D6E4E02-6081-44F3-9A03-836BD22A80FF}"/>
              </a:ext>
            </a:extLst>
          </p:cNvPr>
          <p:cNvCxnSpPr>
            <a:cxnSpLocks/>
          </p:cNvCxnSpPr>
          <p:nvPr/>
        </p:nvCxnSpPr>
        <p:spPr bwMode="auto">
          <a:xfrm>
            <a:off x="540000" y="4077922"/>
            <a:ext cx="7992000" cy="0"/>
          </a:xfrm>
          <a:prstGeom prst="line">
            <a:avLst/>
          </a:prstGeom>
          <a:noFill/>
          <a:ln w="6350" cap="flat" cmpd="sng" algn="ctr">
            <a:solidFill>
              <a:srgbClr val="7E584B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Connettore diritto 43">
            <a:extLst>
              <a:ext uri="{FF2B5EF4-FFF2-40B4-BE49-F238E27FC236}">
                <a16:creationId xmlns:a16="http://schemas.microsoft.com/office/drawing/2014/main" id="{27639B75-3C48-4538-960A-8E59B788FE85}"/>
              </a:ext>
            </a:extLst>
          </p:cNvPr>
          <p:cNvCxnSpPr>
            <a:cxnSpLocks/>
          </p:cNvCxnSpPr>
          <p:nvPr/>
        </p:nvCxnSpPr>
        <p:spPr bwMode="auto">
          <a:xfrm>
            <a:off x="1620000" y="5078137"/>
            <a:ext cx="6912000" cy="0"/>
          </a:xfrm>
          <a:prstGeom prst="line">
            <a:avLst/>
          </a:prstGeom>
          <a:noFill/>
          <a:ln w="6350" cap="flat" cmpd="sng" algn="ctr">
            <a:solidFill>
              <a:srgbClr val="7E584B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Connettore diritto 51">
            <a:extLst>
              <a:ext uri="{FF2B5EF4-FFF2-40B4-BE49-F238E27FC236}">
                <a16:creationId xmlns:a16="http://schemas.microsoft.com/office/drawing/2014/main" id="{0856F3A9-01DB-45B6-A09C-E80EA93C8B93}"/>
              </a:ext>
            </a:extLst>
          </p:cNvPr>
          <p:cNvCxnSpPr>
            <a:cxnSpLocks/>
          </p:cNvCxnSpPr>
          <p:nvPr/>
        </p:nvCxnSpPr>
        <p:spPr bwMode="auto">
          <a:xfrm>
            <a:off x="1620000" y="4555741"/>
            <a:ext cx="6912000" cy="0"/>
          </a:xfrm>
          <a:prstGeom prst="line">
            <a:avLst/>
          </a:prstGeom>
          <a:noFill/>
          <a:ln w="6350" cap="flat" cmpd="sng" algn="ctr">
            <a:solidFill>
              <a:srgbClr val="7E584B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D85B539D-8C71-4A0A-AE14-18FDD63BD1C7}"/>
              </a:ext>
            </a:extLst>
          </p:cNvPr>
          <p:cNvSpPr txBox="1"/>
          <p:nvPr/>
        </p:nvSpPr>
        <p:spPr bwMode="auto">
          <a:xfrm>
            <a:off x="1620000" y="5138800"/>
            <a:ext cx="7020000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Applicazione del Reg. UE 2017/625</a:t>
            </a:r>
            <a:endParaRPr lang="it-IT" sz="2000" b="0" dirty="0">
              <a:solidFill>
                <a:srgbClr val="7E58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5" name="Connettore diritto 54">
            <a:extLst>
              <a:ext uri="{FF2B5EF4-FFF2-40B4-BE49-F238E27FC236}">
                <a16:creationId xmlns:a16="http://schemas.microsoft.com/office/drawing/2014/main" id="{2598816F-D85E-4554-8685-BA53A5BE2B48}"/>
              </a:ext>
            </a:extLst>
          </p:cNvPr>
          <p:cNvCxnSpPr>
            <a:cxnSpLocks/>
          </p:cNvCxnSpPr>
          <p:nvPr/>
        </p:nvCxnSpPr>
        <p:spPr bwMode="auto">
          <a:xfrm>
            <a:off x="540000" y="5570426"/>
            <a:ext cx="7992000" cy="0"/>
          </a:xfrm>
          <a:prstGeom prst="line">
            <a:avLst/>
          </a:prstGeom>
          <a:noFill/>
          <a:ln w="6350" cap="flat" cmpd="sng" algn="ctr">
            <a:solidFill>
              <a:srgbClr val="7E584B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Connettore diritto 55">
            <a:extLst>
              <a:ext uri="{FF2B5EF4-FFF2-40B4-BE49-F238E27FC236}">
                <a16:creationId xmlns:a16="http://schemas.microsoft.com/office/drawing/2014/main" id="{0BF30290-A6C0-4BD9-A6B7-713EB4F5D64C}"/>
              </a:ext>
            </a:extLst>
          </p:cNvPr>
          <p:cNvCxnSpPr>
            <a:cxnSpLocks/>
          </p:cNvCxnSpPr>
          <p:nvPr/>
        </p:nvCxnSpPr>
        <p:spPr bwMode="auto">
          <a:xfrm>
            <a:off x="522088" y="6060281"/>
            <a:ext cx="7992000" cy="0"/>
          </a:xfrm>
          <a:prstGeom prst="line">
            <a:avLst/>
          </a:prstGeom>
          <a:noFill/>
          <a:ln w="6350" cap="flat" cmpd="sng" algn="ctr">
            <a:solidFill>
              <a:srgbClr val="7E584B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6CE4A480-208C-4612-B4D9-A6406DA2E683}"/>
              </a:ext>
            </a:extLst>
          </p:cNvPr>
          <p:cNvSpPr txBox="1"/>
          <p:nvPr/>
        </p:nvSpPr>
        <p:spPr bwMode="auto">
          <a:xfrm>
            <a:off x="1620000" y="5581911"/>
            <a:ext cx="7020000" cy="40011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Applicazione del Reg. UE 2018/848</a:t>
            </a:r>
            <a:endParaRPr lang="it-IT" sz="2000" b="0" dirty="0">
              <a:solidFill>
                <a:srgbClr val="7E58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65104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45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50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600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50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54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64EF65-B34A-426E-9F36-FDFCF7295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075" y="331787"/>
            <a:ext cx="5907088" cy="291667"/>
          </a:xfrm>
        </p:spPr>
        <p:txBody>
          <a:bodyPr/>
          <a:lstStyle/>
          <a:p>
            <a:r>
              <a:rPr lang="it-IT" dirty="0"/>
              <a:t>Caratteri generali della disciplina (dal p.v. delle regole di mercato)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592057-6B80-4589-91EC-A2C1BE754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952500"/>
            <a:ext cx="8648700" cy="5115791"/>
          </a:xfrm>
        </p:spPr>
        <p:txBody>
          <a:bodyPr/>
          <a:lstStyle/>
          <a:p>
            <a:r>
              <a:rPr lang="it-IT" dirty="0"/>
              <a:t>La disciplina del biologico è un </a:t>
            </a:r>
            <a:r>
              <a:rPr lang="it-IT" b="1" dirty="0"/>
              <a:t>insieme normativo</a:t>
            </a:r>
            <a:r>
              <a:rPr lang="it-IT" dirty="0"/>
              <a:t> volto alla valorizzazione dell’attività agricola nella direzione della polifunzionalità e, specie dopo il Reg. n. 2018/848, </a:t>
            </a:r>
            <a:r>
              <a:rPr lang="it-IT" u="sng" dirty="0"/>
              <a:t>in funzione ambientale.</a:t>
            </a:r>
            <a:r>
              <a:rPr lang="it-IT" dirty="0"/>
              <a:t> </a:t>
            </a:r>
          </a:p>
          <a:p>
            <a:pPr lvl="1"/>
            <a:r>
              <a:rPr lang="it-IT" dirty="0"/>
              <a:t>Sul piano delle </a:t>
            </a:r>
            <a:r>
              <a:rPr lang="it-IT" b="1" dirty="0"/>
              <a:t>regole di mercato</a:t>
            </a:r>
            <a:r>
              <a:rPr lang="it-IT" dirty="0"/>
              <a:t>, ne è derivato un sistema per il quale la caratterizzazione di un prodotto agricolo o agro-alimentare come «biologico» o «da agricoltura biologica» dipende da alcune condizioni:</a:t>
            </a:r>
          </a:p>
          <a:p>
            <a:pPr lvl="2"/>
            <a:r>
              <a:rPr lang="it-IT" dirty="0"/>
              <a:t>Conformità a </a:t>
            </a:r>
            <a:r>
              <a:rPr lang="it-IT" b="1" dirty="0"/>
              <a:t>regole tecniche </a:t>
            </a:r>
            <a:r>
              <a:rPr lang="it-IT" dirty="0"/>
              <a:t>poste dalla norme settoriali in materia di produzione, trasformazione, distribuzione, importazione esportazione; </a:t>
            </a:r>
          </a:p>
          <a:p>
            <a:pPr lvl="2"/>
            <a:r>
              <a:rPr lang="it-IT" dirty="0"/>
              <a:t>Conformità alle regole tecniche in tema di </a:t>
            </a:r>
            <a:r>
              <a:rPr lang="it-IT" b="1" dirty="0"/>
              <a:t>etichettatura</a:t>
            </a:r>
            <a:r>
              <a:rPr lang="it-IT" dirty="0"/>
              <a:t>; </a:t>
            </a:r>
          </a:p>
          <a:p>
            <a:pPr lvl="2"/>
            <a:r>
              <a:rPr lang="it-IT" dirty="0"/>
              <a:t>Assoggettamento al </a:t>
            </a:r>
            <a:r>
              <a:rPr lang="it-IT" b="1" dirty="0"/>
              <a:t>sistema di controllo</a:t>
            </a:r>
            <a:r>
              <a:rPr lang="it-IT" dirty="0"/>
              <a:t>, secondo norme in parte armonizzate, in parte lasciate agli Stati membri;</a:t>
            </a:r>
          </a:p>
          <a:p>
            <a:pPr lvl="2"/>
            <a:r>
              <a:rPr lang="it-IT" dirty="0"/>
              <a:t>Sussistenza del Documento Giustificativo, rilasciato nell’ambito di uno schema di </a:t>
            </a:r>
            <a:r>
              <a:rPr lang="it-IT" b="1" dirty="0"/>
              <a:t>certificazione</a:t>
            </a:r>
            <a:r>
              <a:rPr lang="it-IT" dirty="0"/>
              <a:t> e delle altre condizioni per il singolo atto di acquisto</a:t>
            </a:r>
          </a:p>
          <a:p>
            <a:pPr lvl="3"/>
            <a:r>
              <a:rPr lang="it-IT" b="1" dirty="0"/>
              <a:t>Schema di certificazione regolamentata </a:t>
            </a:r>
          </a:p>
          <a:p>
            <a:pPr lvl="2"/>
            <a:endParaRPr lang="it-IT" dirty="0"/>
          </a:p>
          <a:p>
            <a:pPr lvl="2"/>
            <a:endParaRPr lang="it-IT" dirty="0"/>
          </a:p>
          <a:p>
            <a:pPr lvl="2"/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96E737E-A9E3-471A-B1E6-E59C9DBA2D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C66063-FC9F-453F-B9E3-782BE637F16F}" type="slidenum">
              <a:rPr lang="it-IT" smtClean="0"/>
              <a:pPr>
                <a:defRPr/>
              </a:pPr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099268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F0FD5D-DD63-4A00-A173-25705859A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074" y="331787"/>
            <a:ext cx="6816725" cy="347085"/>
          </a:xfrm>
        </p:spPr>
        <p:txBody>
          <a:bodyPr/>
          <a:lstStyle/>
          <a:p>
            <a:r>
              <a:rPr lang="it-IT" dirty="0"/>
              <a:t>Il Biologico nel quadro delle produzioni regolamentate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247467-35F3-47B2-9409-887178C432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Produzioni  di  qualità  regolamentata costituiscono un insieme variegato  di comparti merceologici e normativi sottoposte a sistemi di controllo puntualmente disciplinati:</a:t>
            </a:r>
          </a:p>
          <a:p>
            <a:pPr lvl="1"/>
            <a:r>
              <a:rPr lang="it-IT" dirty="0"/>
              <a:t>Produzioni ottenute da agricoltura biologica; </a:t>
            </a:r>
          </a:p>
          <a:p>
            <a:pPr lvl="1"/>
            <a:r>
              <a:rPr lang="it-IT" dirty="0"/>
              <a:t>Prodotti con denominazione di origine protetta (D.O.P.) inclusi i prodotti vitivinicoli; </a:t>
            </a:r>
          </a:p>
          <a:p>
            <a:pPr lvl="1"/>
            <a:r>
              <a:rPr lang="it-IT" dirty="0"/>
              <a:t>Prodotti ad indicazione geografica protetta (I.G.P.) inclusi  i prodotti vitivinicoli; </a:t>
            </a:r>
          </a:p>
          <a:p>
            <a:pPr lvl="1"/>
            <a:r>
              <a:rPr lang="it-IT" dirty="0"/>
              <a:t>Specialità tradizionali garantite (S.T.G.);</a:t>
            </a:r>
          </a:p>
          <a:p>
            <a:pPr lvl="1"/>
            <a:r>
              <a:rPr lang="it-IT" dirty="0"/>
              <a:t>Carni bovine con etichettatura facoltativa; </a:t>
            </a:r>
          </a:p>
          <a:p>
            <a:pPr lvl="1"/>
            <a:r>
              <a:rPr lang="it-IT" dirty="0"/>
              <a:t>Carni di pollame con etichettatura volontaria; </a:t>
            </a:r>
          </a:p>
          <a:p>
            <a:pPr marL="457200" lvl="1" indent="0">
              <a:buNone/>
            </a:pPr>
            <a:endParaRPr lang="it-IT" dirty="0"/>
          </a:p>
          <a:p>
            <a:pPr lvl="1"/>
            <a:endParaRPr lang="it-IT" dirty="0"/>
          </a:p>
          <a:p>
            <a:pPr lvl="1"/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38938EA-1C91-47ED-B839-E77EBD2161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C66063-FC9F-453F-B9E3-782BE637F16F}" type="slidenum">
              <a:rPr lang="it-IT" smtClean="0"/>
              <a:pPr>
                <a:defRPr/>
              </a:pPr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985907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64EF65-B34A-426E-9F36-FDFCF7295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074" y="331788"/>
            <a:ext cx="6368761" cy="197983"/>
          </a:xfrm>
        </p:spPr>
        <p:txBody>
          <a:bodyPr/>
          <a:lstStyle/>
          <a:p>
            <a:r>
              <a:rPr lang="it-IT" dirty="0"/>
              <a:t>Il Biologico come marchio di conformità pubblico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592057-6B80-4589-91EC-A2C1BE754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304" y="1943805"/>
            <a:ext cx="8648700" cy="1828546"/>
          </a:xfrm>
        </p:spPr>
        <p:txBody>
          <a:bodyPr/>
          <a:lstStyle/>
          <a:p>
            <a:r>
              <a:rPr lang="it-IT" dirty="0"/>
              <a:t>Trattasi di segno che assicura il rispetto di </a:t>
            </a:r>
            <a:r>
              <a:rPr lang="it-IT" b="1" dirty="0"/>
              <a:t>interessi pubblici </a:t>
            </a:r>
            <a:r>
              <a:rPr lang="it-IT" dirty="0"/>
              <a:t>di volta in volta perseguiti dall’ordinamento e dunque una specifica rilevanza sul piano penale; </a:t>
            </a:r>
          </a:p>
          <a:p>
            <a:pPr lvl="1"/>
            <a:r>
              <a:rPr lang="it-IT" dirty="0"/>
              <a:t>Pertanto esso è assimilabile agli altri «</a:t>
            </a:r>
            <a:r>
              <a:rPr lang="it-IT" b="1" dirty="0"/>
              <a:t>marchi di conformità</a:t>
            </a:r>
            <a:r>
              <a:rPr lang="it-IT" dirty="0"/>
              <a:t>»: un marchio attestante la conformità ad un determinato insieme di norme o ad altri documenti normativi; 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96E737E-A9E3-471A-B1E6-E59C9DBA2D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C66063-FC9F-453F-B9E3-782BE637F16F}" type="slidenum">
              <a:rPr lang="it-IT" smtClean="0"/>
              <a:pPr>
                <a:defRPr/>
              </a:pPr>
              <a:t>8</a:t>
            </a:fld>
            <a:endParaRPr lang="it-IT" dirty="0"/>
          </a:p>
        </p:txBody>
      </p:sp>
      <p:pic>
        <p:nvPicPr>
          <p:cNvPr id="5" name="Picture 14" descr="https://encrypted-tbn1.gstatic.com/images?q=tbn:ANd9GcT3bTTmgEl7JX4tiodQHFbTkGTRiisggpe-ZyEfSQUcty-UV_lf8bJqVHxd">
            <a:extLst>
              <a:ext uri="{FF2B5EF4-FFF2-40B4-BE49-F238E27FC236}">
                <a16:creationId xmlns:a16="http://schemas.microsoft.com/office/drawing/2014/main" id="{C3CC5F71-D1DE-46A4-ABD8-7415CB248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521" y="853428"/>
            <a:ext cx="1536700" cy="911710"/>
          </a:xfrm>
          <a:prstGeom prst="rect">
            <a:avLst/>
          </a:prstGeom>
          <a:noFill/>
        </p:spPr>
      </p:pic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D3F5DFFF-F7EA-4845-BB07-8A1032BF48C9}"/>
              </a:ext>
            </a:extLst>
          </p:cNvPr>
          <p:cNvSpPr txBox="1">
            <a:spLocks/>
          </p:cNvSpPr>
          <p:nvPr/>
        </p:nvSpPr>
        <p:spPr bwMode="auto">
          <a:xfrm>
            <a:off x="2105235" y="851937"/>
            <a:ext cx="6368761" cy="911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just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8035"/>
              </a:buClr>
              <a:buFont typeface="Wingdings" pitchFamily="2" charset="2"/>
              <a:buChar char="v"/>
              <a:defRPr sz="1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533400" algn="just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8035"/>
              </a:buClr>
              <a:buSzPct val="100000"/>
              <a:buFont typeface="Wingdings" pitchFamily="2" charset="2"/>
              <a:buChar char="§"/>
              <a:defRPr sz="1800" b="0">
                <a:solidFill>
                  <a:schemeClr val="tx1"/>
                </a:solidFill>
                <a:latin typeface="+mn-lt"/>
              </a:defRPr>
            </a:lvl2pPr>
            <a:lvl3pPr marL="1371600" indent="-457200" algn="just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8035"/>
              </a:buClr>
              <a:buSzPct val="100000"/>
              <a:buChar char="•"/>
              <a:defRPr sz="1800" b="0">
                <a:solidFill>
                  <a:schemeClr val="tx1"/>
                </a:solidFill>
                <a:latin typeface="+mn-lt"/>
              </a:defRPr>
            </a:lvl3pPr>
            <a:lvl4pPr marL="1752600" indent="-381000" algn="just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8035"/>
              </a:buClr>
              <a:buSzPct val="100000"/>
              <a:buFont typeface="Wingdings" pitchFamily="2" charset="2"/>
              <a:buChar char="Ø"/>
              <a:defRPr sz="1800" b="0">
                <a:solidFill>
                  <a:schemeClr val="tx1"/>
                </a:solidFill>
                <a:latin typeface="+mn-lt"/>
              </a:defRPr>
            </a:lvl4pPr>
            <a:lvl5pPr marL="2209800" indent="-381000" algn="just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8035"/>
              </a:buClr>
              <a:buSzPct val="100000"/>
              <a:buFont typeface="Courier New" pitchFamily="49" charset="0"/>
              <a:buChar char="o"/>
              <a:defRPr sz="1800" b="0">
                <a:solidFill>
                  <a:schemeClr val="tx1"/>
                </a:solidFill>
                <a:latin typeface="+mn-lt"/>
              </a:defRPr>
            </a:lvl5pPr>
            <a:lvl6pPr marL="2667000" indent="-381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9A400"/>
              </a:buClr>
              <a:buSzPct val="80000"/>
              <a:buFont typeface="Wingdings" pitchFamily="2" charset="2"/>
              <a:buChar char="Ø"/>
              <a:defRPr sz="1000">
                <a:solidFill>
                  <a:schemeClr val="tx1"/>
                </a:solidFill>
                <a:latin typeface="+mn-lt"/>
              </a:defRPr>
            </a:lvl6pPr>
            <a:lvl7pPr marL="3124200" indent="-381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9A400"/>
              </a:buClr>
              <a:buSzPct val="80000"/>
              <a:buFont typeface="Wingdings" pitchFamily="2" charset="2"/>
              <a:buChar char="Ø"/>
              <a:defRPr sz="1000">
                <a:solidFill>
                  <a:schemeClr val="tx1"/>
                </a:solidFill>
                <a:latin typeface="+mn-lt"/>
              </a:defRPr>
            </a:lvl7pPr>
            <a:lvl8pPr marL="3581400" indent="-381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9A400"/>
              </a:buClr>
              <a:buSzPct val="80000"/>
              <a:buFont typeface="Wingdings" pitchFamily="2" charset="2"/>
              <a:buChar char="Ø"/>
              <a:defRPr sz="1000">
                <a:solidFill>
                  <a:schemeClr val="tx1"/>
                </a:solidFill>
                <a:latin typeface="+mn-lt"/>
              </a:defRPr>
            </a:lvl8pPr>
            <a:lvl9pPr marL="4038600" indent="-381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9A400"/>
              </a:buClr>
              <a:buSzPct val="80000"/>
              <a:buFont typeface="Wingdings" pitchFamily="2" charset="2"/>
              <a:buChar char="Ø"/>
              <a:defRPr sz="1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it-IT" kern="0" dirty="0"/>
              <a:t>Il Biologico è segno idoneo ad attestare che il prodotto è stato ottenuto da un determinato standard di </a:t>
            </a:r>
            <a:r>
              <a:rPr lang="it-IT" u="sng" kern="0" dirty="0"/>
              <a:t>processo</a:t>
            </a:r>
            <a:r>
              <a:rPr lang="it-IT" kern="0" dirty="0"/>
              <a:t>, regolamentato da fonti europee e, in parte nazionali. </a:t>
            </a:r>
          </a:p>
        </p:txBody>
      </p:sp>
      <p:pic>
        <p:nvPicPr>
          <p:cNvPr id="8" name="Picture 16" descr="http://www.fagola.it/wp-content/uploads/2013/03/igp-dop-stg.jpg">
            <a:extLst>
              <a:ext uri="{FF2B5EF4-FFF2-40B4-BE49-F238E27FC236}">
                <a16:creationId xmlns:a16="http://schemas.microsoft.com/office/drawing/2014/main" id="{05DFE273-52AD-44EE-9141-A8225134A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5527" y="3177681"/>
            <a:ext cx="2590528" cy="644275"/>
          </a:xfrm>
          <a:prstGeom prst="rect">
            <a:avLst/>
          </a:prstGeom>
          <a:noFill/>
        </p:spPr>
      </p:pic>
      <p:pic>
        <p:nvPicPr>
          <p:cNvPr id="13" name="Picture 6" descr="http://www.ilfattoalimentare.it/wp-content/uploads/2013/04/EU_food_contact_material_symbol.jpg">
            <a:extLst>
              <a:ext uri="{FF2B5EF4-FFF2-40B4-BE49-F238E27FC236}">
                <a16:creationId xmlns:a16="http://schemas.microsoft.com/office/drawing/2014/main" id="{7CD69273-C78D-4F64-8AAE-2146D48B0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41296" y="3292955"/>
            <a:ext cx="732700" cy="449211"/>
          </a:xfrm>
          <a:prstGeom prst="rect">
            <a:avLst/>
          </a:prstGeom>
          <a:noFill/>
        </p:spPr>
      </p:pic>
      <p:pic>
        <p:nvPicPr>
          <p:cNvPr id="14" name="Picture 2" descr="Image result for CE mark">
            <a:extLst>
              <a:ext uri="{FF2B5EF4-FFF2-40B4-BE49-F238E27FC236}">
                <a16:creationId xmlns:a16="http://schemas.microsoft.com/office/drawing/2014/main" id="{B02DFD89-4C4D-403A-8B3F-35C5317FB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370" y="3951018"/>
            <a:ext cx="732700" cy="52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mage result for bollo sanitario">
            <a:extLst>
              <a:ext uri="{FF2B5EF4-FFF2-40B4-BE49-F238E27FC236}">
                <a16:creationId xmlns:a16="http://schemas.microsoft.com/office/drawing/2014/main" id="{F4033B58-C53F-4809-948A-CDD48F689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092" y="3223159"/>
            <a:ext cx="876598" cy="534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1822DE6D-03AB-4132-9016-C80B5AF3E0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4" y="3960132"/>
            <a:ext cx="7603264" cy="245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1568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DB45ED-E2F7-4FF0-9249-7D17721B0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Estratto dall’Ordinanza 9678/18, Cass. S.U. 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BC25EB-B01D-4E97-B566-5BF2C3FF9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CB0FE31-45C7-401B-A40F-0FC9FD6219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C66063-FC9F-453F-B9E3-782BE637F16F}" type="slidenum">
              <a:rPr lang="it-IT" smtClean="0"/>
              <a:pPr>
                <a:defRPr/>
              </a:pPr>
              <a:t>9</a:t>
            </a:fld>
            <a:endParaRPr lang="it-IT" dirty="0"/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45FC877B-045A-4EA2-85A3-D4DD3E664F09}"/>
              </a:ext>
            </a:extLst>
          </p:cNvPr>
          <p:cNvGrpSpPr/>
          <p:nvPr/>
        </p:nvGrpSpPr>
        <p:grpSpPr>
          <a:xfrm>
            <a:off x="0" y="952500"/>
            <a:ext cx="9144000" cy="4758608"/>
            <a:chOff x="0" y="803564"/>
            <a:chExt cx="9144000" cy="4758608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452232B6-E943-4DD8-A0B8-4E81EAF70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295827"/>
              <a:ext cx="9144000" cy="4266345"/>
            </a:xfrm>
            <a:prstGeom prst="rect">
              <a:avLst/>
            </a:prstGeom>
          </p:spPr>
        </p:pic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A9E6E047-00EA-4714-878A-D61AE3BBAA53}"/>
                </a:ext>
              </a:extLst>
            </p:cNvPr>
            <p:cNvSpPr/>
            <p:nvPr/>
          </p:nvSpPr>
          <p:spPr bwMode="auto">
            <a:xfrm>
              <a:off x="292100" y="803564"/>
              <a:ext cx="4279900" cy="831272"/>
            </a:xfrm>
            <a:prstGeom prst="rect">
              <a:avLst/>
            </a:prstGeom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it-IT" sz="2400" b="0" dirty="0">
                <a:solidFill>
                  <a:srgbClr val="7E584B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9898969"/>
      </p:ext>
    </p:extLst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Lex.Alimentaria">
  <a:themeElements>
    <a:clrScheme name="Personalizza struttura 1">
      <a:dk1>
        <a:srgbClr val="000000"/>
      </a:dk1>
      <a:lt1>
        <a:srgbClr val="FFFFFF"/>
      </a:lt1>
      <a:dk2>
        <a:srgbClr val="008193"/>
      </a:dk2>
      <a:lt2>
        <a:srgbClr val="A9D284"/>
      </a:lt2>
      <a:accent1>
        <a:srgbClr val="87C054"/>
      </a:accent1>
      <a:accent2>
        <a:srgbClr val="FFCC00"/>
      </a:accent2>
      <a:accent3>
        <a:srgbClr val="FFFFFF"/>
      </a:accent3>
      <a:accent4>
        <a:srgbClr val="000000"/>
      </a:accent4>
      <a:accent5>
        <a:srgbClr val="C3DCB3"/>
      </a:accent5>
      <a:accent6>
        <a:srgbClr val="E7B900"/>
      </a:accent6>
      <a:hlink>
        <a:srgbClr val="79A400"/>
      </a:hlink>
      <a:folHlink>
        <a:srgbClr val="990000"/>
      </a:folHlink>
    </a:clrScheme>
    <a:fontScheme name="Personalizza struttur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 flip="none" rotWithShape="1">
          <a:gsLst>
            <a:gs pos="0">
              <a:schemeClr val="accent6">
                <a:shade val="51000"/>
                <a:satMod val="130000"/>
              </a:schemeClr>
            </a:gs>
            <a:gs pos="64000">
              <a:schemeClr val="accent6">
                <a:shade val="93000"/>
                <a:satMod val="130000"/>
                <a:alpha val="38000"/>
              </a:schemeClr>
            </a:gs>
            <a:gs pos="100000">
              <a:schemeClr val="bg1"/>
            </a:gs>
          </a:gsLst>
          <a:path path="circle">
            <a:fillToRect r="100000" b="100000"/>
          </a:path>
          <a:tileRect l="-100000" t="-100000"/>
        </a:gradFill>
        <a:ln>
          <a:gradFill>
            <a:gsLst>
              <a:gs pos="0">
                <a:srgbClr val="7E584B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headEnd type="none" w="med" len="med"/>
          <a:tailEnd type="none" w="med" len="med"/>
        </a:ln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algn="ctr">
          <a:defRPr sz="2400" b="0" dirty="0" smtClean="0">
            <a:solidFill>
              <a:srgbClr val="7E584B"/>
            </a:solidFill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  <a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a:style>
    </a:spDef>
    <a:lnDef>
      <a:spPr bwMode="auto">
        <a:noFill/>
        <a:ln w="38100" cap="flat" cmpd="sng" algn="ctr">
          <a:solidFill>
            <a:srgbClr val="FF9900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  <a:headEnd/>
          <a:tailEnd/>
        </a:ln>
        <a:effectLst/>
      </a:spPr>
      <a:bodyPr wrap="square" rtlCol="0">
        <a:spAutoFit/>
      </a:bodyPr>
      <a:lstStyle>
        <a:defPPr algn="l">
          <a:defRPr dirty="0" err="1">
            <a:solidFill>
              <a:schemeClr val="tx1"/>
            </a:solidFill>
            <a:latin typeface="Calibri" pitchFamily="34" charset="0"/>
          </a:defRPr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txDef>
  </a:objectDefaults>
  <a:extraClrSchemeLst>
    <a:extraClrScheme>
      <a:clrScheme name="Personalizza struttura 1">
        <a:dk1>
          <a:srgbClr val="000000"/>
        </a:dk1>
        <a:lt1>
          <a:srgbClr val="FFFFFF"/>
        </a:lt1>
        <a:dk2>
          <a:srgbClr val="008193"/>
        </a:dk2>
        <a:lt2>
          <a:srgbClr val="A9D284"/>
        </a:lt2>
        <a:accent1>
          <a:srgbClr val="87C054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3DCB3"/>
        </a:accent5>
        <a:accent6>
          <a:srgbClr val="E7B900"/>
        </a:accent6>
        <a:hlink>
          <a:srgbClr val="79A400"/>
        </a:hlink>
        <a:folHlink>
          <a:srgbClr val="99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PT-LA 2020" id="{648AD21B-334C-41D8-8439-4C0AE9DAC712}" vid="{884B7581-C0AC-4292-AEB5-823DFA60F53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10406</TotalTime>
  <Words>2473</Words>
  <Application>Microsoft Office PowerPoint</Application>
  <PresentationFormat>Presentazione su schermo (4:3)</PresentationFormat>
  <Paragraphs>227</Paragraphs>
  <Slides>24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3" baseType="lpstr">
      <vt:lpstr>Adobe Fan Heiti Std B</vt:lpstr>
      <vt:lpstr>Arial</vt:lpstr>
      <vt:lpstr>Calibri</vt:lpstr>
      <vt:lpstr>Cambria</vt:lpstr>
      <vt:lpstr>Courier New</vt:lpstr>
      <vt:lpstr>Garamond</vt:lpstr>
      <vt:lpstr>Times New Roman</vt:lpstr>
      <vt:lpstr>Wingdings</vt:lpstr>
      <vt:lpstr>Lex.Alimentaria</vt:lpstr>
      <vt:lpstr>avv. Daniele Pisanello  </vt:lpstr>
      <vt:lpstr>Avv. Daniele Pisanello: breve bio</vt:lpstr>
      <vt:lpstr>D.lgs. n. 20/18: Rafforzamento del sistema e Garanzie per i cittadini, obbiettivi raggiunti?</vt:lpstr>
      <vt:lpstr>Presentazione standard di PowerPoint</vt:lpstr>
      <vt:lpstr>Costruzione della disciplina del Biologico</vt:lpstr>
      <vt:lpstr>Caratteri generali della disciplina (dal p.v. delle regole di mercato)</vt:lpstr>
      <vt:lpstr>Il Biologico nel quadro delle produzioni regolamentate</vt:lpstr>
      <vt:lpstr>Il Biologico come marchio di conformità pubblico </vt:lpstr>
      <vt:lpstr>Estratto dall’Ordinanza 9678/18, Cass. S.U.  </vt:lpstr>
      <vt:lpstr>Ancora sull’organismo di controllo: il p.v. del d.lgs. n. 20/2018 </vt:lpstr>
      <vt:lpstr>Presentazione standard di PowerPoint</vt:lpstr>
      <vt:lpstr>Presentazione standard di PowerPoint</vt:lpstr>
      <vt:lpstr>Vigilanza, Valutazione di conformità e mercato</vt:lpstr>
      <vt:lpstr>Quadro generale del D.lgs. 20/2018</vt:lpstr>
      <vt:lpstr>ODC: Requisiti d’accesso  Ovvero: Voler essere più realisti del Re</vt:lpstr>
      <vt:lpstr>… e la minaccia di sanzioni: la sospensione … </vt:lpstr>
      <vt:lpstr>.. e la revoca dell’autorizzazione</vt:lpstr>
      <vt:lpstr>L’Operatore in certificazione: sanzioni e costi indiretti </vt:lpstr>
      <vt:lpstr>Presentazione standard di PowerPoint</vt:lpstr>
      <vt:lpstr>Le ulteriori sanzioni a seguito di provvedimenti «sanzionatori» 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avv. Daniele Pisanello</dc:title>
  <dc:creator>Daniele Pisanello</dc:creator>
  <cp:keywords>etichettatura;seminario;1169</cp:keywords>
  <cp:lastModifiedBy>Barbara Frezza</cp:lastModifiedBy>
  <cp:revision>343</cp:revision>
  <cp:lastPrinted>2019-05-28T12:12:07Z</cp:lastPrinted>
  <dcterms:created xsi:type="dcterms:W3CDTF">2018-06-02T09:56:27Z</dcterms:created>
  <dcterms:modified xsi:type="dcterms:W3CDTF">2019-11-19T15:29:03Z</dcterms:modified>
</cp:coreProperties>
</file>