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7" r:id="rId4"/>
    <p:sldId id="294" r:id="rId5"/>
    <p:sldId id="293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9" r:id="rId17"/>
    <p:sldId id="264" r:id="rId18"/>
    <p:sldId id="292" r:id="rId1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2" autoAdjust="0"/>
    <p:restoredTop sz="94660"/>
  </p:normalViewPr>
  <p:slideViewPr>
    <p:cSldViewPr>
      <p:cViewPr varScale="1">
        <p:scale>
          <a:sx n="72" d="100"/>
          <a:sy n="72" d="100"/>
        </p:scale>
        <p:origin x="151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527"/>
            <a:ext cx="9144000" cy="6638544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9D38C-4CB8-42D2-B03C-A828C81762A6}" type="datetimeFigureOut">
              <a:rPr lang="it-IT" smtClean="0"/>
              <a:t>19/11/2019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655DB-EF78-4779-BF0F-AF996BEDC16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9D38C-4CB8-42D2-B03C-A828C81762A6}" type="datetimeFigureOut">
              <a:rPr lang="it-IT" smtClean="0"/>
              <a:t>19/11/2019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655DB-EF78-4779-BF0F-AF996BEDC16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9D38C-4CB8-42D2-B03C-A828C81762A6}" type="datetimeFigureOut">
              <a:rPr lang="it-IT" smtClean="0"/>
              <a:t>19/11/2019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655DB-EF78-4779-BF0F-AF996BEDC16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9D38C-4CB8-42D2-B03C-A828C81762A6}" type="datetimeFigureOut">
              <a:rPr lang="it-IT" smtClean="0"/>
              <a:t>19/11/2019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655DB-EF78-4779-BF0F-AF996BEDC16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9D38C-4CB8-42D2-B03C-A828C81762A6}" type="datetimeFigureOut">
              <a:rPr lang="it-IT" smtClean="0"/>
              <a:t>19/11/2019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655DB-EF78-4779-BF0F-AF996BEDC16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9D38C-4CB8-42D2-B03C-A828C81762A6}" type="datetimeFigureOut">
              <a:rPr lang="it-IT" smtClean="0"/>
              <a:t>19/11/2019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655DB-EF78-4779-BF0F-AF996BEDC16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9D38C-4CB8-42D2-B03C-A828C81762A6}" type="datetimeFigureOut">
              <a:rPr lang="it-IT" smtClean="0"/>
              <a:t>19/11/2019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655DB-EF78-4779-BF0F-AF996BEDC16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9D38C-4CB8-42D2-B03C-A828C81762A6}" type="datetimeFigureOut">
              <a:rPr lang="it-IT" smtClean="0"/>
              <a:t>19/11/2019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655DB-EF78-4779-BF0F-AF996BEDC16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9D38C-4CB8-42D2-B03C-A828C81762A6}" type="datetimeFigureOut">
              <a:rPr lang="it-IT" smtClean="0"/>
              <a:t>19/11/2019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655DB-EF78-4779-BF0F-AF996BEDC16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9D38C-4CB8-42D2-B03C-A828C81762A6}" type="datetimeFigureOut">
              <a:rPr lang="it-IT" smtClean="0"/>
              <a:t>19/11/2019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655DB-EF78-4779-BF0F-AF996BEDC16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9D38C-4CB8-42D2-B03C-A828C81762A6}" type="datetimeFigureOut">
              <a:rPr lang="it-IT" smtClean="0"/>
              <a:t>19/11/2019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655DB-EF78-4779-BF0F-AF996BEDC16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7F7EA586-009F-47C9-913E-2CB9B2544AE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6840"/>
            <a:ext cx="9144000" cy="6638544"/>
          </a:xfrm>
          <a:prstGeom prst="rect">
            <a:avLst/>
          </a:prstGeom>
        </p:spPr>
      </p:pic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9D38C-4CB8-42D2-B03C-A828C81762A6}" type="datetimeFigureOut">
              <a:rPr lang="it-IT" smtClean="0"/>
              <a:t>19/11/2019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655DB-EF78-4779-BF0F-AF996BEDC16D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inab.it/news/all/all" TargetMode="External"/><Relationship Id="rId2" Type="http://schemas.openxmlformats.org/officeDocument/2006/relationships/hyperlink" Target="http://eur-lex.europa.eu/summary/glossary/comitology.html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circabc.europa.eu/ui/welcome" TargetMode="External"/><Relationship Id="rId4" Type="http://schemas.openxmlformats.org/officeDocument/2006/relationships/hyperlink" Target="http://ec.europa.eu/transparency/regexpert/index.cfm?do=faq.faq&amp;aide=2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p.torrelli@politicheagricole.it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701721" y="3212976"/>
            <a:ext cx="7772400" cy="1728192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Le NC nel nuovo Reg UE 2018/848 e l’armonizzazione delle procedure</a:t>
            </a:r>
            <a:endParaRPr lang="it-IT" sz="3200" i="1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>
          <a:xfrm>
            <a:off x="701721" y="1052736"/>
            <a:ext cx="7772400" cy="1584176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it-IT" sz="2200" b="1" i="1" dirty="0">
                <a:solidFill>
                  <a:schemeClr val="tx1"/>
                </a:solidFill>
              </a:rPr>
              <a:t>“Produzione biologica: rafforzamento del settore e garanzie per i cittadini”</a:t>
            </a:r>
          </a:p>
          <a:p>
            <a:pPr algn="ctr"/>
            <a:r>
              <a:rPr lang="it-IT" b="1" dirty="0" err="1">
                <a:solidFill>
                  <a:schemeClr val="tx1"/>
                </a:solidFill>
              </a:rPr>
              <a:t>Anabio</a:t>
            </a:r>
            <a:r>
              <a:rPr lang="it-IT" b="1" dirty="0">
                <a:solidFill>
                  <a:schemeClr val="tx1"/>
                </a:solidFill>
              </a:rPr>
              <a:t>/Cia - AIAB - ASSOCERTBIO</a:t>
            </a:r>
            <a:endParaRPr lang="it-IT" b="1" dirty="0">
              <a:solidFill>
                <a:schemeClr val="tx1"/>
              </a:solidFill>
              <a:latin typeface="+mj-lt"/>
            </a:endParaRPr>
          </a:p>
          <a:p>
            <a:pPr algn="ctr"/>
            <a:endParaRPr lang="it-IT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it-IT" b="1" dirty="0">
                <a:solidFill>
                  <a:schemeClr val="tx1"/>
                </a:solidFill>
              </a:rPr>
              <a:t>martedì, 19 novembre 2019, </a:t>
            </a:r>
          </a:p>
          <a:p>
            <a:pPr algn="ctr"/>
            <a:r>
              <a:rPr lang="it-IT" b="1" dirty="0">
                <a:solidFill>
                  <a:schemeClr val="tx1"/>
                </a:solidFill>
              </a:rPr>
              <a:t>Auditorium Giuseppe Avolio</a:t>
            </a:r>
          </a:p>
          <a:p>
            <a:pPr algn="ctr"/>
            <a:r>
              <a:rPr lang="it-IT" b="1" dirty="0">
                <a:solidFill>
                  <a:schemeClr val="tx1"/>
                </a:solidFill>
              </a:rPr>
              <a:t>Via Mariano </a:t>
            </a:r>
            <a:r>
              <a:rPr lang="it-IT" b="1" dirty="0" err="1">
                <a:solidFill>
                  <a:schemeClr val="tx1"/>
                </a:solidFill>
              </a:rPr>
              <a:t>Fortuny</a:t>
            </a:r>
            <a:r>
              <a:rPr lang="it-IT" b="1" dirty="0">
                <a:solidFill>
                  <a:schemeClr val="tx1"/>
                </a:solidFill>
              </a:rPr>
              <a:t>, 16 - Roma</a:t>
            </a:r>
            <a:endParaRPr lang="it-IT" b="1" i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3743399" y="5867363"/>
            <a:ext cx="54006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Paolo  Torrelli</a:t>
            </a:r>
          </a:p>
          <a:p>
            <a:r>
              <a:rPr lang="it-IT" dirty="0"/>
              <a:t>Ministero delle politiche agricole alimentari e forestali</a:t>
            </a:r>
          </a:p>
          <a:p>
            <a:r>
              <a:rPr lang="it-IT" dirty="0"/>
              <a:t>Ufficio PQAI 1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2448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.</a:t>
            </a:r>
            <a:br>
              <a:rPr lang="en-US" dirty="0"/>
            </a:br>
            <a:r>
              <a:rPr lang="it-IT" dirty="0"/>
              <a:t>REGOLAMENTO DI ESECUZIONE (UE)… / ... DELLA COMMISSIONE</a:t>
            </a:r>
            <a:br>
              <a:rPr lang="it-IT" dirty="0"/>
            </a:br>
            <a:r>
              <a:rPr lang="it-IT" dirty="0"/>
              <a:t>recante modalità di applicazione del regolamento (UE) n. 2018/848 del</a:t>
            </a:r>
            <a:br>
              <a:rPr lang="it-IT" dirty="0"/>
            </a:br>
            <a:r>
              <a:rPr lang="it-IT" dirty="0"/>
              <a:t>Parlamento europeo e del Consiglio sui controlli e altre misure volte a garantire la</a:t>
            </a:r>
            <a:br>
              <a:rPr lang="it-IT" dirty="0"/>
            </a:br>
            <a:r>
              <a:rPr lang="it-IT" dirty="0"/>
              <a:t>tracciabilità e conformità nella produzione biologica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5410921"/>
            <a:ext cx="8229600" cy="10567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it-IT" sz="1400" b="1" i="1" dirty="0"/>
          </a:p>
          <a:p>
            <a:pPr marL="0" indent="0">
              <a:buNone/>
            </a:pPr>
            <a:r>
              <a:rPr lang="it-IT" sz="1400" b="1" i="1" dirty="0"/>
              <a:t>“Produzione biologica: rafforzamento del settore e garanzie per i cittadini”</a:t>
            </a:r>
          </a:p>
          <a:p>
            <a:pPr marL="0" indent="0">
              <a:buNone/>
            </a:pPr>
            <a:r>
              <a:rPr lang="it-IT" sz="1200" b="1" dirty="0" err="1"/>
              <a:t>Anabio</a:t>
            </a:r>
            <a:r>
              <a:rPr lang="it-IT" sz="1200" b="1" dirty="0"/>
              <a:t>/Cia - AIAB - ASSOCERTBIO</a:t>
            </a:r>
            <a:endParaRPr lang="it-IT" sz="1100" dirty="0"/>
          </a:p>
          <a:p>
            <a:pPr marL="0" indent="0">
              <a:buNone/>
            </a:pPr>
            <a:r>
              <a:rPr lang="it-IT" sz="1200" b="1" dirty="0"/>
              <a:t>martedì, 19 novembre 2019, </a:t>
            </a:r>
          </a:p>
          <a:p>
            <a:pPr marL="0" indent="0">
              <a:buNone/>
            </a:pPr>
            <a:r>
              <a:rPr lang="it-IT" sz="1200" b="1" dirty="0"/>
              <a:t>Auditorium Giuseppe Avolio, Via Mariano </a:t>
            </a:r>
            <a:r>
              <a:rPr lang="it-IT" sz="1200" b="1" dirty="0" err="1"/>
              <a:t>Fortuny</a:t>
            </a:r>
            <a:r>
              <a:rPr lang="it-IT" sz="1200" b="1" dirty="0"/>
              <a:t>, 16 - Roma</a:t>
            </a:r>
            <a:endParaRPr lang="it-IT" sz="1100" b="1" i="1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60B21DA9-D3BE-4F21-B865-80C0AE8F10F3}"/>
              </a:ext>
            </a:extLst>
          </p:cNvPr>
          <p:cNvSpPr/>
          <p:nvPr/>
        </p:nvSpPr>
        <p:spPr>
          <a:xfrm>
            <a:off x="457200" y="2132856"/>
            <a:ext cx="81369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600" dirty="0"/>
              <a:t>Allegato II</a:t>
            </a:r>
          </a:p>
          <a:p>
            <a:pPr algn="ctr"/>
            <a:r>
              <a:rPr lang="it-IT" sz="1600" dirty="0"/>
              <a:t>Disposizioni uniformi per i casi in cui le autorità competenti devono adottare misure</a:t>
            </a:r>
          </a:p>
          <a:p>
            <a:pPr algn="ctr"/>
            <a:r>
              <a:rPr lang="it-IT" sz="1600" dirty="0"/>
              <a:t>in relazione a sospetta o accertata non conformità</a:t>
            </a:r>
          </a:p>
          <a:p>
            <a:r>
              <a:rPr lang="it-IT" sz="1600" dirty="0"/>
              <a:t>1. Nel definire i riferimenti legali relativi alle non conformità, le autorità competenti può fare riferimento a uno o più articoli e / o allegati del regolamento (UE) 2018/848.</a:t>
            </a:r>
          </a:p>
          <a:p>
            <a:r>
              <a:rPr lang="it-IT" sz="1600" dirty="0"/>
              <a:t>L'autorità competente può aggiungere le pertinenti disposizioni della legislazione nazionale se adeguata.</a:t>
            </a:r>
          </a:p>
          <a:p>
            <a:r>
              <a:rPr lang="it-IT" sz="1600" dirty="0"/>
              <a:t>41</a:t>
            </a:r>
            <a:r>
              <a:rPr lang="it-IT" sz="1600" b="1" dirty="0"/>
              <a:t>. Classificazione delle non conformità</a:t>
            </a:r>
          </a:p>
          <a:p>
            <a:r>
              <a:rPr lang="it-IT" sz="1600" dirty="0"/>
              <a:t>41.1. Nel definire la classificazione delle non conformità, le autorità competenti possono</a:t>
            </a:r>
          </a:p>
          <a:p>
            <a:r>
              <a:rPr lang="it-IT" sz="1600" dirty="0"/>
              <a:t>selezionare tra le seguenti categorie:</a:t>
            </a:r>
          </a:p>
          <a:p>
            <a:r>
              <a:rPr lang="it-IT" sz="1600" dirty="0"/>
              <a:t>(a) Osservazione</a:t>
            </a:r>
          </a:p>
          <a:p>
            <a:r>
              <a:rPr lang="it-IT" sz="1600" dirty="0"/>
              <a:t>(b) Non conformità minore</a:t>
            </a:r>
          </a:p>
          <a:p>
            <a:r>
              <a:rPr lang="it-IT" sz="1600" dirty="0"/>
              <a:t>(c) Non conformità maggiore</a:t>
            </a:r>
          </a:p>
          <a:p>
            <a:r>
              <a:rPr lang="it-IT" sz="1600" dirty="0"/>
              <a:t>(d) Non conformità critica</a:t>
            </a:r>
          </a:p>
        </p:txBody>
      </p:sp>
    </p:spTree>
    <p:extLst>
      <p:ext uri="{BB962C8B-B14F-4D97-AF65-F5344CB8AC3E}">
        <p14:creationId xmlns:p14="http://schemas.microsoft.com/office/powerpoint/2010/main" val="21425521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2448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.</a:t>
            </a:r>
            <a:br>
              <a:rPr lang="en-US" dirty="0"/>
            </a:br>
            <a:r>
              <a:rPr lang="it-IT" dirty="0"/>
              <a:t>REGOLAMENTO DI ESECUZIONE (UE)… / ... DELLA COMMISSIONE</a:t>
            </a:r>
            <a:br>
              <a:rPr lang="it-IT" dirty="0"/>
            </a:br>
            <a:r>
              <a:rPr lang="it-IT" dirty="0"/>
              <a:t>recante modalità di applicazione del regolamento (UE) n. 2018/848 del</a:t>
            </a:r>
            <a:br>
              <a:rPr lang="it-IT" dirty="0"/>
            </a:br>
            <a:r>
              <a:rPr lang="it-IT" dirty="0"/>
              <a:t>Parlamento europeo e del Consiglio sui controlli e altre misure volte a garantire la</a:t>
            </a:r>
            <a:br>
              <a:rPr lang="it-IT" dirty="0"/>
            </a:br>
            <a:r>
              <a:rPr lang="it-IT" dirty="0"/>
              <a:t>tracciabilità e conformità nella produzione biologica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5410921"/>
            <a:ext cx="8229600" cy="10567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it-IT" sz="1400" b="1" i="1" dirty="0"/>
          </a:p>
          <a:p>
            <a:pPr marL="0" indent="0">
              <a:buNone/>
            </a:pPr>
            <a:r>
              <a:rPr lang="it-IT" sz="1400" b="1" i="1" dirty="0"/>
              <a:t>“Produzione biologica: rafforzamento del settore e garanzie per i cittadini”</a:t>
            </a:r>
          </a:p>
          <a:p>
            <a:pPr marL="0" indent="0">
              <a:buNone/>
            </a:pPr>
            <a:r>
              <a:rPr lang="it-IT" sz="1200" b="1" dirty="0" err="1"/>
              <a:t>Anabio</a:t>
            </a:r>
            <a:r>
              <a:rPr lang="it-IT" sz="1200" b="1" dirty="0"/>
              <a:t>/Cia - AIAB - ASSOCERTBIO</a:t>
            </a:r>
            <a:endParaRPr lang="it-IT" sz="1100" dirty="0"/>
          </a:p>
          <a:p>
            <a:pPr marL="0" indent="0">
              <a:buNone/>
            </a:pPr>
            <a:r>
              <a:rPr lang="it-IT" sz="1200" b="1" dirty="0"/>
              <a:t>martedì, 19 novembre 2019, </a:t>
            </a:r>
          </a:p>
          <a:p>
            <a:pPr marL="0" indent="0">
              <a:buNone/>
            </a:pPr>
            <a:r>
              <a:rPr lang="it-IT" sz="1200" b="1" dirty="0"/>
              <a:t>Auditorium Giuseppe Avolio, Via Mariano </a:t>
            </a:r>
            <a:r>
              <a:rPr lang="it-IT" sz="1200" b="1" dirty="0" err="1"/>
              <a:t>Fortuny</a:t>
            </a:r>
            <a:r>
              <a:rPr lang="it-IT" sz="1200" b="1" dirty="0"/>
              <a:t>, 16 - Roma</a:t>
            </a:r>
            <a:endParaRPr lang="it-IT" sz="1100" b="1" i="1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60B21DA9-D3BE-4F21-B865-80C0AE8F10F3}"/>
              </a:ext>
            </a:extLst>
          </p:cNvPr>
          <p:cNvSpPr/>
          <p:nvPr/>
        </p:nvSpPr>
        <p:spPr>
          <a:xfrm>
            <a:off x="457200" y="2023376"/>
            <a:ext cx="813690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1600" dirty="0"/>
          </a:p>
          <a:p>
            <a:pPr algn="ctr"/>
            <a:endParaRPr lang="it-IT" sz="1600" dirty="0"/>
          </a:p>
          <a:p>
            <a:pPr algn="ctr"/>
            <a:endParaRPr lang="it-IT" sz="1600" dirty="0"/>
          </a:p>
          <a:p>
            <a:pPr algn="ctr"/>
            <a:endParaRPr lang="it-IT" sz="2000" dirty="0"/>
          </a:p>
          <a:p>
            <a:pPr algn="ctr"/>
            <a:r>
              <a:rPr lang="it-IT" sz="2000" dirty="0"/>
              <a:t>L'</a:t>
            </a:r>
            <a:r>
              <a:rPr lang="it-IT" sz="2000" b="1" dirty="0"/>
              <a:t>osservazione</a:t>
            </a:r>
            <a:r>
              <a:rPr lang="it-IT" sz="2000" dirty="0"/>
              <a:t> può essere definita quando:</a:t>
            </a:r>
          </a:p>
          <a:p>
            <a:r>
              <a:rPr lang="it-IT" sz="2000" dirty="0"/>
              <a:t>(i) L'operatore non segue correttamente l’autocontrollo e le procedure (preventive e precauzionali),</a:t>
            </a:r>
          </a:p>
          <a:p>
            <a:r>
              <a:rPr lang="it-IT" sz="2000" dirty="0"/>
              <a:t>(ii) Non influisce sullo stato biologico del prodotto / processo,</a:t>
            </a:r>
          </a:p>
          <a:p>
            <a:r>
              <a:rPr lang="it-IT" sz="2000" dirty="0"/>
              <a:t>(iii) la non conformità è correggibile;</a:t>
            </a:r>
          </a:p>
        </p:txBody>
      </p:sp>
    </p:spTree>
    <p:extLst>
      <p:ext uri="{BB962C8B-B14F-4D97-AF65-F5344CB8AC3E}">
        <p14:creationId xmlns:p14="http://schemas.microsoft.com/office/powerpoint/2010/main" val="1635034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2448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.</a:t>
            </a:r>
            <a:br>
              <a:rPr lang="en-US" dirty="0"/>
            </a:br>
            <a:r>
              <a:rPr lang="it-IT" dirty="0"/>
              <a:t>REGOLAMENTO DI ESECUZIONE (UE)… / ... DELLA COMMISSIONE</a:t>
            </a:r>
            <a:br>
              <a:rPr lang="it-IT" dirty="0"/>
            </a:br>
            <a:r>
              <a:rPr lang="it-IT" dirty="0"/>
              <a:t>recante modalità di applicazione del regolamento (UE) n. 2018/848 del</a:t>
            </a:r>
            <a:br>
              <a:rPr lang="it-IT" dirty="0"/>
            </a:br>
            <a:r>
              <a:rPr lang="it-IT" dirty="0"/>
              <a:t>Parlamento europeo e del Consiglio sui controlli e altre misure volte a garantire la</a:t>
            </a:r>
            <a:br>
              <a:rPr lang="it-IT" dirty="0"/>
            </a:br>
            <a:r>
              <a:rPr lang="it-IT" dirty="0"/>
              <a:t>tracciabilità e conformità nella produzione biologica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5410921"/>
            <a:ext cx="8229600" cy="10567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it-IT" sz="1400" b="1" i="1" dirty="0"/>
          </a:p>
          <a:p>
            <a:pPr marL="0" indent="0">
              <a:buNone/>
            </a:pPr>
            <a:r>
              <a:rPr lang="it-IT" sz="1400" b="1" i="1" dirty="0"/>
              <a:t>“Produzione biologica: rafforzamento del settore e garanzie per i cittadini”</a:t>
            </a:r>
          </a:p>
          <a:p>
            <a:pPr marL="0" indent="0">
              <a:buNone/>
            </a:pPr>
            <a:r>
              <a:rPr lang="it-IT" sz="1200" b="1" dirty="0" err="1"/>
              <a:t>Anabio</a:t>
            </a:r>
            <a:r>
              <a:rPr lang="it-IT" sz="1200" b="1" dirty="0"/>
              <a:t>/Cia - AIAB - ASSOCERTBIO</a:t>
            </a:r>
            <a:endParaRPr lang="it-IT" sz="1100" dirty="0"/>
          </a:p>
          <a:p>
            <a:pPr marL="0" indent="0">
              <a:buNone/>
            </a:pPr>
            <a:r>
              <a:rPr lang="it-IT" sz="1200" b="1" dirty="0"/>
              <a:t>martedì, 19 novembre 2019, </a:t>
            </a:r>
          </a:p>
          <a:p>
            <a:pPr marL="0" indent="0">
              <a:buNone/>
            </a:pPr>
            <a:r>
              <a:rPr lang="it-IT" sz="1200" b="1" dirty="0"/>
              <a:t>Auditorium Giuseppe Avolio, Via Mariano </a:t>
            </a:r>
            <a:r>
              <a:rPr lang="it-IT" sz="1200" b="1" dirty="0" err="1"/>
              <a:t>Fortuny</a:t>
            </a:r>
            <a:r>
              <a:rPr lang="it-IT" sz="1200" b="1" dirty="0"/>
              <a:t>, 16 - Roma</a:t>
            </a:r>
            <a:endParaRPr lang="it-IT" sz="1100" b="1" i="1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60B21DA9-D3BE-4F21-B865-80C0AE8F10F3}"/>
              </a:ext>
            </a:extLst>
          </p:cNvPr>
          <p:cNvSpPr/>
          <p:nvPr/>
        </p:nvSpPr>
        <p:spPr>
          <a:xfrm>
            <a:off x="457200" y="2132856"/>
            <a:ext cx="813690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/>
              <a:t>La </a:t>
            </a:r>
            <a:r>
              <a:rPr lang="it-IT" b="1" dirty="0"/>
              <a:t>non conformità minore </a:t>
            </a:r>
            <a:r>
              <a:rPr lang="it-IT" dirty="0"/>
              <a:t>può essere definita quando:</a:t>
            </a:r>
          </a:p>
          <a:p>
            <a:pPr algn="ctr"/>
            <a:endParaRPr lang="it-IT" dirty="0"/>
          </a:p>
          <a:p>
            <a:r>
              <a:rPr lang="it-IT" dirty="0"/>
              <a:t>(i) Il controllo e le procedure degli operatori non riguardano tutti requisiti / rischi rilevanti per l'attività dell'operatore,</a:t>
            </a:r>
          </a:p>
          <a:p>
            <a:r>
              <a:rPr lang="it-IT" dirty="0"/>
              <a:t>(ii) Può influire sullo stato organico del prodotto / processo se il la conformità non è corretta in modo tempestivo,</a:t>
            </a:r>
          </a:p>
          <a:p>
            <a:r>
              <a:rPr lang="it-IT" dirty="0"/>
              <a:t>(iii) Può influire sull'integrità organica nella catena di approvvigionamento se il la conformità non è corretta in modo tempestivo,</a:t>
            </a:r>
          </a:p>
          <a:p>
            <a:r>
              <a:rPr lang="it-IT" dirty="0"/>
              <a:t>(iv) la non conformità non si è ancora materializzata,</a:t>
            </a:r>
          </a:p>
          <a:p>
            <a:r>
              <a:rPr lang="it-IT" dirty="0"/>
              <a:t>(v) la non conformità è correggibile,</a:t>
            </a:r>
          </a:p>
          <a:p>
            <a:r>
              <a:rPr lang="it-IT" dirty="0"/>
              <a:t>(vi) La non conformità è dovuta a negligenza.</a:t>
            </a:r>
          </a:p>
        </p:txBody>
      </p:sp>
    </p:spTree>
    <p:extLst>
      <p:ext uri="{BB962C8B-B14F-4D97-AF65-F5344CB8AC3E}">
        <p14:creationId xmlns:p14="http://schemas.microsoft.com/office/powerpoint/2010/main" val="33054950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2448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.</a:t>
            </a:r>
            <a:br>
              <a:rPr lang="en-US" dirty="0"/>
            </a:br>
            <a:r>
              <a:rPr lang="it-IT" dirty="0"/>
              <a:t>REGOLAMENTO DI ESECUZIONE (UE)… / ... DELLA COMMISSIONE</a:t>
            </a:r>
            <a:br>
              <a:rPr lang="it-IT" dirty="0"/>
            </a:br>
            <a:r>
              <a:rPr lang="it-IT" dirty="0"/>
              <a:t>recante modalità di applicazione del regolamento (UE) n. 2018/848 del</a:t>
            </a:r>
            <a:br>
              <a:rPr lang="it-IT" dirty="0"/>
            </a:br>
            <a:r>
              <a:rPr lang="it-IT" dirty="0"/>
              <a:t>Parlamento europeo e del Consiglio sui controlli e altre misure volte a garantire la</a:t>
            </a:r>
            <a:br>
              <a:rPr lang="it-IT" dirty="0"/>
            </a:br>
            <a:r>
              <a:rPr lang="it-IT" dirty="0"/>
              <a:t>tracciabilità e conformità nella produzione biologica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5410921"/>
            <a:ext cx="8229600" cy="10567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it-IT" sz="1400" b="1" i="1" dirty="0"/>
          </a:p>
          <a:p>
            <a:pPr marL="0" indent="0">
              <a:buNone/>
            </a:pPr>
            <a:r>
              <a:rPr lang="it-IT" sz="1400" b="1" i="1" dirty="0"/>
              <a:t>“Produzione biologica: rafforzamento del settore e garanzie per i cittadini”</a:t>
            </a:r>
          </a:p>
          <a:p>
            <a:pPr marL="0" indent="0">
              <a:buNone/>
            </a:pPr>
            <a:r>
              <a:rPr lang="it-IT" sz="1200" b="1" dirty="0" err="1"/>
              <a:t>Anabio</a:t>
            </a:r>
            <a:r>
              <a:rPr lang="it-IT" sz="1200" b="1" dirty="0"/>
              <a:t>/Cia - AIAB - ASSOCERTBIO</a:t>
            </a:r>
            <a:endParaRPr lang="it-IT" sz="1100" dirty="0"/>
          </a:p>
          <a:p>
            <a:pPr marL="0" indent="0">
              <a:buNone/>
            </a:pPr>
            <a:r>
              <a:rPr lang="it-IT" sz="1200" b="1" dirty="0"/>
              <a:t>martedì, 19 novembre 2019, </a:t>
            </a:r>
          </a:p>
          <a:p>
            <a:pPr marL="0" indent="0">
              <a:buNone/>
            </a:pPr>
            <a:r>
              <a:rPr lang="it-IT" sz="1200" b="1" dirty="0"/>
              <a:t>Auditorium Giuseppe Avolio, Via Mariano </a:t>
            </a:r>
            <a:r>
              <a:rPr lang="it-IT" sz="1200" b="1" dirty="0" err="1"/>
              <a:t>Fortuny</a:t>
            </a:r>
            <a:r>
              <a:rPr lang="it-IT" sz="1200" b="1" dirty="0"/>
              <a:t>, 16 - Roma</a:t>
            </a:r>
            <a:endParaRPr lang="it-IT" sz="1100" b="1" i="1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60B21DA9-D3BE-4F21-B865-80C0AE8F10F3}"/>
              </a:ext>
            </a:extLst>
          </p:cNvPr>
          <p:cNvSpPr/>
          <p:nvPr/>
        </p:nvSpPr>
        <p:spPr>
          <a:xfrm>
            <a:off x="457200" y="2132856"/>
            <a:ext cx="813690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600" dirty="0"/>
              <a:t>La </a:t>
            </a:r>
            <a:r>
              <a:rPr lang="it-IT" sz="1600" b="1" dirty="0"/>
              <a:t>non conformità maggiore </a:t>
            </a:r>
            <a:r>
              <a:rPr lang="it-IT" sz="1600" dirty="0"/>
              <a:t>può essere definita quando:</a:t>
            </a:r>
          </a:p>
          <a:p>
            <a:endParaRPr lang="it-IT" sz="1600" dirty="0"/>
          </a:p>
          <a:p>
            <a:r>
              <a:rPr lang="it-IT" sz="1600" dirty="0"/>
              <a:t>(i) Il controllo e le procedure degli operatori non sono adeguati mantenere l'integrità organica del prodotto / processo,</a:t>
            </a:r>
          </a:p>
          <a:p>
            <a:r>
              <a:rPr lang="it-IT" sz="1600" dirty="0"/>
              <a:t>(ii) La non conformità si è materializzata: ha influito sullo stato organico del / i prodotto / i e l'integrità organica nella fornitura catena,</a:t>
            </a:r>
          </a:p>
          <a:p>
            <a:r>
              <a:rPr lang="it-IT" sz="1600" dirty="0"/>
              <a:t>(iii) </a:t>
            </a:r>
            <a:r>
              <a:rPr lang="it-IT" sz="1600" b="1" dirty="0"/>
              <a:t>Il sistema di tracciabilità è in grado di individuare i prodotti interessati nel catena di approvvigionamento e divieto di immettere prodotti sul mercato con riferimento alla produzione biologica è possibile,</a:t>
            </a:r>
          </a:p>
          <a:p>
            <a:r>
              <a:rPr lang="it-IT" sz="1600" b="1" dirty="0"/>
              <a:t>(iv) la non conformità è correggibile,</a:t>
            </a:r>
          </a:p>
          <a:p>
            <a:r>
              <a:rPr lang="it-IT" sz="1600" dirty="0"/>
              <a:t>(v) La non conformità è dovuta a grave negligenza.</a:t>
            </a:r>
          </a:p>
        </p:txBody>
      </p:sp>
    </p:spTree>
    <p:extLst>
      <p:ext uri="{BB962C8B-B14F-4D97-AF65-F5344CB8AC3E}">
        <p14:creationId xmlns:p14="http://schemas.microsoft.com/office/powerpoint/2010/main" val="19352678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2448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.</a:t>
            </a:r>
            <a:br>
              <a:rPr lang="en-US" dirty="0"/>
            </a:br>
            <a:r>
              <a:rPr lang="it-IT" dirty="0"/>
              <a:t>REGOLAMENTO DI ESECUZIONE (UE)… / ... DELLA COMMISSIONE</a:t>
            </a:r>
            <a:br>
              <a:rPr lang="it-IT" dirty="0"/>
            </a:br>
            <a:r>
              <a:rPr lang="it-IT" dirty="0"/>
              <a:t>recante modalità di applicazione del regolamento (UE) n. 2018/848 del</a:t>
            </a:r>
            <a:br>
              <a:rPr lang="it-IT" dirty="0"/>
            </a:br>
            <a:r>
              <a:rPr lang="it-IT" dirty="0"/>
              <a:t>Parlamento europeo e del Consiglio sui controlli e altre misure volte a garantire la</a:t>
            </a:r>
            <a:br>
              <a:rPr lang="it-IT" dirty="0"/>
            </a:br>
            <a:r>
              <a:rPr lang="it-IT" dirty="0"/>
              <a:t>tracciabilità e conformità nella produzione biologica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5410921"/>
            <a:ext cx="8229600" cy="10567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it-IT" sz="1400" b="1" i="1" dirty="0"/>
          </a:p>
          <a:p>
            <a:pPr marL="0" indent="0">
              <a:buNone/>
            </a:pPr>
            <a:r>
              <a:rPr lang="it-IT" sz="1400" b="1" i="1" dirty="0"/>
              <a:t>“Produzione biologica: rafforzamento del settore e garanzie per i cittadini”</a:t>
            </a:r>
          </a:p>
          <a:p>
            <a:pPr marL="0" indent="0">
              <a:buNone/>
            </a:pPr>
            <a:r>
              <a:rPr lang="it-IT" sz="1200" b="1" dirty="0" err="1"/>
              <a:t>Anabio</a:t>
            </a:r>
            <a:r>
              <a:rPr lang="it-IT" sz="1200" b="1" dirty="0"/>
              <a:t>/Cia - AIAB - ASSOCERTBIO</a:t>
            </a:r>
            <a:endParaRPr lang="it-IT" sz="1100" dirty="0"/>
          </a:p>
          <a:p>
            <a:pPr marL="0" indent="0">
              <a:buNone/>
            </a:pPr>
            <a:r>
              <a:rPr lang="it-IT" sz="1200" b="1" dirty="0"/>
              <a:t>martedì, 19 novembre 2019, </a:t>
            </a:r>
          </a:p>
          <a:p>
            <a:pPr marL="0" indent="0">
              <a:buNone/>
            </a:pPr>
            <a:r>
              <a:rPr lang="it-IT" sz="1200" b="1" dirty="0"/>
              <a:t>Auditorium Giuseppe Avolio, Via Mariano </a:t>
            </a:r>
            <a:r>
              <a:rPr lang="it-IT" sz="1200" b="1" dirty="0" err="1"/>
              <a:t>Fortuny</a:t>
            </a:r>
            <a:r>
              <a:rPr lang="it-IT" sz="1200" b="1" dirty="0"/>
              <a:t>, 16 - Roma</a:t>
            </a:r>
            <a:endParaRPr lang="it-IT" sz="1100" b="1" i="1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60B21DA9-D3BE-4F21-B865-80C0AE8F10F3}"/>
              </a:ext>
            </a:extLst>
          </p:cNvPr>
          <p:cNvSpPr/>
          <p:nvPr/>
        </p:nvSpPr>
        <p:spPr>
          <a:xfrm>
            <a:off x="457200" y="2132856"/>
            <a:ext cx="8136904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600" dirty="0"/>
              <a:t>La </a:t>
            </a:r>
            <a:r>
              <a:rPr lang="it-IT" sz="1600" b="1" dirty="0"/>
              <a:t>non conformità critica </a:t>
            </a:r>
            <a:r>
              <a:rPr lang="it-IT" sz="1600" dirty="0"/>
              <a:t>può essere definita quando:</a:t>
            </a:r>
          </a:p>
          <a:p>
            <a:pPr algn="ctr"/>
            <a:endParaRPr lang="it-IT" sz="1600" dirty="0"/>
          </a:p>
          <a:p>
            <a:r>
              <a:rPr lang="it-IT" sz="1600" dirty="0"/>
              <a:t>(i) Il controllo e le procedure degli operatori non sono adeguati mantenere l'integrità organica del prodotto / processo,</a:t>
            </a:r>
          </a:p>
          <a:p>
            <a:r>
              <a:rPr lang="it-IT" sz="1600" dirty="0"/>
              <a:t>(ii) La non conformità si è materializzata: ha influito sullo stato organico del / i prodotto / i e l'integrità organica nella fornitura catena,</a:t>
            </a:r>
          </a:p>
          <a:p>
            <a:r>
              <a:rPr lang="it-IT" sz="1600" dirty="0"/>
              <a:t>(iii) </a:t>
            </a:r>
            <a:r>
              <a:rPr lang="it-IT" sz="1600" b="1" dirty="0"/>
              <a:t>Non ci sono informazioni dal sistema di tracciabilità per localizzare il file</a:t>
            </a:r>
          </a:p>
          <a:p>
            <a:r>
              <a:rPr lang="it-IT" sz="1600" b="1" dirty="0"/>
              <a:t>prodotti interessati nella catena di approvvigionamento e divieto di immissione</a:t>
            </a:r>
          </a:p>
          <a:p>
            <a:r>
              <a:rPr lang="it-IT" sz="1600" b="1" dirty="0"/>
              <a:t>prodotti interessati sul mercato con riferimento al biologico la produzione non è possibile,</a:t>
            </a:r>
          </a:p>
          <a:p>
            <a:r>
              <a:rPr lang="it-IT" sz="1600" b="1" dirty="0"/>
              <a:t>(iv) la non conformità non è correggibile,</a:t>
            </a:r>
          </a:p>
          <a:p>
            <a:r>
              <a:rPr lang="it-IT" sz="1600" b="1" dirty="0"/>
              <a:t>(v) L'operatore viola intenzionalmente requisiti organici,</a:t>
            </a:r>
          </a:p>
          <a:p>
            <a:r>
              <a:rPr lang="it-IT" sz="1600" b="1" dirty="0"/>
              <a:t>(vi) L'operatore non riesce a correggere ripetutamente le non conformità precedenti</a:t>
            </a:r>
          </a:p>
          <a:p>
            <a:r>
              <a:rPr lang="it-IT" sz="1600" b="1" dirty="0"/>
              <a:t>(Recidiva).</a:t>
            </a:r>
          </a:p>
        </p:txBody>
      </p:sp>
    </p:spTree>
    <p:extLst>
      <p:ext uri="{BB962C8B-B14F-4D97-AF65-F5344CB8AC3E}">
        <p14:creationId xmlns:p14="http://schemas.microsoft.com/office/powerpoint/2010/main" val="3308435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2448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.</a:t>
            </a:r>
            <a:br>
              <a:rPr lang="en-US" dirty="0"/>
            </a:br>
            <a:r>
              <a:rPr lang="it-IT" dirty="0"/>
              <a:t>REGOLAMENTO DI ESECUZIONE (UE)… / ... DELLA COMMISSIONE</a:t>
            </a:r>
            <a:br>
              <a:rPr lang="it-IT" dirty="0"/>
            </a:br>
            <a:r>
              <a:rPr lang="it-IT" dirty="0"/>
              <a:t>recante modalità di applicazione del regolamento (UE) n. 2018/848 del</a:t>
            </a:r>
            <a:br>
              <a:rPr lang="it-IT" dirty="0"/>
            </a:br>
            <a:r>
              <a:rPr lang="it-IT" dirty="0"/>
              <a:t>Parlamento europeo e del Consiglio sui controlli e altre misure volte a garantire la</a:t>
            </a:r>
            <a:br>
              <a:rPr lang="it-IT" dirty="0"/>
            </a:br>
            <a:r>
              <a:rPr lang="it-IT" dirty="0"/>
              <a:t>tracciabilità e conformità nella produzione biologica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5410921"/>
            <a:ext cx="8229600" cy="10567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it-IT" sz="1400" b="1" i="1" dirty="0"/>
          </a:p>
          <a:p>
            <a:pPr marL="0" indent="0">
              <a:buNone/>
            </a:pPr>
            <a:r>
              <a:rPr lang="it-IT" sz="1400" b="1" i="1" dirty="0"/>
              <a:t>“Produzione biologica: rafforzamento del settore e garanzie per i cittadini”</a:t>
            </a:r>
          </a:p>
          <a:p>
            <a:pPr marL="0" indent="0">
              <a:buNone/>
            </a:pPr>
            <a:r>
              <a:rPr lang="it-IT" sz="1200" b="1" dirty="0" err="1"/>
              <a:t>Anabio</a:t>
            </a:r>
            <a:r>
              <a:rPr lang="it-IT" sz="1200" b="1" dirty="0"/>
              <a:t>/Cia - AIAB - ASSOCERTBIO</a:t>
            </a:r>
            <a:endParaRPr lang="it-IT" sz="1100" dirty="0"/>
          </a:p>
          <a:p>
            <a:pPr marL="0" indent="0">
              <a:buNone/>
            </a:pPr>
            <a:r>
              <a:rPr lang="it-IT" sz="1200" b="1" dirty="0"/>
              <a:t>martedì, 19 novembre 2019, </a:t>
            </a:r>
          </a:p>
          <a:p>
            <a:pPr marL="0" indent="0">
              <a:buNone/>
            </a:pPr>
            <a:r>
              <a:rPr lang="it-IT" sz="1200" b="1" dirty="0"/>
              <a:t>Auditorium Giuseppe Avolio, Via Mariano </a:t>
            </a:r>
            <a:r>
              <a:rPr lang="it-IT" sz="1200" b="1" dirty="0" err="1"/>
              <a:t>Fortuny</a:t>
            </a:r>
            <a:r>
              <a:rPr lang="it-IT" sz="1200" b="1" dirty="0"/>
              <a:t>, 16 - Roma</a:t>
            </a:r>
            <a:endParaRPr lang="it-IT" sz="1100" b="1" i="1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60B21DA9-D3BE-4F21-B865-80C0AE8F10F3}"/>
              </a:ext>
            </a:extLst>
          </p:cNvPr>
          <p:cNvSpPr/>
          <p:nvPr/>
        </p:nvSpPr>
        <p:spPr>
          <a:xfrm>
            <a:off x="457200" y="2132856"/>
            <a:ext cx="81369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600" dirty="0"/>
              <a:t>I criteri per determinare la categoria di non conformità possono essere i seguenti:</a:t>
            </a:r>
          </a:p>
          <a:p>
            <a:pPr algn="ctr"/>
            <a:endParaRPr lang="it-IT" sz="1600" dirty="0"/>
          </a:p>
          <a:p>
            <a:r>
              <a:rPr lang="it-IT" sz="1600" dirty="0"/>
              <a:t>(a) se la non conformità è intenzionale o negligente;</a:t>
            </a:r>
          </a:p>
          <a:p>
            <a:r>
              <a:rPr lang="it-IT" sz="1600" dirty="0"/>
              <a:t>(b) l'efficienza del controllo e delle procedure degli operatori;</a:t>
            </a:r>
          </a:p>
          <a:p>
            <a:r>
              <a:rPr lang="it-IT" sz="1600" dirty="0"/>
              <a:t>(c) se lo stato organico del prodotto è interessato o meno;</a:t>
            </a:r>
          </a:p>
          <a:p>
            <a:r>
              <a:rPr lang="it-IT" sz="1600" dirty="0"/>
              <a:t>(d) se la non conformità può essere corretta o meno;</a:t>
            </a:r>
          </a:p>
          <a:p>
            <a:r>
              <a:rPr lang="it-IT" sz="1600" dirty="0"/>
              <a:t>e) la disponibilità di informazioni sulla tracciabilità e il divieto di immissione</a:t>
            </a:r>
          </a:p>
          <a:p>
            <a:r>
              <a:rPr lang="it-IT" sz="1600" dirty="0"/>
              <a:t>prodotti interessati sul mercato con riferimento alla produzione biologica è possibile;</a:t>
            </a:r>
          </a:p>
          <a:p>
            <a:r>
              <a:rPr lang="it-IT" sz="1600" dirty="0"/>
              <a:t>(f) se la non conformità è ripetitiva o meno.</a:t>
            </a:r>
          </a:p>
        </p:txBody>
      </p:sp>
    </p:spTree>
    <p:extLst>
      <p:ext uri="{BB962C8B-B14F-4D97-AF65-F5344CB8AC3E}">
        <p14:creationId xmlns:p14="http://schemas.microsoft.com/office/powerpoint/2010/main" val="3572661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60D702-D367-4924-B496-EB10BE841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REGOLAMENTO DI ESECUZIONE (UE)… / ... DELLA COMMISSIONE</a:t>
            </a:r>
            <a:br>
              <a:rPr lang="it-IT" dirty="0"/>
            </a:br>
            <a:r>
              <a:rPr lang="it-IT" dirty="0"/>
              <a:t>recante modalità di applicazione del regolamento (UE) n. 2018/848 del</a:t>
            </a:r>
            <a:br>
              <a:rPr lang="it-IT" dirty="0"/>
            </a:br>
            <a:r>
              <a:rPr lang="it-IT" dirty="0"/>
              <a:t>Parlamento europeo e del Consiglio sui controlli e altre misure volte a garantire la</a:t>
            </a:r>
            <a:br>
              <a:rPr lang="it-IT" dirty="0"/>
            </a:br>
            <a:r>
              <a:rPr lang="it-IT" dirty="0"/>
              <a:t>tracciabilità e conformità nella produzione biologica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63667F-3D72-4AE3-8907-8E095F3848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4525963"/>
          </a:xfrm>
        </p:spPr>
        <p:txBody>
          <a:bodyPr>
            <a:normAutofit fontScale="32500" lnSpcReduction="20000"/>
          </a:bodyPr>
          <a:lstStyle/>
          <a:p>
            <a:pPr marL="0" indent="0" fontAlgn="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4900" dirty="0"/>
              <a:t>Al fine di affrontare adeguatamente il tipo di non conformità possono essere utilizzati le seguenti misure (ad esempio):</a:t>
            </a:r>
          </a:p>
          <a:p>
            <a:pPr marL="0" indent="0" fontAlgn="t">
              <a:lnSpc>
                <a:spcPct val="120000"/>
              </a:lnSpc>
              <a:spcBef>
                <a:spcPts val="0"/>
              </a:spcBef>
              <a:buNone/>
            </a:pPr>
            <a:br>
              <a:rPr lang="it-IT" sz="4900" dirty="0"/>
            </a:br>
            <a:r>
              <a:rPr lang="it-IT" sz="4900" dirty="0"/>
              <a:t>1) divieto (provvisorio) di immettere sul mercato il prodotto in esame con indicazione della produzione biologica (ex-cautelativa); </a:t>
            </a:r>
          </a:p>
          <a:p>
            <a:pPr marL="0" indent="0" fontAlgn="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4900" dirty="0"/>
              <a:t>2) sospensione del certificato (la conseguenza da applicare in caso di grave, ripetitiva o continuata</a:t>
            </a:r>
          </a:p>
          <a:p>
            <a:pPr marL="0" indent="0" fontAlgn="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4900" dirty="0"/>
              <a:t>non conformità – maggiore o critica);</a:t>
            </a:r>
          </a:p>
          <a:p>
            <a:pPr marL="0" indent="0" fontAlgn="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4900" dirty="0"/>
              <a:t>3) divieto di immettere sul mercato prodotti che si riferiscono alla produzione </a:t>
            </a:r>
            <a:r>
              <a:rPr lang="it-IT" sz="4900" dirty="0" err="1"/>
              <a:t>biologocia</a:t>
            </a:r>
            <a:r>
              <a:rPr lang="it-IT" sz="4900" dirty="0"/>
              <a:t> per un determinato periodo (in caso di inadempienza grave, ripetitiva o continua - non conformità maggiori e critiche);</a:t>
            </a:r>
          </a:p>
          <a:p>
            <a:pPr marL="0" indent="0" fontAlgn="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4900" dirty="0"/>
              <a:t>4) </a:t>
            </a:r>
            <a:r>
              <a:rPr lang="it-IT" sz="4900" dirty="0" err="1"/>
              <a:t>decertificazione</a:t>
            </a:r>
            <a:r>
              <a:rPr lang="it-IT" sz="4900" dirty="0"/>
              <a:t> di prodotti in conversione e stato organico a convenzionale, di parte o dell'intera azienda agricola da biologico a convenzionale (non conformità importanti e critiche);</a:t>
            </a:r>
          </a:p>
          <a:p>
            <a:pPr marL="0" indent="0" fontAlgn="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4900" dirty="0"/>
              <a:t>5) Riduzione del campo di applicazione del certificato ( NC maggiori o critiche);</a:t>
            </a:r>
            <a:br>
              <a:rPr lang="it-IT" sz="4900" dirty="0"/>
            </a:br>
            <a:r>
              <a:rPr lang="it-IT" sz="4900" dirty="0"/>
              <a:t>6) Ritiro del certificato.</a:t>
            </a:r>
            <a:br>
              <a:rPr lang="it-IT" sz="4900" dirty="0"/>
            </a:br>
            <a:r>
              <a:rPr lang="it-IT" sz="4900" dirty="0"/>
              <a:t>7) Richiesta di informazioni / chiarimenti (alle osservazioni);</a:t>
            </a:r>
            <a:br>
              <a:rPr lang="it-IT" sz="4900" dirty="0"/>
            </a:br>
            <a:r>
              <a:rPr lang="it-IT" sz="4900" dirty="0"/>
              <a:t>8) RAC e prevenire ulteriori occorrenze di tali non conformità (a tutte le NC).</a:t>
            </a:r>
            <a:br>
              <a:rPr lang="it-IT" sz="4300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704557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normativa europea</a:t>
            </a:r>
            <a:br>
              <a:rPr lang="it-IT" dirty="0"/>
            </a:br>
            <a:r>
              <a:rPr lang="it-IT" i="1" dirty="0"/>
              <a:t>I lavori in corso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5301208"/>
            <a:ext cx="8229600" cy="132901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sz="1400" b="1" i="1" dirty="0"/>
          </a:p>
          <a:p>
            <a:pPr marL="0" indent="0">
              <a:buNone/>
            </a:pPr>
            <a:r>
              <a:rPr lang="it-IT" sz="1400" b="1" i="1" dirty="0"/>
              <a:t>“Produzione biologica: rafforzamento del settore e garanzie per i cittadini”</a:t>
            </a:r>
          </a:p>
          <a:p>
            <a:pPr marL="0" indent="0">
              <a:buNone/>
            </a:pPr>
            <a:r>
              <a:rPr lang="it-IT" sz="1200" b="1" dirty="0" err="1"/>
              <a:t>Anabio</a:t>
            </a:r>
            <a:r>
              <a:rPr lang="it-IT" sz="1200" b="1" dirty="0"/>
              <a:t>/Cia - AIAB - ASSOCERTBIO</a:t>
            </a:r>
            <a:endParaRPr lang="it-IT" sz="1100" dirty="0"/>
          </a:p>
          <a:p>
            <a:pPr marL="0" indent="0">
              <a:buNone/>
            </a:pPr>
            <a:r>
              <a:rPr lang="it-IT" sz="1200" b="1" dirty="0"/>
              <a:t>martedì, 19 novembre 2019, </a:t>
            </a:r>
          </a:p>
          <a:p>
            <a:pPr marL="0" indent="0">
              <a:buNone/>
            </a:pPr>
            <a:r>
              <a:rPr lang="it-IT" sz="1200" b="1" dirty="0"/>
              <a:t>Auditorium Giuseppe Avolio, Via Mariano </a:t>
            </a:r>
            <a:r>
              <a:rPr lang="it-IT" sz="1200" b="1" dirty="0" err="1"/>
              <a:t>Fortuny</a:t>
            </a:r>
            <a:r>
              <a:rPr lang="it-IT" sz="1200" b="1" dirty="0"/>
              <a:t>, 16 - Roma</a:t>
            </a:r>
            <a:endParaRPr lang="it-IT" sz="1100" b="1" i="1" dirty="0"/>
          </a:p>
        </p:txBody>
      </p:sp>
      <p:sp>
        <p:nvSpPr>
          <p:cNvPr id="5" name="Rettangolo 4"/>
          <p:cNvSpPr/>
          <p:nvPr/>
        </p:nvSpPr>
        <p:spPr>
          <a:xfrm>
            <a:off x="287524" y="1310470"/>
            <a:ext cx="8568952" cy="3485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latin typeface="+mj-lt"/>
              </a:rPr>
              <a:t>Atti di esecuzione</a:t>
            </a:r>
          </a:p>
          <a:p>
            <a:r>
              <a:rPr lang="it-IT" sz="1400" dirty="0">
                <a:latin typeface="+mj-lt"/>
              </a:rPr>
              <a:t>La Commissione deve consultare, tenendone conto, un comitato in cui sono rappresentati tutti i paesi dell’Unione (COP), attraverso la procedura chiamata </a:t>
            </a:r>
            <a:r>
              <a:rPr lang="it-IT" sz="1400" u="sng" dirty="0">
                <a:latin typeface="+mj-lt"/>
                <a:hlinkClick r:id="rId2"/>
              </a:rPr>
              <a:t>"</a:t>
            </a:r>
            <a:r>
              <a:rPr lang="it-IT" sz="1400" u="sng" dirty="0" err="1">
                <a:latin typeface="+mj-lt"/>
                <a:hlinkClick r:id="rId2"/>
              </a:rPr>
              <a:t>comitatologia</a:t>
            </a:r>
            <a:r>
              <a:rPr lang="it-IT" sz="1400" u="sng" dirty="0">
                <a:latin typeface="+mj-lt"/>
                <a:hlinkClick r:id="rId2"/>
              </a:rPr>
              <a:t>"</a:t>
            </a:r>
            <a:r>
              <a:rPr lang="it-IT" sz="1400" dirty="0">
                <a:latin typeface="+mj-lt"/>
              </a:rPr>
              <a:t>.</a:t>
            </a:r>
          </a:p>
          <a:p>
            <a:r>
              <a:rPr lang="it-IT" sz="1400" dirty="0">
                <a:latin typeface="+mj-lt"/>
              </a:rPr>
              <a:t>I «</a:t>
            </a:r>
            <a:r>
              <a:rPr lang="it-IT" sz="1400" dirty="0" err="1">
                <a:latin typeface="+mj-lt"/>
              </a:rPr>
              <a:t>summary</a:t>
            </a:r>
            <a:r>
              <a:rPr lang="it-IT" sz="1400" dirty="0">
                <a:latin typeface="+mj-lt"/>
              </a:rPr>
              <a:t> record» degli incontri COP sono periodicamente pubblicati presso </a:t>
            </a:r>
          </a:p>
          <a:p>
            <a:r>
              <a:rPr lang="it-IT" sz="1400" dirty="0">
                <a:latin typeface="+mj-lt"/>
                <a:hlinkClick r:id="rId3"/>
              </a:rPr>
              <a:t>http://www.sinab.it/news/all/all</a:t>
            </a:r>
            <a:endParaRPr lang="it-IT" sz="1400" dirty="0">
              <a:latin typeface="+mj-lt"/>
            </a:endParaRPr>
          </a:p>
          <a:p>
            <a:endParaRPr lang="it-IT" sz="1400" dirty="0">
              <a:latin typeface="+mj-lt"/>
            </a:endParaRPr>
          </a:p>
          <a:p>
            <a:pPr algn="ctr"/>
            <a:r>
              <a:rPr lang="it-IT" sz="1400" b="1" dirty="0">
                <a:latin typeface="+mj-lt"/>
              </a:rPr>
              <a:t>Atti delegati</a:t>
            </a:r>
            <a:endParaRPr lang="it-IT" sz="1400" dirty="0">
              <a:latin typeface="+mj-lt"/>
            </a:endParaRPr>
          </a:p>
          <a:p>
            <a:r>
              <a:rPr lang="it-IT" sz="1400" dirty="0">
                <a:latin typeface="+mj-lt"/>
              </a:rPr>
              <a:t>La Commissione li adotta previa consultazione, non vincolante, dei </a:t>
            </a:r>
            <a:r>
              <a:rPr lang="it-IT" sz="1400" u="sng" dirty="0">
                <a:latin typeface="+mj-lt"/>
                <a:hlinkClick r:id="rId4"/>
              </a:rPr>
              <a:t>gruppi di esperti</a:t>
            </a:r>
            <a:r>
              <a:rPr lang="it-IT" sz="1400" dirty="0">
                <a:latin typeface="+mj-lt"/>
              </a:rPr>
              <a:t>, composti da rappresentanti di tutti i paesi dell’UE, che si riuniscono su base periodica oppure occasionale.</a:t>
            </a:r>
          </a:p>
          <a:p>
            <a:r>
              <a:rPr lang="it-IT" sz="1400" dirty="0">
                <a:latin typeface="+mj-lt"/>
              </a:rPr>
              <a:t>Gli atti delegati sono il libera visione presso la piattaforma CIRCA</a:t>
            </a:r>
          </a:p>
          <a:p>
            <a:r>
              <a:rPr lang="it-IT" sz="1400" dirty="0">
                <a:latin typeface="+mj-lt"/>
                <a:hlinkClick r:id="rId5"/>
              </a:rPr>
              <a:t>https://circabc.europa.eu/ui/welcome</a:t>
            </a:r>
            <a:endParaRPr lang="it-IT" sz="1400" dirty="0">
              <a:latin typeface="+mj-lt"/>
            </a:endParaRPr>
          </a:p>
          <a:p>
            <a:endParaRPr lang="it-IT" sz="1400" dirty="0">
              <a:latin typeface="+mj-lt"/>
            </a:endParaRPr>
          </a:p>
          <a:p>
            <a:r>
              <a:rPr lang="it-IT" sz="1400" dirty="0">
                <a:latin typeface="+mj-lt"/>
              </a:rPr>
              <a:t>Nella sezione del SINAB sono anche pubblicate note dell’Ufficio PQAI1 riportanti sintetiche verbalizzazione degli incontri COP e del «Gruppo di esperti». </a:t>
            </a:r>
          </a:p>
          <a:p>
            <a:r>
              <a:rPr lang="it-IT" sz="1400" dirty="0">
                <a:latin typeface="+mj-lt"/>
                <a:hlinkClick r:id="rId3"/>
              </a:rPr>
              <a:t>http://www.sinab.it/news/all/all</a:t>
            </a:r>
            <a:endParaRPr lang="it-IT" sz="1400" dirty="0">
              <a:solidFill>
                <a:srgbClr val="404040"/>
              </a:solidFill>
              <a:latin typeface="+mj-lt"/>
            </a:endParaRPr>
          </a:p>
          <a:p>
            <a:endParaRPr lang="it-IT" sz="1050" b="0" i="0" dirty="0">
              <a:solidFill>
                <a:srgbClr val="404040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501349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5373216"/>
            <a:ext cx="8229600" cy="132901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sz="1400" b="1" i="1" dirty="0"/>
          </a:p>
          <a:p>
            <a:pPr marL="0" indent="0">
              <a:buNone/>
            </a:pPr>
            <a:r>
              <a:rPr lang="it-IT" sz="1400" b="1" i="1" dirty="0"/>
              <a:t>“Produzione biologica: rafforzamento del settore e garanzie per i cittadini”</a:t>
            </a:r>
          </a:p>
          <a:p>
            <a:pPr marL="0" indent="0">
              <a:buNone/>
            </a:pPr>
            <a:r>
              <a:rPr lang="it-IT" sz="1200" b="1" dirty="0" err="1"/>
              <a:t>Anabio</a:t>
            </a:r>
            <a:r>
              <a:rPr lang="it-IT" sz="1200" b="1" dirty="0"/>
              <a:t>/Cia - AIAB - ASSOCERTBIO</a:t>
            </a:r>
            <a:endParaRPr lang="it-IT" sz="1100" dirty="0"/>
          </a:p>
          <a:p>
            <a:pPr marL="0" indent="0">
              <a:buNone/>
            </a:pPr>
            <a:r>
              <a:rPr lang="it-IT" sz="1200" b="1" dirty="0"/>
              <a:t>martedì, 19 novembre 2019, </a:t>
            </a:r>
          </a:p>
          <a:p>
            <a:pPr marL="0" indent="0">
              <a:buNone/>
            </a:pPr>
            <a:r>
              <a:rPr lang="it-IT" sz="1200" b="1" dirty="0"/>
              <a:t>Auditorium Giuseppe Avolio, Via Mariano </a:t>
            </a:r>
            <a:r>
              <a:rPr lang="it-IT" sz="1200" b="1" dirty="0" err="1"/>
              <a:t>Fortuny</a:t>
            </a:r>
            <a:r>
              <a:rPr lang="it-IT" sz="1200" b="1" dirty="0"/>
              <a:t>, 16 - Roma</a:t>
            </a:r>
            <a:endParaRPr lang="it-IT" sz="1100" b="1" i="1" dirty="0"/>
          </a:p>
        </p:txBody>
      </p:sp>
      <p:sp>
        <p:nvSpPr>
          <p:cNvPr id="5" name="Rettangolo 4"/>
          <p:cNvSpPr/>
          <p:nvPr/>
        </p:nvSpPr>
        <p:spPr>
          <a:xfrm>
            <a:off x="611560" y="1772816"/>
            <a:ext cx="79928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2800" b="1" dirty="0"/>
          </a:p>
          <a:p>
            <a:pPr algn="ctr"/>
            <a:r>
              <a:rPr lang="it-IT" sz="4400" b="1" dirty="0"/>
              <a:t>grazie per l’attenzione</a:t>
            </a:r>
          </a:p>
          <a:p>
            <a:endParaRPr lang="it-IT" dirty="0"/>
          </a:p>
          <a:p>
            <a:r>
              <a:rPr lang="it-IT" dirty="0"/>
              <a:t>Paolo Torrelli</a:t>
            </a:r>
            <a:endParaRPr lang="it-IT" dirty="0">
              <a:hlinkClick r:id="rId2"/>
            </a:endParaRPr>
          </a:p>
          <a:p>
            <a:r>
              <a:rPr lang="it-IT" dirty="0"/>
              <a:t>Ministero per le politiche agricole alimentari e forestali </a:t>
            </a:r>
          </a:p>
          <a:p>
            <a:r>
              <a:rPr lang="it-IT" dirty="0"/>
              <a:t>Ufficio PQAI 1 </a:t>
            </a:r>
          </a:p>
          <a:p>
            <a:r>
              <a:rPr lang="it-IT" dirty="0"/>
              <a:t>Tel. 06.4665.5071</a:t>
            </a:r>
          </a:p>
          <a:p>
            <a:r>
              <a:rPr lang="it-IT" dirty="0">
                <a:hlinkClick r:id="rId2"/>
              </a:rPr>
              <a:t>p.torrelli@politicheagricole.it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15328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normativa europea</a:t>
            </a:r>
            <a:br>
              <a:rPr lang="it-IT" dirty="0"/>
            </a:br>
            <a:r>
              <a:rPr lang="it-IT" i="1" dirty="0"/>
              <a:t>L’assetto attuale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5410921"/>
            <a:ext cx="8229600" cy="10567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it-IT" sz="1400" b="1" i="1" dirty="0"/>
          </a:p>
          <a:p>
            <a:pPr marL="0" indent="0">
              <a:buNone/>
            </a:pPr>
            <a:r>
              <a:rPr lang="it-IT" sz="1400" b="1" i="1" dirty="0"/>
              <a:t>“Produzione biologica: rafforzamento del settore e garanzie per i cittadini”</a:t>
            </a:r>
          </a:p>
          <a:p>
            <a:pPr marL="0" indent="0">
              <a:buNone/>
            </a:pPr>
            <a:r>
              <a:rPr lang="it-IT" sz="1200" b="1" dirty="0" err="1"/>
              <a:t>Anabio</a:t>
            </a:r>
            <a:r>
              <a:rPr lang="it-IT" sz="1200" b="1" dirty="0"/>
              <a:t>/Cia - AIAB - ASSOCERTBIO</a:t>
            </a:r>
            <a:endParaRPr lang="it-IT" sz="1100" dirty="0"/>
          </a:p>
          <a:p>
            <a:pPr marL="0" indent="0">
              <a:buNone/>
            </a:pPr>
            <a:r>
              <a:rPr lang="it-IT" sz="1200" b="1" dirty="0"/>
              <a:t>martedì, 19 novembre 2019, </a:t>
            </a:r>
          </a:p>
          <a:p>
            <a:pPr marL="0" indent="0">
              <a:buNone/>
            </a:pPr>
            <a:r>
              <a:rPr lang="it-IT" sz="1200" b="1" dirty="0"/>
              <a:t>Auditorium Giuseppe Avolio, Via Mariano </a:t>
            </a:r>
            <a:r>
              <a:rPr lang="it-IT" sz="1200" b="1" dirty="0" err="1"/>
              <a:t>Fortuny</a:t>
            </a:r>
            <a:r>
              <a:rPr lang="it-IT" sz="1200" b="1" dirty="0"/>
              <a:t>, 16 - Roma</a:t>
            </a:r>
            <a:endParaRPr lang="it-IT" sz="1100" b="1" i="1" dirty="0"/>
          </a:p>
        </p:txBody>
      </p:sp>
      <p:sp>
        <p:nvSpPr>
          <p:cNvPr id="5" name="Rettangolo 4"/>
          <p:cNvSpPr/>
          <p:nvPr/>
        </p:nvSpPr>
        <p:spPr>
          <a:xfrm>
            <a:off x="539552" y="1801471"/>
            <a:ext cx="842493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/>
              <a:t>Reg. CE del Consiglio </a:t>
            </a:r>
            <a:r>
              <a:rPr lang="it-IT" sz="2000" b="1" dirty="0"/>
              <a:t>n. 834/2007</a:t>
            </a:r>
          </a:p>
          <a:p>
            <a:r>
              <a:rPr lang="it-IT" sz="1600" i="1" dirty="0"/>
              <a:t>sugli obiettivi e sui principi comuni</a:t>
            </a:r>
          </a:p>
          <a:p>
            <a:r>
              <a:rPr lang="it-IT" sz="2000" dirty="0"/>
              <a:t>Reg. CE della Commissione  </a:t>
            </a:r>
            <a:r>
              <a:rPr lang="it-IT" sz="2000" b="1" dirty="0"/>
              <a:t>n. 889/2008</a:t>
            </a:r>
          </a:p>
          <a:p>
            <a:r>
              <a:rPr lang="it-IT" sz="1600" i="1" dirty="0"/>
              <a:t>sulle modalità di applicazione per raggiungere gli obbiettivi nel rispetto dei principi</a:t>
            </a:r>
          </a:p>
          <a:p>
            <a:r>
              <a:rPr lang="it-IT" sz="2000" dirty="0"/>
              <a:t>Reg. CE della Commissione </a:t>
            </a:r>
            <a:r>
              <a:rPr lang="it-IT" sz="2000" b="1" dirty="0"/>
              <a:t>n. 1235/2008</a:t>
            </a:r>
          </a:p>
          <a:p>
            <a:r>
              <a:rPr lang="it-IT" sz="1600" i="1" dirty="0"/>
              <a:t>sulle modalità di applicazione per quanto riguarda le importazioni</a:t>
            </a:r>
          </a:p>
          <a:p>
            <a:r>
              <a:rPr lang="it-IT" sz="2000" dirty="0"/>
              <a:t>Reg. UE del Parlamento europeo e del Consiglio </a:t>
            </a:r>
            <a:r>
              <a:rPr lang="it-IT" sz="2000" b="1" dirty="0"/>
              <a:t>n. 625/2017 </a:t>
            </a:r>
          </a:p>
          <a:p>
            <a:r>
              <a:rPr lang="it-IT" sz="1600" i="1" dirty="0"/>
              <a:t>sui controlli ufficiali e si applica dal 14 dicembre 2019</a:t>
            </a:r>
          </a:p>
          <a:p>
            <a:r>
              <a:rPr lang="it-IT" sz="2000" dirty="0"/>
              <a:t>Reg. UE del Parlamento europeo e del Consiglio </a:t>
            </a:r>
            <a:r>
              <a:rPr lang="it-IT" sz="2000" b="1" dirty="0"/>
              <a:t>n. 848/2018 </a:t>
            </a:r>
          </a:p>
          <a:p>
            <a:r>
              <a:rPr lang="it-IT" sz="1600" i="1" dirty="0"/>
              <a:t>abroga il Reg. CE n. 834/2007 e si applica dall’1 gennaio 2021 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7693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nuova normativa europea</a:t>
            </a:r>
            <a:br>
              <a:rPr lang="it-IT" dirty="0"/>
            </a:br>
            <a:r>
              <a:rPr lang="it-IT" i="1" dirty="0"/>
              <a:t>le premesse e le definizioni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5410921"/>
            <a:ext cx="8229600" cy="10567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it-IT" sz="1400" b="1" i="1" dirty="0"/>
          </a:p>
          <a:p>
            <a:pPr marL="0" indent="0">
              <a:buNone/>
            </a:pPr>
            <a:r>
              <a:rPr lang="it-IT" sz="1400" b="1" i="1" dirty="0"/>
              <a:t>“Produzione biologica: rafforzamento del settore e garanzie per i cittadini”</a:t>
            </a:r>
          </a:p>
          <a:p>
            <a:pPr marL="0" indent="0">
              <a:buNone/>
            </a:pPr>
            <a:r>
              <a:rPr lang="it-IT" sz="1200" b="1" dirty="0" err="1"/>
              <a:t>Anabio</a:t>
            </a:r>
            <a:r>
              <a:rPr lang="it-IT" sz="1200" b="1" dirty="0"/>
              <a:t>/Cia - AIAB - ASSOCERTBIO</a:t>
            </a:r>
            <a:endParaRPr lang="it-IT" sz="1100" dirty="0"/>
          </a:p>
          <a:p>
            <a:pPr marL="0" indent="0">
              <a:buNone/>
            </a:pPr>
            <a:r>
              <a:rPr lang="it-IT" sz="1200" b="1" dirty="0"/>
              <a:t>martedì, 19 novembre 2019, </a:t>
            </a:r>
          </a:p>
          <a:p>
            <a:pPr marL="0" indent="0">
              <a:buNone/>
            </a:pPr>
            <a:r>
              <a:rPr lang="it-IT" sz="1200" b="1" dirty="0"/>
              <a:t>Auditorium Giuseppe Avolio, Via Mariano </a:t>
            </a:r>
            <a:r>
              <a:rPr lang="it-IT" sz="1200" b="1" dirty="0" err="1"/>
              <a:t>Fortuny</a:t>
            </a:r>
            <a:r>
              <a:rPr lang="it-IT" sz="1200" b="1" dirty="0"/>
              <a:t>, 16 - Roma</a:t>
            </a:r>
            <a:endParaRPr lang="it-IT" sz="1100" b="1" i="1" dirty="0"/>
          </a:p>
        </p:txBody>
      </p:sp>
      <p:sp>
        <p:nvSpPr>
          <p:cNvPr id="5" name="Rettangolo 4"/>
          <p:cNvSpPr/>
          <p:nvPr/>
        </p:nvSpPr>
        <p:spPr>
          <a:xfrm>
            <a:off x="359532" y="1628800"/>
            <a:ext cx="8424936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i="1" dirty="0"/>
              <a:t>(82) </a:t>
            </a:r>
            <a:r>
              <a:rPr lang="it-IT" sz="2000" b="1" i="1" u="sng" dirty="0"/>
              <a:t>La produzione biologica risulta credibile solo se </a:t>
            </a:r>
            <a:r>
              <a:rPr lang="it-IT" sz="2000" i="1" dirty="0"/>
              <a:t>accompagnata da verifiche e controlli efficaci in tutte le fasi della produzione, della trasformazione e della distribuzione.</a:t>
            </a:r>
          </a:p>
          <a:p>
            <a:endParaRPr lang="it-IT" sz="2000" i="1" dirty="0"/>
          </a:p>
          <a:p>
            <a:r>
              <a:rPr lang="it-IT" sz="2000" i="1" dirty="0"/>
              <a:t>(89) Al fine di assicurare un’impostazione uniforme nei loro territori, </a:t>
            </a:r>
            <a:r>
              <a:rPr lang="it-IT" sz="2000" b="1" i="1" dirty="0"/>
              <a:t>dovrebbe spettare</a:t>
            </a:r>
            <a:r>
              <a:rPr lang="it-IT" sz="2000" i="1" dirty="0"/>
              <a:t> alle sole autorità competenti prevedere un </a:t>
            </a:r>
            <a:r>
              <a:rPr lang="it-IT" sz="2000" b="1" i="1" u="sng" dirty="0"/>
              <a:t>catalogo di misure </a:t>
            </a:r>
            <a:r>
              <a:rPr lang="it-IT" sz="2000" i="1" dirty="0"/>
              <a:t>da adottare nei casi di sospetto di non conformità o di non conformità accertata.</a:t>
            </a:r>
          </a:p>
          <a:p>
            <a:endParaRPr lang="it-IT" sz="2000" i="1" dirty="0"/>
          </a:p>
          <a:p>
            <a:r>
              <a:rPr lang="it-IT" sz="2000" b="1" dirty="0"/>
              <a:t>57) «non conformità»: la mancata conformità al presente regolamento o agli atti delegati o agli atti di esecuzione adottati conformemente a esso;</a:t>
            </a:r>
            <a:endParaRPr lang="it-IT" sz="2000" b="1" i="1" dirty="0"/>
          </a:p>
          <a:p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3782924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normativa europea</a:t>
            </a:r>
            <a:br>
              <a:rPr lang="it-IT" dirty="0"/>
            </a:br>
            <a:r>
              <a:rPr lang="it-IT" i="1" dirty="0"/>
              <a:t>il presente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5410921"/>
            <a:ext cx="8229600" cy="10567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it-IT" sz="1400" b="1" i="1" dirty="0"/>
          </a:p>
          <a:p>
            <a:pPr marL="0" indent="0">
              <a:buNone/>
            </a:pPr>
            <a:r>
              <a:rPr lang="it-IT" sz="1400" b="1" i="1" dirty="0"/>
              <a:t>“Produzione biologica: rafforzamento del settore e garanzie per i cittadini”</a:t>
            </a:r>
          </a:p>
          <a:p>
            <a:pPr marL="0" indent="0">
              <a:buNone/>
            </a:pPr>
            <a:r>
              <a:rPr lang="it-IT" sz="1200" b="1" dirty="0" err="1"/>
              <a:t>Anabio</a:t>
            </a:r>
            <a:r>
              <a:rPr lang="it-IT" sz="1200" b="1" dirty="0"/>
              <a:t>/Cia - AIAB - ASSOCERTBIO</a:t>
            </a:r>
            <a:endParaRPr lang="it-IT" sz="1100" dirty="0"/>
          </a:p>
          <a:p>
            <a:pPr marL="0" indent="0">
              <a:buNone/>
            </a:pPr>
            <a:r>
              <a:rPr lang="it-IT" sz="1200" b="1" dirty="0"/>
              <a:t>martedì, 19 novembre 2019, </a:t>
            </a:r>
          </a:p>
          <a:p>
            <a:pPr marL="0" indent="0">
              <a:buNone/>
            </a:pPr>
            <a:r>
              <a:rPr lang="it-IT" sz="1200" b="1" dirty="0"/>
              <a:t>Auditorium Giuseppe Avolio, Via Mariano </a:t>
            </a:r>
            <a:r>
              <a:rPr lang="it-IT" sz="1200" b="1" dirty="0" err="1"/>
              <a:t>Fortuny</a:t>
            </a:r>
            <a:r>
              <a:rPr lang="it-IT" sz="1200" b="1" dirty="0"/>
              <a:t>, 16 - Roma</a:t>
            </a:r>
            <a:endParaRPr lang="it-IT" sz="1100" b="1" i="1" dirty="0"/>
          </a:p>
        </p:txBody>
      </p:sp>
      <p:sp>
        <p:nvSpPr>
          <p:cNvPr id="5" name="Rettangolo 4"/>
          <p:cNvSpPr/>
          <p:nvPr/>
        </p:nvSpPr>
        <p:spPr>
          <a:xfrm>
            <a:off x="359532" y="1628800"/>
            <a:ext cx="84249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/>
              <a:t>(31) </a:t>
            </a:r>
            <a:r>
              <a:rPr lang="it-IT" sz="2000" i="1" dirty="0"/>
              <a:t>Per garantire che i prodotti biologici siano ottenuti in conformità dei requisiti stabiliti dal quadro normativo comunitario relativo alla produzione biologica, </a:t>
            </a:r>
            <a:r>
              <a:rPr lang="it-IT" sz="2000" b="1" i="1" dirty="0"/>
              <a:t>le attività svolte dagli operatori in tutte le fasi </a:t>
            </a:r>
            <a:r>
              <a:rPr lang="it-IT" sz="2000" i="1" dirty="0"/>
              <a:t>della produzione, preparazione e distribuzione dei prodotti biologici </a:t>
            </a:r>
            <a:r>
              <a:rPr lang="it-IT" sz="2000" b="1" i="1" dirty="0"/>
              <a:t>dovrebbero essere soggette ad un sistema di controllo istituito e gestito in conformità delle disposizioni del regolamento (CE) n. 882/2004</a:t>
            </a:r>
            <a:r>
              <a:rPr lang="it-IT" sz="2000" i="1" dirty="0"/>
              <a:t> del Parlamento europeo e del Consiglio, del 29 aprile 2004, relativo ai controlli ufficiali intesi a verificare la conformità alla normativa in materia di mangimi e di alimenti e alle norme sulla salute e sul benessere degli animali (1).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1084267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normativa europea</a:t>
            </a:r>
            <a:br>
              <a:rPr lang="it-IT" dirty="0"/>
            </a:br>
            <a:r>
              <a:rPr lang="it-IT" i="1" dirty="0"/>
              <a:t>il presente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5410921"/>
            <a:ext cx="8229600" cy="10567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it-IT" sz="1400" b="1" i="1" dirty="0"/>
          </a:p>
          <a:p>
            <a:pPr marL="0" indent="0">
              <a:buNone/>
            </a:pPr>
            <a:r>
              <a:rPr lang="it-IT" sz="1400" b="1" i="1" dirty="0"/>
              <a:t>“Produzione biologica: rafforzamento del settore e garanzie per i cittadini”</a:t>
            </a:r>
          </a:p>
          <a:p>
            <a:pPr marL="0" indent="0">
              <a:buNone/>
            </a:pPr>
            <a:r>
              <a:rPr lang="it-IT" sz="1200" b="1" dirty="0" err="1"/>
              <a:t>Anabio</a:t>
            </a:r>
            <a:r>
              <a:rPr lang="it-IT" sz="1200" b="1" dirty="0"/>
              <a:t>/Cia - AIAB - ASSOCERTBIO</a:t>
            </a:r>
            <a:endParaRPr lang="it-IT" sz="1100" dirty="0"/>
          </a:p>
          <a:p>
            <a:pPr marL="0" indent="0">
              <a:buNone/>
            </a:pPr>
            <a:r>
              <a:rPr lang="it-IT" sz="1200" b="1" dirty="0"/>
              <a:t>martedì, 19 novembre 2019, </a:t>
            </a:r>
          </a:p>
          <a:p>
            <a:pPr marL="0" indent="0">
              <a:buNone/>
            </a:pPr>
            <a:r>
              <a:rPr lang="it-IT" sz="1200" b="1" dirty="0"/>
              <a:t>Auditorium Giuseppe Avolio, Via Mariano </a:t>
            </a:r>
            <a:r>
              <a:rPr lang="it-IT" sz="1200" b="1" dirty="0" err="1"/>
              <a:t>Fortuny</a:t>
            </a:r>
            <a:r>
              <a:rPr lang="it-IT" sz="1200" b="1" dirty="0"/>
              <a:t>, 16 - Roma</a:t>
            </a:r>
            <a:endParaRPr lang="it-IT" sz="1100" b="1" i="1" dirty="0"/>
          </a:p>
        </p:txBody>
      </p:sp>
      <p:sp>
        <p:nvSpPr>
          <p:cNvPr id="5" name="Rettangolo 4"/>
          <p:cNvSpPr/>
          <p:nvPr/>
        </p:nvSpPr>
        <p:spPr>
          <a:xfrm>
            <a:off x="359532" y="1628800"/>
            <a:ext cx="842493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/>
              <a:t>Articolo 92 quinquies </a:t>
            </a:r>
          </a:p>
          <a:p>
            <a:pPr algn="ctr"/>
            <a:r>
              <a:rPr lang="it-IT" sz="2000" b="1" dirty="0"/>
              <a:t>Elenco di misure in casi di irregolarità e infrazioni </a:t>
            </a:r>
          </a:p>
          <a:p>
            <a:endParaRPr lang="it-IT" sz="2000" dirty="0"/>
          </a:p>
          <a:p>
            <a:r>
              <a:rPr lang="it-IT" sz="2000" dirty="0"/>
              <a:t>Le autorità competenti adottano e comunicano agli organismi cui sono stati delegati compiti di controllo, </a:t>
            </a:r>
            <a:r>
              <a:rPr lang="it-IT" sz="2000" b="1" dirty="0"/>
              <a:t>un elenco che riporta almeno le infrazioni e irregolarità riguardanti la qualificazione biologica dei prodotti e le corrispondenti misure che gli organismi di controllo devono applicare </a:t>
            </a:r>
            <a:r>
              <a:rPr lang="it-IT" sz="2000" dirty="0"/>
              <a:t>qualora constatino infrazioni o irregolarità da parte degli operatori attivi nella produzione biologica soggetti al loro controllo. Le autorità competenti possono aggiungere nell’elenco, di propria iniziativa, altre informazioni pertinenti.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1182827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Articolo 40</a:t>
            </a:r>
            <a:br>
              <a:rPr lang="it-IT" dirty="0"/>
            </a:br>
            <a:r>
              <a:rPr lang="it-IT" dirty="0"/>
              <a:t> Norme aggiuntive sulla delega di compiti riguardanti i controlli ufficiali e compiti riguardanti altre attività ufficiali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5410921"/>
            <a:ext cx="8229600" cy="10567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it-IT" sz="1400" b="1" i="1" dirty="0"/>
          </a:p>
          <a:p>
            <a:pPr marL="0" indent="0">
              <a:buNone/>
            </a:pPr>
            <a:r>
              <a:rPr lang="it-IT" sz="1400" b="1" i="1" dirty="0"/>
              <a:t>“Produzione biologica: rafforzamento del settore e garanzie per i cittadini”</a:t>
            </a:r>
          </a:p>
          <a:p>
            <a:pPr marL="0" indent="0">
              <a:buNone/>
            </a:pPr>
            <a:r>
              <a:rPr lang="it-IT" sz="1200" b="1" dirty="0" err="1"/>
              <a:t>Anabio</a:t>
            </a:r>
            <a:r>
              <a:rPr lang="it-IT" sz="1200" b="1" dirty="0"/>
              <a:t>/Cia - AIAB - ASSOCERTBIO</a:t>
            </a:r>
            <a:endParaRPr lang="it-IT" sz="1100" dirty="0"/>
          </a:p>
          <a:p>
            <a:pPr marL="0" indent="0">
              <a:buNone/>
            </a:pPr>
            <a:r>
              <a:rPr lang="it-IT" sz="1200" b="1" dirty="0"/>
              <a:t>martedì, 19 novembre 2019, </a:t>
            </a:r>
          </a:p>
          <a:p>
            <a:pPr marL="0" indent="0">
              <a:buNone/>
            </a:pPr>
            <a:r>
              <a:rPr lang="it-IT" sz="1200" b="1" dirty="0"/>
              <a:t>Auditorium Giuseppe Avolio, Via Mariano </a:t>
            </a:r>
            <a:r>
              <a:rPr lang="it-IT" sz="1200" b="1" dirty="0" err="1"/>
              <a:t>Fortuny</a:t>
            </a:r>
            <a:r>
              <a:rPr lang="it-IT" sz="1200" b="1" dirty="0"/>
              <a:t>, 16 - Roma</a:t>
            </a:r>
            <a:endParaRPr lang="it-IT" sz="1100" b="1" i="1" dirty="0"/>
          </a:p>
        </p:txBody>
      </p:sp>
      <p:sp>
        <p:nvSpPr>
          <p:cNvPr id="5" name="Rettangolo 4"/>
          <p:cNvSpPr/>
          <p:nvPr/>
        </p:nvSpPr>
        <p:spPr>
          <a:xfrm>
            <a:off x="359532" y="1568846"/>
            <a:ext cx="84249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it-IT" b="1" dirty="0"/>
              <a:t>Le autorità competenti possono delegare agli organismi di controllo determinati compiti</a:t>
            </a:r>
            <a:r>
              <a:rPr lang="it-IT" dirty="0"/>
              <a:t> riguardanti i controlli ufficiali e determinati compiti riguardanti altre attività ufficiali </a:t>
            </a:r>
            <a:r>
              <a:rPr lang="it-IT" b="1" dirty="0"/>
              <a:t>unicamente se</a:t>
            </a:r>
            <a:r>
              <a:rPr lang="it-IT" dirty="0"/>
              <a:t>, oltre alle condizioni di cui al capo III del regolamento (UE) 2017/625, sono soddisfatte anche le condizioni seguenti: </a:t>
            </a:r>
          </a:p>
          <a:p>
            <a:pPr marL="457200" indent="-457200">
              <a:buAutoNum type="alphaLcParenR"/>
            </a:pPr>
            <a:r>
              <a:rPr lang="it-IT" dirty="0"/>
              <a:t>la delega contiene una descrizione dettagliata dei compiti riguardanti i controlli ufficiali delegati e dei compiti riguardanti altre attività ufficiali delegate, inclusi gli obblighi di stesura della relazione e altri obblighi specifici, e delle condizioni alle quali l’organismo di controllo può svolgerli. </a:t>
            </a:r>
            <a:r>
              <a:rPr lang="it-IT" b="1" dirty="0"/>
              <a:t>In particolare, l’organismo di controllo deve aver presentato </a:t>
            </a:r>
            <a:r>
              <a:rPr lang="it-IT" dirty="0"/>
              <a:t>alle autorità competenti per l’approvazione preventiva quanto segue:</a:t>
            </a:r>
          </a:p>
          <a:p>
            <a:r>
              <a:rPr lang="it-IT" dirty="0"/>
              <a:t>iii) </a:t>
            </a:r>
            <a:r>
              <a:rPr lang="it-IT" b="1" dirty="0"/>
              <a:t>un elenco di misure conformi al catalogo comune </a:t>
            </a:r>
            <a:r>
              <a:rPr lang="it-IT" dirty="0"/>
              <a:t>di cui all’articolo 41, paragrafo 4, e che devono essere applicate agli operatori e ai gruppi di operatori in caso di sospetta o accertata non conformità;</a:t>
            </a:r>
          </a:p>
          <a:p>
            <a:pPr marL="342900" indent="-342900">
              <a:buAutoNum type="arabicPeriod"/>
            </a:pP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2999861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Articolo 40</a:t>
            </a:r>
            <a:br>
              <a:rPr lang="it-IT" dirty="0"/>
            </a:br>
            <a:r>
              <a:rPr lang="it-IT" dirty="0"/>
              <a:t> Norme aggiuntive sulla delega di compiti riguardanti i controlli ufficiali e compiti riguardanti altre attività ufficiali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5410921"/>
            <a:ext cx="8229600" cy="10567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it-IT" sz="1400" b="1" i="1" dirty="0"/>
          </a:p>
          <a:p>
            <a:pPr marL="0" indent="0">
              <a:buNone/>
            </a:pPr>
            <a:r>
              <a:rPr lang="it-IT" sz="1400" b="1" i="1" dirty="0"/>
              <a:t>“Produzione biologica: rafforzamento del settore e garanzie per i cittadini”</a:t>
            </a:r>
          </a:p>
          <a:p>
            <a:pPr marL="0" indent="0">
              <a:buNone/>
            </a:pPr>
            <a:r>
              <a:rPr lang="it-IT" sz="1200" b="1" dirty="0" err="1"/>
              <a:t>Anabio</a:t>
            </a:r>
            <a:r>
              <a:rPr lang="it-IT" sz="1200" b="1" dirty="0"/>
              <a:t>/Cia - AIAB - ASSOCERTBIO</a:t>
            </a:r>
            <a:endParaRPr lang="it-IT" sz="1100" dirty="0"/>
          </a:p>
          <a:p>
            <a:pPr marL="0" indent="0">
              <a:buNone/>
            </a:pPr>
            <a:r>
              <a:rPr lang="it-IT" sz="1200" b="1" dirty="0"/>
              <a:t>martedì, 19 novembre 2019, </a:t>
            </a:r>
          </a:p>
          <a:p>
            <a:pPr marL="0" indent="0">
              <a:buNone/>
            </a:pPr>
            <a:r>
              <a:rPr lang="it-IT" sz="1200" b="1" dirty="0"/>
              <a:t>Auditorium Giuseppe Avolio, Via Mariano </a:t>
            </a:r>
            <a:r>
              <a:rPr lang="it-IT" sz="1200" b="1" dirty="0" err="1"/>
              <a:t>Fortuny</a:t>
            </a:r>
            <a:r>
              <a:rPr lang="it-IT" sz="1200" b="1" dirty="0"/>
              <a:t>, 16 - Roma</a:t>
            </a:r>
            <a:endParaRPr lang="it-IT" sz="1100" b="1" i="1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8C5DE2FD-4326-45E3-8FA6-83123125F332}"/>
              </a:ext>
            </a:extLst>
          </p:cNvPr>
          <p:cNvSpPr/>
          <p:nvPr/>
        </p:nvSpPr>
        <p:spPr>
          <a:xfrm>
            <a:off x="971600" y="2000031"/>
            <a:ext cx="72008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4. </a:t>
            </a:r>
            <a:r>
              <a:rPr lang="it-IT" b="1" dirty="0"/>
              <a:t>Le autorità competenti non delegano agli organismi di controllo </a:t>
            </a:r>
            <a:r>
              <a:rPr lang="it-IT" dirty="0"/>
              <a:t>i seguenti compiti riguardanti controlli ufficiali e compiti riguardanti altre attività ufficiali:…</a:t>
            </a:r>
          </a:p>
          <a:p>
            <a:r>
              <a:rPr lang="it-IT" dirty="0"/>
              <a:t>e) </a:t>
            </a:r>
            <a:r>
              <a:rPr lang="it-IT" b="1" dirty="0"/>
              <a:t>la definizione del catalogo comune delle misure </a:t>
            </a:r>
            <a:r>
              <a:rPr lang="it-IT" dirty="0"/>
              <a:t>di cui all’articolo 41, paragrafo 4, del presente regolamento…</a:t>
            </a:r>
          </a:p>
          <a:p>
            <a:endParaRPr lang="it-IT" dirty="0"/>
          </a:p>
          <a:p>
            <a:pPr algn="ctr"/>
            <a:r>
              <a:rPr lang="it-IT" b="1" dirty="0"/>
              <a:t>Articolo 41</a:t>
            </a:r>
          </a:p>
          <a:p>
            <a:r>
              <a:rPr lang="it-IT" dirty="0"/>
              <a:t>4. </a:t>
            </a:r>
            <a:r>
              <a:rPr lang="it-IT" b="1" dirty="0"/>
              <a:t>Le autorità competenti forniscono un catalogo comune di misure per i casi di sospetto di non conformità e non conformità accertata</a:t>
            </a:r>
            <a:r>
              <a:rPr lang="it-IT" dirty="0"/>
              <a:t>, da applicare sul loro territorio, anche da parte delle autorità di controllo e degli organismi di controllo.</a:t>
            </a:r>
          </a:p>
        </p:txBody>
      </p:sp>
    </p:spTree>
    <p:extLst>
      <p:ext uri="{BB962C8B-B14F-4D97-AF65-F5344CB8AC3E}">
        <p14:creationId xmlns:p14="http://schemas.microsoft.com/office/powerpoint/2010/main" val="140049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2448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.</a:t>
            </a:r>
            <a:br>
              <a:rPr lang="en-US" dirty="0"/>
            </a:br>
            <a:r>
              <a:rPr lang="it-IT" dirty="0"/>
              <a:t>REGOLAMENTO DI ESECUZIONE (UE)… / ... DELLA COMMISSIONE</a:t>
            </a:r>
            <a:br>
              <a:rPr lang="it-IT" dirty="0"/>
            </a:br>
            <a:r>
              <a:rPr lang="it-IT" dirty="0"/>
              <a:t>recante modalità di applicazione del regolamento (UE) n. 2018/848 del</a:t>
            </a:r>
            <a:br>
              <a:rPr lang="it-IT" dirty="0"/>
            </a:br>
            <a:r>
              <a:rPr lang="it-IT" dirty="0"/>
              <a:t>Parlamento europeo e del Consiglio sui controlli e altre misure volte a garantire la</a:t>
            </a:r>
            <a:br>
              <a:rPr lang="it-IT" dirty="0"/>
            </a:br>
            <a:r>
              <a:rPr lang="it-IT" dirty="0"/>
              <a:t>tracciabilità e conformità nella produzione biologica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5410921"/>
            <a:ext cx="8229600" cy="10567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it-IT" sz="1400" b="1" i="1" dirty="0"/>
          </a:p>
          <a:p>
            <a:pPr marL="0" indent="0">
              <a:buNone/>
            </a:pPr>
            <a:r>
              <a:rPr lang="it-IT" sz="1400" b="1" i="1" dirty="0"/>
              <a:t>“Produzione biologica: rafforzamento del settore e garanzie per i cittadini”</a:t>
            </a:r>
          </a:p>
          <a:p>
            <a:pPr marL="0" indent="0">
              <a:buNone/>
            </a:pPr>
            <a:r>
              <a:rPr lang="it-IT" sz="1200" b="1" dirty="0" err="1"/>
              <a:t>Anabio</a:t>
            </a:r>
            <a:r>
              <a:rPr lang="it-IT" sz="1200" b="1" dirty="0"/>
              <a:t>/Cia - AIAB - ASSOCERTBIO</a:t>
            </a:r>
            <a:endParaRPr lang="it-IT" sz="1100" dirty="0"/>
          </a:p>
          <a:p>
            <a:pPr marL="0" indent="0">
              <a:buNone/>
            </a:pPr>
            <a:r>
              <a:rPr lang="it-IT" sz="1200" b="1" dirty="0"/>
              <a:t>martedì, 19 novembre 2019, </a:t>
            </a:r>
          </a:p>
          <a:p>
            <a:pPr marL="0" indent="0">
              <a:buNone/>
            </a:pPr>
            <a:r>
              <a:rPr lang="it-IT" sz="1200" b="1" dirty="0"/>
              <a:t>Auditorium Giuseppe Avolio, Via Mariano </a:t>
            </a:r>
            <a:r>
              <a:rPr lang="it-IT" sz="1200" b="1" dirty="0" err="1"/>
              <a:t>Fortuny</a:t>
            </a:r>
            <a:r>
              <a:rPr lang="it-IT" sz="1200" b="1" dirty="0"/>
              <a:t>, 16 - Roma</a:t>
            </a:r>
            <a:endParaRPr lang="it-IT" sz="1100" b="1" i="1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8C5DE2FD-4326-45E3-8FA6-83123125F332}"/>
              </a:ext>
            </a:extLst>
          </p:cNvPr>
          <p:cNvSpPr/>
          <p:nvPr/>
        </p:nvSpPr>
        <p:spPr>
          <a:xfrm>
            <a:off x="971600" y="2276872"/>
            <a:ext cx="7200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i="1" dirty="0"/>
              <a:t>(12) Al fine di garantire un approccio uniforme nei rispettivi territori, </a:t>
            </a:r>
            <a:r>
              <a:rPr lang="it-IT" b="1" i="1" dirty="0"/>
              <a:t>dovrebbe essere esclusivamente di competenza delle autorità competenti prevedere un catalogo di misure da adottare in caso di non conformità </a:t>
            </a:r>
            <a:r>
              <a:rPr lang="it-IT" i="1" dirty="0"/>
              <a:t>sospetta o accertata. </a:t>
            </a:r>
            <a:r>
              <a:rPr lang="it-IT" b="1" i="1" dirty="0"/>
              <a:t>Tuttavia</a:t>
            </a:r>
            <a:r>
              <a:rPr lang="it-IT" i="1" dirty="0"/>
              <a:t>, in linea con l'articolo 41, paragrafo 5, e </a:t>
            </a:r>
            <a:r>
              <a:rPr lang="it-IT" b="1" i="1" dirty="0"/>
              <a:t>al fine di garantire condizioni uniformi di attuazione del regolamento (UE) 2018/848 il presente regolamento specifica disposizioni uniformi per il casi in cui le autorità competenti devono adottare misure in relazione a sospetti o non conformità accertate.</a:t>
            </a:r>
          </a:p>
        </p:txBody>
      </p:sp>
    </p:spTree>
    <p:extLst>
      <p:ext uri="{BB962C8B-B14F-4D97-AF65-F5344CB8AC3E}">
        <p14:creationId xmlns:p14="http://schemas.microsoft.com/office/powerpoint/2010/main" val="1554284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2448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.</a:t>
            </a:r>
            <a:br>
              <a:rPr lang="en-US" dirty="0"/>
            </a:br>
            <a:r>
              <a:rPr lang="it-IT" dirty="0"/>
              <a:t>REGOLAMENTO DI ESECUZIONE (UE)… / ... DELLA COMMISSIONE</a:t>
            </a:r>
            <a:br>
              <a:rPr lang="it-IT" dirty="0"/>
            </a:br>
            <a:r>
              <a:rPr lang="it-IT" dirty="0"/>
              <a:t>recante modalità di applicazione del regolamento (UE) n. 2018/848 del</a:t>
            </a:r>
            <a:br>
              <a:rPr lang="it-IT" dirty="0"/>
            </a:br>
            <a:r>
              <a:rPr lang="it-IT" dirty="0"/>
              <a:t>Parlamento europeo e del Consiglio sui controlli e altre misure volte a garantire la</a:t>
            </a:r>
            <a:br>
              <a:rPr lang="it-IT" dirty="0"/>
            </a:br>
            <a:r>
              <a:rPr lang="it-IT" dirty="0"/>
              <a:t>tracciabilità e conformità nella produzione biologica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5410921"/>
            <a:ext cx="8229600" cy="10567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it-IT" sz="1400" b="1" i="1" dirty="0"/>
          </a:p>
          <a:p>
            <a:pPr marL="0" indent="0">
              <a:buNone/>
            </a:pPr>
            <a:r>
              <a:rPr lang="it-IT" sz="1400" b="1" i="1" dirty="0"/>
              <a:t>“Produzione biologica: rafforzamento del settore e garanzie per i cittadini”</a:t>
            </a:r>
          </a:p>
          <a:p>
            <a:pPr marL="0" indent="0">
              <a:buNone/>
            </a:pPr>
            <a:r>
              <a:rPr lang="it-IT" sz="1200" b="1" dirty="0" err="1"/>
              <a:t>Anabio</a:t>
            </a:r>
            <a:r>
              <a:rPr lang="it-IT" sz="1200" b="1" dirty="0"/>
              <a:t>/Cia - AIAB - ASSOCERTBIO</a:t>
            </a:r>
            <a:endParaRPr lang="it-IT" sz="1100" dirty="0"/>
          </a:p>
          <a:p>
            <a:pPr marL="0" indent="0">
              <a:buNone/>
            </a:pPr>
            <a:r>
              <a:rPr lang="it-IT" sz="1200" b="1" dirty="0"/>
              <a:t>martedì, 19 novembre 2019, </a:t>
            </a:r>
          </a:p>
          <a:p>
            <a:pPr marL="0" indent="0">
              <a:buNone/>
            </a:pPr>
            <a:r>
              <a:rPr lang="it-IT" sz="1200" b="1" dirty="0"/>
              <a:t>Auditorium Giuseppe Avolio, Via Mariano </a:t>
            </a:r>
            <a:r>
              <a:rPr lang="it-IT" sz="1200" b="1" dirty="0" err="1"/>
              <a:t>Fortuny</a:t>
            </a:r>
            <a:r>
              <a:rPr lang="it-IT" sz="1200" b="1" dirty="0"/>
              <a:t>, 16 - Roma</a:t>
            </a:r>
            <a:endParaRPr lang="it-IT" sz="1100" b="1" i="1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8C5DE2FD-4326-45E3-8FA6-83123125F332}"/>
              </a:ext>
            </a:extLst>
          </p:cNvPr>
          <p:cNvSpPr/>
          <p:nvPr/>
        </p:nvSpPr>
        <p:spPr>
          <a:xfrm>
            <a:off x="395536" y="1988840"/>
            <a:ext cx="85689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i="1" dirty="0"/>
              <a:t>Articolo 21</a:t>
            </a:r>
          </a:p>
          <a:p>
            <a:pPr algn="ctr"/>
            <a:r>
              <a:rPr lang="it-IT" sz="1400" i="1" dirty="0"/>
              <a:t>Catalogo comune di misure</a:t>
            </a:r>
          </a:p>
          <a:p>
            <a:r>
              <a:rPr lang="it-IT" sz="1400" i="1" dirty="0"/>
              <a:t>1. Le autorità competenti forniscono un catalogo comune di misure per i casi di sospetta o accertata non conformità da applicare nel loro territorio, anche dalle autorità di controllo e dagli organismi di controllo, come definito all'articolo 41 (4) del Regolamento (UE) 2018/848.</a:t>
            </a:r>
          </a:p>
          <a:p>
            <a:r>
              <a:rPr lang="it-IT" sz="1400" i="1" dirty="0"/>
              <a:t>2. </a:t>
            </a:r>
            <a:r>
              <a:rPr lang="it-IT" sz="1400" b="1" i="1" dirty="0"/>
              <a:t>Nell'elaborare un catalogo comune di misure, le autorità competenti devono fornire almeno i seguenti elementi:</a:t>
            </a:r>
          </a:p>
          <a:p>
            <a:r>
              <a:rPr lang="it-IT" sz="1400" i="1" dirty="0"/>
              <a:t>a) tipo / descrizione delle non conformità;</a:t>
            </a:r>
          </a:p>
          <a:p>
            <a:r>
              <a:rPr lang="it-IT" sz="1400" i="1" dirty="0"/>
              <a:t>(b) riferimenti legali relativi a non conformità;</a:t>
            </a:r>
          </a:p>
          <a:p>
            <a:r>
              <a:rPr lang="it-IT" sz="1400" i="1" dirty="0"/>
              <a:t>(c) classificazione delle non conformità in base alla loro gravità, tenendo conto di conto, tra l'altro, intenzionalità o negligenza, effetto sullo stato biologico dei prodotti, possibilità di correggere non conformità e ripetitività di non</a:t>
            </a:r>
          </a:p>
          <a:p>
            <a:r>
              <a:rPr lang="it-IT" sz="1400" i="1" dirty="0"/>
              <a:t>conformità;</a:t>
            </a:r>
          </a:p>
          <a:p>
            <a:r>
              <a:rPr lang="it-IT" sz="1400" i="1" dirty="0"/>
              <a:t>d) tipo di misure in relazione a sospetta o accertata non conformità;</a:t>
            </a:r>
          </a:p>
          <a:p>
            <a:r>
              <a:rPr lang="it-IT" sz="1400" i="1" dirty="0"/>
              <a:t>e) processo amministrativo (processo decisionale);</a:t>
            </a:r>
          </a:p>
          <a:p>
            <a:r>
              <a:rPr lang="it-IT" sz="1400" i="1" dirty="0"/>
              <a:t>3. Al fine di sviluppare un catalogo comune di misure, le autorità competenti possono utilizzare le disposizioni uniformi dettagliate di cui all'allegato II della presente Regolamento.</a:t>
            </a:r>
          </a:p>
        </p:txBody>
      </p:sp>
    </p:spTree>
    <p:extLst>
      <p:ext uri="{BB962C8B-B14F-4D97-AF65-F5344CB8AC3E}">
        <p14:creationId xmlns:p14="http://schemas.microsoft.com/office/powerpoint/2010/main" val="17387817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999</TotalTime>
  <Words>3045</Words>
  <Application>Microsoft Office PowerPoint</Application>
  <PresentationFormat>Presentazione su schermo (4:3)</PresentationFormat>
  <Paragraphs>229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1" baseType="lpstr">
      <vt:lpstr>Arial</vt:lpstr>
      <vt:lpstr>Calibri</vt:lpstr>
      <vt:lpstr>Tema di Office</vt:lpstr>
      <vt:lpstr>Le NC nel nuovo Reg UE 2018/848 e l’armonizzazione delle procedure</vt:lpstr>
      <vt:lpstr>La normativa europea L’assetto attuale</vt:lpstr>
      <vt:lpstr>La nuova normativa europea le premesse e le definizioni </vt:lpstr>
      <vt:lpstr>La normativa europea il presente </vt:lpstr>
      <vt:lpstr>La normativa europea il presente </vt:lpstr>
      <vt:lpstr>Articolo 40  Norme aggiuntive sulla delega di compiti riguardanti i controlli ufficiali e compiti riguardanti altre attività ufficiali</vt:lpstr>
      <vt:lpstr>Articolo 40  Norme aggiuntive sulla delega di compiti riguardanti i controlli ufficiali e compiti riguardanti altre attività ufficiali</vt:lpstr>
      <vt:lpstr>. REGOLAMENTO DI ESECUZIONE (UE)… / ... DELLA COMMISSIONE recante modalità di applicazione del regolamento (UE) n. 2018/848 del Parlamento europeo e del Consiglio sui controlli e altre misure volte a garantire la tracciabilità e conformità nella produzione biologica</vt:lpstr>
      <vt:lpstr>. REGOLAMENTO DI ESECUZIONE (UE)… / ... DELLA COMMISSIONE recante modalità di applicazione del regolamento (UE) n. 2018/848 del Parlamento europeo e del Consiglio sui controlli e altre misure volte a garantire la tracciabilità e conformità nella produzione biologica</vt:lpstr>
      <vt:lpstr>. REGOLAMENTO DI ESECUZIONE (UE)… / ... DELLA COMMISSIONE recante modalità di applicazione del regolamento (UE) n. 2018/848 del Parlamento europeo e del Consiglio sui controlli e altre misure volte a garantire la tracciabilità e conformità nella produzione biologica</vt:lpstr>
      <vt:lpstr>. REGOLAMENTO DI ESECUZIONE (UE)… / ... DELLA COMMISSIONE recante modalità di applicazione del regolamento (UE) n. 2018/848 del Parlamento europeo e del Consiglio sui controlli e altre misure volte a garantire la tracciabilità e conformità nella produzione biologica</vt:lpstr>
      <vt:lpstr>. REGOLAMENTO DI ESECUZIONE (UE)… / ... DELLA COMMISSIONE recante modalità di applicazione del regolamento (UE) n. 2018/848 del Parlamento europeo e del Consiglio sui controlli e altre misure volte a garantire la tracciabilità e conformità nella produzione biologica</vt:lpstr>
      <vt:lpstr>. REGOLAMENTO DI ESECUZIONE (UE)… / ... DELLA COMMISSIONE recante modalità di applicazione del regolamento (UE) n. 2018/848 del Parlamento europeo e del Consiglio sui controlli e altre misure volte a garantire la tracciabilità e conformità nella produzione biologica</vt:lpstr>
      <vt:lpstr>. REGOLAMENTO DI ESECUZIONE (UE)… / ... DELLA COMMISSIONE recante modalità di applicazione del regolamento (UE) n. 2018/848 del Parlamento europeo e del Consiglio sui controlli e altre misure volte a garantire la tracciabilità e conformità nella produzione biologica</vt:lpstr>
      <vt:lpstr>. REGOLAMENTO DI ESECUZIONE (UE)… / ... DELLA COMMISSIONE recante modalità di applicazione del regolamento (UE) n. 2018/848 del Parlamento europeo e del Consiglio sui controlli e altre misure volte a garantire la tracciabilità e conformità nella produzione biologica</vt:lpstr>
      <vt:lpstr>REGOLAMENTO DI ESECUZIONE (UE)… / ... DELLA COMMISSIONE recante modalità di applicazione del regolamento (UE) n. 2018/848 del Parlamento europeo e del Consiglio sui controlli e altre misure volte a garantire la tracciabilità e conformità nella produzione biologica</vt:lpstr>
      <vt:lpstr>La normativa europea I lavori in corso</vt:lpstr>
      <vt:lpstr> 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Roberta Ruberto</dc:creator>
  <cp:lastModifiedBy>Barbara Frezza</cp:lastModifiedBy>
  <cp:revision>125</cp:revision>
  <dcterms:created xsi:type="dcterms:W3CDTF">2016-09-26T08:08:53Z</dcterms:created>
  <dcterms:modified xsi:type="dcterms:W3CDTF">2019-11-19T15:29:20Z</dcterms:modified>
</cp:coreProperties>
</file>