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1"/>
    <p:sldMasterId id="2147483754" r:id="rId2"/>
    <p:sldMasterId id="2147483778" r:id="rId3"/>
    <p:sldMasterId id="2147483782" r:id="rId4"/>
  </p:sldMasterIdLst>
  <p:notesMasterIdLst>
    <p:notesMasterId r:id="rId16"/>
  </p:notesMasterIdLst>
  <p:sldIdLst>
    <p:sldId id="273" r:id="rId5"/>
    <p:sldId id="276" r:id="rId6"/>
    <p:sldId id="574" r:id="rId7"/>
    <p:sldId id="567" r:id="rId8"/>
    <p:sldId id="565" r:id="rId9"/>
    <p:sldId id="572" r:id="rId10"/>
    <p:sldId id="566" r:id="rId11"/>
    <p:sldId id="570" r:id="rId12"/>
    <p:sldId id="569" r:id="rId13"/>
    <p:sldId id="315" r:id="rId14"/>
    <p:sldId id="573" r:id="rId15"/>
  </p:sldIdLst>
  <p:sldSz cx="9144000" cy="6858000" type="screen4x3"/>
  <p:notesSz cx="7099300" cy="10234613"/>
  <p:defaultTextStyle>
    <a:defPPr>
      <a:defRPr lang="it-IT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FEDE82"/>
    <a:srgbClr val="FFFF65"/>
    <a:srgbClr val="FFFF99"/>
    <a:srgbClr val="FFFFFF"/>
    <a:srgbClr val="009900"/>
    <a:srgbClr val="33CC33"/>
    <a:srgbClr val="BAE3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71" autoAdjust="0"/>
    <p:restoredTop sz="92197" autoAdjust="0"/>
  </p:normalViewPr>
  <p:slideViewPr>
    <p:cSldViewPr>
      <p:cViewPr varScale="1">
        <p:scale>
          <a:sx n="76" d="100"/>
          <a:sy n="76" d="100"/>
        </p:scale>
        <p:origin x="148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49A83488-E1CD-45E7-B379-5EB0CB4BCFE1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DA9E6CCA-533A-458C-A36A-28D2242E4E7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0F98A90E-7255-4BB1-BD3C-7BFE27735555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5477" name="Rectangle 5">
            <a:extLst>
              <a:ext uri="{FF2B5EF4-FFF2-40B4-BE49-F238E27FC236}">
                <a16:creationId xmlns:a16="http://schemas.microsoft.com/office/drawing/2014/main" id="{4114FCBC-7C56-47FB-9E2F-3B150866BA0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105478" name="Rectangle 6">
            <a:extLst>
              <a:ext uri="{FF2B5EF4-FFF2-40B4-BE49-F238E27FC236}">
                <a16:creationId xmlns:a16="http://schemas.microsoft.com/office/drawing/2014/main" id="{F540825D-B9EA-4ABD-9F90-60D7083FED7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5479" name="Rectangle 7">
            <a:extLst>
              <a:ext uri="{FF2B5EF4-FFF2-40B4-BE49-F238E27FC236}">
                <a16:creationId xmlns:a16="http://schemas.microsoft.com/office/drawing/2014/main" id="{7F327EA6-9B5B-4F8F-BC83-A8664D147C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4E9A68C-73C2-4132-95F4-35F75C3D32E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egnaposto immagine diapositiva 1">
            <a:extLst>
              <a:ext uri="{FF2B5EF4-FFF2-40B4-BE49-F238E27FC236}">
                <a16:creationId xmlns:a16="http://schemas.microsoft.com/office/drawing/2014/main" id="{BFA0DF0B-83C1-4B34-8DF5-BAB2ECB639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243" name="Segnaposto note 2">
            <a:extLst>
              <a:ext uri="{FF2B5EF4-FFF2-40B4-BE49-F238E27FC236}">
                <a16:creationId xmlns:a16="http://schemas.microsoft.com/office/drawing/2014/main" id="{AAF5802D-ED0C-4426-82CA-0E5685D53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10244" name="Segnaposto numero diapositiva 3">
            <a:extLst>
              <a:ext uri="{FF2B5EF4-FFF2-40B4-BE49-F238E27FC236}">
                <a16:creationId xmlns:a16="http://schemas.microsoft.com/office/drawing/2014/main" id="{7FC80A36-9F0D-4FB0-9C60-C781587021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29A42AF9-6188-4A74-9061-A819CF746DCC}" type="slidenum">
              <a:rPr lang="it-IT" altLang="it-IT" smtClean="0">
                <a:latin typeface="Arial" panose="020B0604020202020204" pitchFamily="34" charset="0"/>
              </a:rPr>
              <a:pPr/>
              <a:t>2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immagine diapositiva 1">
            <a:extLst>
              <a:ext uri="{FF2B5EF4-FFF2-40B4-BE49-F238E27FC236}">
                <a16:creationId xmlns:a16="http://schemas.microsoft.com/office/drawing/2014/main" id="{637C6F7B-0C8E-4974-8325-9B20FAA89B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Segnaposto note 2">
            <a:extLst>
              <a:ext uri="{FF2B5EF4-FFF2-40B4-BE49-F238E27FC236}">
                <a16:creationId xmlns:a16="http://schemas.microsoft.com/office/drawing/2014/main" id="{E4D1890E-1975-47AE-A029-64C24EAD4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altLang="it-IT">
              <a:latin typeface="Arial" panose="020B0604020202020204" pitchFamily="34" charset="0"/>
            </a:endParaRPr>
          </a:p>
        </p:txBody>
      </p:sp>
      <p:sp>
        <p:nvSpPr>
          <p:cNvPr id="19460" name="Segnaposto numero diapositiva 3">
            <a:extLst>
              <a:ext uri="{FF2B5EF4-FFF2-40B4-BE49-F238E27FC236}">
                <a16:creationId xmlns:a16="http://schemas.microsoft.com/office/drawing/2014/main" id="{2641B028-229F-4180-9E49-843CCB5C9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A65FC7B7-C65A-4AF7-B26D-C72ECA734196}" type="slidenum">
              <a:rPr lang="it-IT" altLang="it-IT" smtClean="0">
                <a:latin typeface="Arial" panose="020B0604020202020204" pitchFamily="34" charset="0"/>
              </a:rPr>
              <a:pPr/>
              <a:t>10</a:t>
            </a:fld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76B517D-D009-42E1-857E-1587E78057E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DB15B6A-27BD-42E0-853F-9DD85A76830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AE30B-2988-4D5C-912B-0E6C4BB2E8A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13890358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666E920-6E13-4ACE-8E9A-D3DB3204A45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75FEA55-5D0F-45D9-B104-24E034848D4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42768-4E66-4F88-9686-429AFD2B526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0496846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1A6631C-25EA-47AE-9C97-659BAB0E8DA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3D1A58E-6B91-40B1-889F-E92DEA076E2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044EC-E1A6-4727-BB24-7CCA153F2BC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120720771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olo e  contenu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0EDC44E-25D2-4180-9460-A44E0891597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6B4DBFEB-BF19-4161-97B8-0EE0CB75379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AA3C3-33BF-446A-A48B-786FF13E75E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40466876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0482E64-6E63-48CA-82B6-A6CFB39B83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64AF4-B479-46AB-BF6C-293B1DEDA39D}" type="datetime1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8BBDBEA-799A-44FA-A314-0346A76F8A0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0F9BD0-ED1B-49A4-B5CF-C744F78658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A40FF-400E-4B36-BBEA-F857F56003D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50195314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705558-5615-44A7-8394-0EBF7EBD0C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CF712-FBCF-42DC-8B78-57C52DFD8132}" type="datetime1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08D271E-89D6-489F-AB25-2827FB7AF8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3E3543C-2C3A-4382-ACC0-AFA8079830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B824A-9022-46F5-926B-A550C9A0656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0763108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94A8F8C-C0E0-461A-9EC8-FD5EE5CF54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B675A-651C-46B3-BE32-796BD6D6DC0B}" type="datetime1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9D86502-E163-4C84-842E-31D918C7CE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58F9A0-8443-4FAD-B97F-E8472CBBB5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BE344-D855-4BD3-9466-D4A038BA531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7361590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1D0150-3FCE-4974-A13E-E6DEC5B206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2444E8-1BA9-4359-938F-FDC965505148}" type="datetime1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2293C3-26FF-4E38-9C27-98B172D331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45C15D-5265-49B2-B139-DC72C4F612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60B31-578D-4910-9D26-7E0D261A990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72749996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0418C2D5-22EF-48FC-835C-7085CC66B1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2D46A-B8D5-48CE-BF6F-DF1C10FE1A23}" type="datetime1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A8CCED9-1546-4704-8A12-D8F941C014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34628A0-C4E2-4684-8F6C-F4E4E495D8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8DA4F-2D6E-4D48-8C63-6BCF2176EF1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52025095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C21127-8E8B-4A4D-96AC-95B0F50E39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4566F1-3367-4FBD-9B08-2D44B89AD898}" type="datetime1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4AF1014-CACF-4F87-B2D5-1022E537BF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984D821-D111-4D5B-B853-46F10240CA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21AA4-3763-4DCE-854A-FC02BF207B4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58740853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363F57E-2434-4AE0-8B24-17F47B59E9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5DCD4-2FF5-4323-9DB6-972945989632}" type="datetime1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61C2EF6-CDFC-487D-AEE7-F47A35EA84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9CD968A-8C2B-4B00-B8F3-E1DBFA7A1C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EB53B-0E91-4F11-81BD-AFE854ACDA2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0776830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09D80BF-BF25-4BB4-BF64-D206CE5EF2C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0081273-33D9-4A2E-9F83-033F72ADCCF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9A89F-BA8D-4932-8325-1D85A44FA63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5704283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E21D029-F10D-4C89-9CA5-8FFA5A03E0C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09704-AFFC-46FE-BD50-1703103BC719}" type="datetime1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21B946-6EDE-4AD7-A86D-B551BD480F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CE77CE-BD24-4403-9996-687FC8065D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69955D-B8C7-42FD-85D1-D842181CAB7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07108493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E911A6-4E69-4940-A497-451C11F4A7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62DEB1-3403-4C3B-967B-DCE0A95088A7}" type="datetime1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5B8704-5443-4D44-9380-8C3BAABB31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51087F-25D5-42C5-ACB3-D27BF97FF7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D7232-C216-45DE-9C5B-D652B8B0B64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04580756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DB4131-2080-4513-BDD0-C281011EC1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1107C-D824-4BA6-A893-3090E3221AB7}" type="datetime1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D6C807D-9A47-44F0-AB21-7E5A7259C1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2A85E7-65F5-4BC0-84C3-716B5862693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07827E-8688-4025-89C3-525D05A0D49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44983686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24625" y="-17463"/>
            <a:ext cx="2162175" cy="6143626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925" y="-17463"/>
            <a:ext cx="6337300" cy="6143626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8849525-BE06-4CF3-868D-B660995C0B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17242-F4B9-4B81-BA6E-FA3EA1E3F049}" type="datetime1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6162035-F709-438E-B081-89A99BF19E3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380DD70-867A-4667-9307-176FB9BA5E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5AE078-3322-4A88-95AC-D5326DB8AD7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8588998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223304F2-FEC8-4ABF-978F-99F82ACE2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6551613"/>
            <a:ext cx="1619250" cy="333375"/>
          </a:xfrm>
          <a:prstGeom prst="rect">
            <a:avLst/>
          </a:prstGeom>
          <a:solidFill>
            <a:srgbClr val="4B902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1B71E08D-C132-4B5F-9424-B5C340E31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2450" y="6551613"/>
            <a:ext cx="971550" cy="333375"/>
          </a:xfrm>
          <a:prstGeom prst="rect">
            <a:avLst/>
          </a:prstGeom>
          <a:solidFill>
            <a:srgbClr val="006EAB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C234CBDA-3DCA-400E-A9B6-D5FC73DD2C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551613"/>
            <a:ext cx="3995738" cy="333375"/>
          </a:xfrm>
          <a:prstGeom prst="rect">
            <a:avLst/>
          </a:prstGeom>
          <a:solidFill>
            <a:srgbClr val="4B902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0AD5482B-6A3D-4EFE-BC6D-A8D918BD9E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0" y="6551613"/>
            <a:ext cx="2247900" cy="333375"/>
          </a:xfrm>
          <a:prstGeom prst="rect">
            <a:avLst/>
          </a:prstGeom>
          <a:solidFill>
            <a:srgbClr val="006EAB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0" name="Segnaposto data 3">
            <a:extLst>
              <a:ext uri="{FF2B5EF4-FFF2-40B4-BE49-F238E27FC236}">
                <a16:creationId xmlns:a16="http://schemas.microsoft.com/office/drawing/2014/main" id="{3F7B1822-A975-46F1-9AD0-03F5B3DC0798}"/>
              </a:ext>
            </a:extLst>
          </p:cNvPr>
          <p:cNvSpPr>
            <a:spLocks noGrp="1"/>
          </p:cNvSpPr>
          <p:nvPr/>
        </p:nvSpPr>
        <p:spPr>
          <a:xfrm>
            <a:off x="6804025" y="6532563"/>
            <a:ext cx="936625" cy="365125"/>
          </a:xfrm>
          <a:prstGeom prst="rect">
            <a:avLst/>
          </a:prstGeom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7001E7D-F0EE-4D1F-A49F-4F26A0A7FC87}" type="datetime1">
              <a:rPr lang="it-IT" b="1" smtClean="0">
                <a:solidFill>
                  <a:schemeClr val="bg1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19/11/2019</a:t>
            </a:fld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11" name="Segnaposto numero diapositiva 5">
            <a:extLst>
              <a:ext uri="{FF2B5EF4-FFF2-40B4-BE49-F238E27FC236}">
                <a16:creationId xmlns:a16="http://schemas.microsoft.com/office/drawing/2014/main" id="{4B284009-FF50-49A7-901E-8363104A4540}"/>
              </a:ext>
            </a:extLst>
          </p:cNvPr>
          <p:cNvSpPr>
            <a:spLocks noGrp="1"/>
          </p:cNvSpPr>
          <p:nvPr/>
        </p:nvSpPr>
        <p:spPr>
          <a:xfrm>
            <a:off x="8267700" y="6519863"/>
            <a:ext cx="549275" cy="365125"/>
          </a:xfrm>
          <a:prstGeom prst="rect">
            <a:avLst/>
          </a:prstGeom>
        </p:spPr>
        <p:txBody>
          <a:bodyPr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AAE07E5B-0A98-4675-9CBD-89793F30FD13}" type="slidenum">
              <a:rPr lang="it-IT" b="1" smtClean="0">
                <a:solidFill>
                  <a:schemeClr val="bg1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 b="1" dirty="0">
              <a:solidFill>
                <a:schemeClr val="bg1"/>
              </a:solidFill>
            </a:endParaRPr>
          </a:p>
        </p:txBody>
      </p: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0BE7E36D-33EC-473D-A19B-2AC0B28FC6DA}"/>
              </a:ext>
            </a:extLst>
          </p:cNvPr>
          <p:cNvCxnSpPr/>
          <p:nvPr/>
        </p:nvCxnSpPr>
        <p:spPr>
          <a:xfrm>
            <a:off x="2016125" y="661988"/>
            <a:ext cx="7164388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5" descr="AA.png">
            <a:extLst>
              <a:ext uri="{FF2B5EF4-FFF2-40B4-BE49-F238E27FC236}">
                <a16:creationId xmlns:a16="http://schemas.microsoft.com/office/drawing/2014/main" id="{62211B43-BDC7-4A8D-ABAE-BA6D59CB7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674688"/>
            <a:ext cx="2195512" cy="392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magine 16" descr="BB.png">
            <a:extLst>
              <a:ext uri="{FF2B5EF4-FFF2-40B4-BE49-F238E27FC236}">
                <a16:creationId xmlns:a16="http://schemas.microsoft.com/office/drawing/2014/main" id="{89D88EE4-5B2D-49D2-A538-D420EF7C35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8038"/>
            <a:ext cx="2484438" cy="576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2" descr="00">
            <a:extLst>
              <a:ext uri="{FF2B5EF4-FFF2-40B4-BE49-F238E27FC236}">
                <a16:creationId xmlns:a16="http://schemas.microsoft.com/office/drawing/2014/main" id="{10918AD4-D0C2-44AD-84A8-26E7423F6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36525"/>
            <a:ext cx="1728787" cy="9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egnaposto testo 5"/>
          <p:cNvSpPr>
            <a:spLocks noGrp="1"/>
          </p:cNvSpPr>
          <p:nvPr>
            <p:ph type="body" sz="quarter" idx="16"/>
          </p:nvPr>
        </p:nvSpPr>
        <p:spPr>
          <a:xfrm>
            <a:off x="250825" y="1125538"/>
            <a:ext cx="8641655" cy="5111752"/>
          </a:xfrm>
          <a:prstGeom prst="rect">
            <a:avLst/>
          </a:prstGeom>
        </p:spPr>
        <p:txBody>
          <a:bodyPr/>
          <a:lstStyle>
            <a:lvl1pPr>
              <a:buNone/>
              <a:defRPr sz="3000" b="0" baseline="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egnaposto testo 7"/>
          <p:cNvSpPr>
            <a:spLocks noGrp="1"/>
          </p:cNvSpPr>
          <p:nvPr>
            <p:ph type="body" sz="quarter" idx="13"/>
          </p:nvPr>
        </p:nvSpPr>
        <p:spPr>
          <a:xfrm>
            <a:off x="1979612" y="188640"/>
            <a:ext cx="6984875" cy="431800"/>
          </a:xfrm>
          <a:prstGeom prst="rect">
            <a:avLst/>
          </a:prstGeom>
        </p:spPr>
        <p:txBody>
          <a:bodyPr/>
          <a:lstStyle>
            <a:lvl1pPr>
              <a:buNone/>
              <a:defRPr sz="3000" b="1" i="1" baseline="0">
                <a:solidFill>
                  <a:srgbClr val="4B902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3993530"/>
      </p:ext>
    </p:extLst>
  </p:cSld>
  <p:clrMapOvr>
    <a:masterClrMapping/>
  </p:clrMapOvr>
  <p:transition spd="med">
    <p:fade/>
  </p:transition>
  <p:hf hdr="0" ft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C916F79-C774-4564-B45C-78E33A926B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20BA0C71-5605-4350-BF55-638A4F59E3DF}" type="datetime1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49E5D3C-C8F9-4E1D-BF61-6643CBE910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C77306C-7D6A-4D1A-95F0-5762E0AFDC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F3B05108-B727-45D9-9B38-55A9BA317A1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17381788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t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9E6A8CD-002B-4BCD-8467-DDAFE8245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18690-E7E9-4C07-8DD8-BDFF53B9E8FA}" type="datetimeFigureOut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1B2E14A-6258-47D4-986A-5E5FFE01E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ACE03CB-6115-4F7A-8E5D-614E592D5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E3274-E1FD-4349-8A63-1AB7C37FDD9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2288973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1A99FFF-454B-4302-9248-25A535394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18690-E7E9-4C07-8DD8-BDFF53B9E8FA}" type="datetimeFigureOut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9B65152-DA71-4B60-8EF7-D05920E5F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1CA9A4-01BD-40E3-B81E-2473504B0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99791-D82F-4DAD-8580-9BE1A8DEE93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4206151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58F03B0-2D44-499F-8105-0276894F6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18690-E7E9-4C07-8DD8-BDFF53B9E8FA}" type="datetimeFigureOut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38EB28-3C72-4BBB-B103-5FED7C538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EA4BAFF-7608-478F-AF13-C6021D95C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F134A-44B6-4491-BD84-44BF48BC976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7222309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AFFE66F1-2F68-4BDA-AA3A-85FA77FE6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18690-E7E9-4C07-8DD8-BDFF53B9E8FA}" type="datetimeFigureOut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6152B819-EDC7-4DDE-87B9-DAC033093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EAC5516-6E00-419D-925E-BC88E4ECA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A4FB1-6E8A-4F91-81AF-17F2002B0C1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0428025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0FFC6E4-0DA5-48EB-8573-931C540AEE1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454DE80-8A41-476F-BE1C-48E58E686E0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31AD3-0AFA-4E30-9E3D-710B3D6161D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84440927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35145BA0-DA6C-4208-A5ED-CB6F789F7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18690-E7E9-4C07-8DD8-BDFF53B9E8FA}" type="datetimeFigureOut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B9224198-CA13-493E-BD40-BB92D48E3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25DB8A89-8058-4048-B4A8-67240BD3D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6D0FD-27EA-4FFB-AAD8-4F43994C450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0000087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5F492C5E-8B4F-4DF2-B337-9F0EED681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18690-E7E9-4C07-8DD8-BDFF53B9E8FA}" type="datetimeFigureOut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C4C9FA24-3473-4785-9E06-B7636DA99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F8022004-1F8B-4C10-9D72-00F4BAEE5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36BC9-97E1-442C-BA38-8A61748FE53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2983921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8D4C2DA1-E090-4307-BB32-3597B4B6E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18690-E7E9-4C07-8DD8-BDFF53B9E8FA}" type="datetimeFigureOut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6D80D349-52FF-4385-96FA-6D3D9D0C3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36456B5D-FEEB-426C-BBC4-19E3D1A0D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7F0D9-1CF8-4127-8DF6-9DF3F89BDE2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0773529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C95543DC-3685-4F42-A231-812EC76A3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18690-E7E9-4C07-8DD8-BDFF53B9E8FA}" type="datetimeFigureOut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9A33CC15-0F3E-4BE9-B18A-8A6DE6118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E2A363E2-B7BE-49AB-A0D3-8C65B84C1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94090-654D-446F-86AF-F486DEB6C04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2195707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435BF0A2-7E90-4AF0-ADCA-4493E8D8C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18690-E7E9-4C07-8DD8-BDFF53B9E8FA}" type="datetimeFigureOut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3B45C748-B54B-45E8-A48F-A1D76BD18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D490259-E0C6-4E68-8AF5-E50103073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9E675-C5C5-4F1A-9FE3-7087F50DABB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7515686"/>
      </p:ext>
    </p:extLst>
  </p:cSld>
  <p:clrMapOvr>
    <a:masterClrMapping/>
  </p:clrMapOvr>
  <p:transition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ADACD20-A60D-468A-860B-6FEFD579B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18690-E7E9-4C07-8DD8-BDFF53B9E8FA}" type="datetimeFigureOut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BC5E1CB-0832-4EDD-B7B7-C9B097DC6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3C7F806-D152-490B-B2B5-113E3B424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0E6EB7-864B-409D-B711-A449D687F2F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2827523"/>
      </p:ext>
    </p:extLst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C42EA93-ED46-4B1B-964C-142297B42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18690-E7E9-4C07-8DD8-BDFF53B9E8FA}" type="datetimeFigureOut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14651C4-EDD2-49E1-B155-264B1AF86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41D5C46-D065-4D8D-BDC0-B9842794A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3177B-6380-4101-994E-21864A7C3C1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455473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CD3F8C3-8182-48E1-8F34-0994EF88170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C802E20-2568-4BA6-8178-11D10CA2E0F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A7E34-F513-4D53-9259-3F30B0ACD2E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81221099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710DBC3-0428-4CE3-999C-D9C59631028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4425E16-A948-471F-B7B3-6284A737E79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BADAA-7184-4D7A-BAC8-97B55447CF3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29729886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0664F6-5862-4E9F-A916-6BF4D9CBF2F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2EADC7-2A66-4AEA-87DE-482206C0DA2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96825-34C8-479B-AC64-6FFC35D32D6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53970134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76CD417C-5386-463C-88DA-132F5083242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79453A8-5AFA-40CE-BF07-90E89DA218A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D837E4-2C4A-4521-BD08-58F36C65915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52162170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A38301C-2C30-4BCA-9752-00F204EB84A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E67DCC2-4536-445A-B26D-F04C54A5A09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0DFA8-8375-413A-BF6D-797BCAE9D36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32926216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19C9BD7-1A15-48F2-90AC-B3064A2258F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B9B6291-AE9C-40B2-9AA2-C2B72EFD3FAF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E749A-B3B3-48EC-8CD8-5C715B7D58E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20148131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>
            <a:extLst>
              <a:ext uri="{FF2B5EF4-FFF2-40B4-BE49-F238E27FC236}">
                <a16:creationId xmlns:a16="http://schemas.microsoft.com/office/drawing/2014/main" id="{B7D77DE6-F9CA-4B7F-90D8-1173F4FA400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308725"/>
            <a:ext cx="9144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083" name="Rectangle 3">
            <a:extLst>
              <a:ext uri="{FF2B5EF4-FFF2-40B4-BE49-F238E27FC236}">
                <a16:creationId xmlns:a16="http://schemas.microsoft.com/office/drawing/2014/main" id="{2E97D88E-AB26-4D11-83F8-E18D7083C80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81950" y="6524625"/>
            <a:ext cx="1162050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6E740EBB-DEA3-4B89-9018-EFB3F976367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  <p:grpSp>
        <p:nvGrpSpPr>
          <p:cNvPr id="1028" name="Group 4">
            <a:extLst>
              <a:ext uri="{FF2B5EF4-FFF2-40B4-BE49-F238E27FC236}">
                <a16:creationId xmlns:a16="http://schemas.microsoft.com/office/drawing/2014/main" id="{6683473B-8BC4-4EC9-A35F-0342B1D75E37}"/>
              </a:ext>
            </a:extLst>
          </p:cNvPr>
          <p:cNvGrpSpPr>
            <a:grpSpLocks/>
          </p:cNvGrpSpPr>
          <p:nvPr/>
        </p:nvGrpSpPr>
        <p:grpSpPr bwMode="auto">
          <a:xfrm>
            <a:off x="0" y="6308725"/>
            <a:ext cx="9166225" cy="549275"/>
            <a:chOff x="0" y="3974"/>
            <a:chExt cx="5774" cy="346"/>
          </a:xfrm>
        </p:grpSpPr>
        <p:grpSp>
          <p:nvGrpSpPr>
            <p:cNvPr id="1048" name="Group 5">
              <a:extLst>
                <a:ext uri="{FF2B5EF4-FFF2-40B4-BE49-F238E27FC236}">
                  <a16:creationId xmlns:a16="http://schemas.microsoft.com/office/drawing/2014/main" id="{E83532AE-3BD1-4A42-92D9-5C95CF5885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97" y="3974"/>
              <a:ext cx="2359" cy="136"/>
              <a:chOff x="3397" y="3974"/>
              <a:chExt cx="2359" cy="136"/>
            </a:xfrm>
          </p:grpSpPr>
          <p:sp>
            <p:nvSpPr>
              <p:cNvPr id="1052" name="Rectangle 6">
                <a:extLst>
                  <a:ext uri="{FF2B5EF4-FFF2-40B4-BE49-F238E27FC236}">
                    <a16:creationId xmlns:a16="http://schemas.microsoft.com/office/drawing/2014/main" id="{58F2CE4D-98E9-47E3-867B-E9B654D65D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6" y="3974"/>
                <a:ext cx="590" cy="136"/>
              </a:xfrm>
              <a:prstGeom prst="rect">
                <a:avLst/>
              </a:prstGeom>
              <a:solidFill>
                <a:srgbClr val="EBB30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it-IT" altLang="it-IT"/>
              </a:p>
            </p:txBody>
          </p:sp>
          <p:sp>
            <p:nvSpPr>
              <p:cNvPr id="1053" name="Rectangle 7">
                <a:extLst>
                  <a:ext uri="{FF2B5EF4-FFF2-40B4-BE49-F238E27FC236}">
                    <a16:creationId xmlns:a16="http://schemas.microsoft.com/office/drawing/2014/main" id="{A9CC5441-EFD4-40BB-89E9-C7DC1701C2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66" y="3974"/>
                <a:ext cx="590" cy="136"/>
              </a:xfrm>
              <a:prstGeom prst="rect">
                <a:avLst/>
              </a:prstGeom>
              <a:solidFill>
                <a:srgbClr val="7ED3DA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it-IT" altLang="it-IT"/>
              </a:p>
            </p:txBody>
          </p:sp>
          <p:sp>
            <p:nvSpPr>
              <p:cNvPr id="1054" name="Rectangle 8">
                <a:extLst>
                  <a:ext uri="{FF2B5EF4-FFF2-40B4-BE49-F238E27FC236}">
                    <a16:creationId xmlns:a16="http://schemas.microsoft.com/office/drawing/2014/main" id="{1DE28A81-BEEC-4444-8DAF-C25A91FF8B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85" y="3974"/>
                <a:ext cx="590" cy="136"/>
              </a:xfrm>
              <a:prstGeom prst="rect">
                <a:avLst/>
              </a:prstGeom>
              <a:solidFill>
                <a:srgbClr val="077945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it-IT" altLang="it-IT"/>
              </a:p>
            </p:txBody>
          </p:sp>
          <p:sp>
            <p:nvSpPr>
              <p:cNvPr id="1055" name="Rectangle 9">
                <a:extLst>
                  <a:ext uri="{FF2B5EF4-FFF2-40B4-BE49-F238E27FC236}">
                    <a16:creationId xmlns:a16="http://schemas.microsoft.com/office/drawing/2014/main" id="{EC20ACFA-2048-4180-ABC2-C49B59CBC2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7" y="3974"/>
                <a:ext cx="590" cy="136"/>
              </a:xfrm>
              <a:prstGeom prst="rect">
                <a:avLst/>
              </a:prstGeom>
              <a:solidFill>
                <a:srgbClr val="9AC04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it-IT" altLang="it-IT"/>
              </a:p>
            </p:txBody>
          </p:sp>
        </p:grpSp>
        <p:grpSp>
          <p:nvGrpSpPr>
            <p:cNvPr id="1049" name="Group 10">
              <a:extLst>
                <a:ext uri="{FF2B5EF4-FFF2-40B4-BE49-F238E27FC236}">
                  <a16:creationId xmlns:a16="http://schemas.microsoft.com/office/drawing/2014/main" id="{CDF125C9-C1DB-4C69-8506-B5EF91F9B9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3974"/>
              <a:ext cx="5774" cy="346"/>
              <a:chOff x="0" y="3974"/>
              <a:chExt cx="5774" cy="346"/>
            </a:xfrm>
          </p:grpSpPr>
          <p:sp>
            <p:nvSpPr>
              <p:cNvPr id="1050" name="Rectangle 11">
                <a:extLst>
                  <a:ext uri="{FF2B5EF4-FFF2-40B4-BE49-F238E27FC236}">
                    <a16:creationId xmlns:a16="http://schemas.microsoft.com/office/drawing/2014/main" id="{22ED578A-B6DC-4CA7-86AB-8CD064927A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3974"/>
                <a:ext cx="3379" cy="346"/>
              </a:xfrm>
              <a:prstGeom prst="rect">
                <a:avLst/>
              </a:prstGeom>
              <a:solidFill>
                <a:srgbClr val="045E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it-IT" altLang="it-IT"/>
              </a:p>
            </p:txBody>
          </p:sp>
          <p:sp>
            <p:nvSpPr>
              <p:cNvPr id="1051" name="Rectangle 12">
                <a:extLst>
                  <a:ext uri="{FF2B5EF4-FFF2-40B4-BE49-F238E27FC236}">
                    <a16:creationId xmlns:a16="http://schemas.microsoft.com/office/drawing/2014/main" id="{77DB9B8E-9A59-4CA4-B715-FADB63911D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71" y="4127"/>
                <a:ext cx="2903" cy="193"/>
              </a:xfrm>
              <a:prstGeom prst="rect">
                <a:avLst/>
              </a:prstGeom>
              <a:solidFill>
                <a:srgbClr val="045E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it-IT" altLang="it-IT"/>
              </a:p>
            </p:txBody>
          </p:sp>
        </p:grpSp>
      </p:grpSp>
      <p:grpSp>
        <p:nvGrpSpPr>
          <p:cNvPr id="1029" name="Group 13">
            <a:extLst>
              <a:ext uri="{FF2B5EF4-FFF2-40B4-BE49-F238E27FC236}">
                <a16:creationId xmlns:a16="http://schemas.microsoft.com/office/drawing/2014/main" id="{B0F5B0C0-5273-4FF3-9472-EB822A8C1ABA}"/>
              </a:ext>
            </a:extLst>
          </p:cNvPr>
          <p:cNvGrpSpPr>
            <a:grpSpLocks/>
          </p:cNvGrpSpPr>
          <p:nvPr/>
        </p:nvGrpSpPr>
        <p:grpSpPr bwMode="auto">
          <a:xfrm>
            <a:off x="0" y="765175"/>
            <a:ext cx="9144000" cy="215900"/>
            <a:chOff x="0" y="482"/>
            <a:chExt cx="5760" cy="136"/>
          </a:xfrm>
        </p:grpSpPr>
        <p:sp>
          <p:nvSpPr>
            <p:cNvPr id="1045" name="Rectangle 14">
              <a:extLst>
                <a:ext uri="{FF2B5EF4-FFF2-40B4-BE49-F238E27FC236}">
                  <a16:creationId xmlns:a16="http://schemas.microsoft.com/office/drawing/2014/main" id="{96BAB80E-AE87-465C-BFDF-0C98AC5EE2F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497" y="482"/>
              <a:ext cx="4263" cy="136"/>
            </a:xfrm>
            <a:prstGeom prst="rect">
              <a:avLst/>
            </a:prstGeom>
            <a:solidFill>
              <a:srgbClr val="045E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8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  <p:sp>
          <p:nvSpPr>
            <p:cNvPr id="1046" name="Rectangle 15">
              <a:extLst>
                <a:ext uri="{FF2B5EF4-FFF2-40B4-BE49-F238E27FC236}">
                  <a16:creationId xmlns:a16="http://schemas.microsoft.com/office/drawing/2014/main" id="{43E616B5-8C50-4BC2-8D7E-528A8C5FB9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82"/>
              <a:ext cx="703" cy="136"/>
            </a:xfrm>
            <a:prstGeom prst="rect">
              <a:avLst/>
            </a:prstGeom>
            <a:solidFill>
              <a:srgbClr val="045E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8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  <p:sp>
          <p:nvSpPr>
            <p:cNvPr id="1047" name="Rectangle 16">
              <a:extLst>
                <a:ext uri="{FF2B5EF4-FFF2-40B4-BE49-F238E27FC236}">
                  <a16:creationId xmlns:a16="http://schemas.microsoft.com/office/drawing/2014/main" id="{413497D2-9043-4FEA-980C-BD01947CA6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1" y="482"/>
              <a:ext cx="590" cy="136"/>
            </a:xfrm>
            <a:prstGeom prst="rect">
              <a:avLst/>
            </a:prstGeom>
            <a:solidFill>
              <a:srgbClr val="EBB30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96969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</p:grpSp>
      <p:pic>
        <p:nvPicPr>
          <p:cNvPr id="1030" name="Picture 17" descr="logoCRA">
            <a:extLst>
              <a:ext uri="{FF2B5EF4-FFF2-40B4-BE49-F238E27FC236}">
                <a16:creationId xmlns:a16="http://schemas.microsoft.com/office/drawing/2014/main" id="{E170984F-E9F1-44D2-A4C9-CA0420737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8988" y="2133600"/>
            <a:ext cx="252412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098" name="Picture 18" descr="graffio copy">
            <a:extLst>
              <a:ext uri="{FF2B5EF4-FFF2-40B4-BE49-F238E27FC236}">
                <a16:creationId xmlns:a16="http://schemas.microsoft.com/office/drawing/2014/main" id="{2E3DE24F-1630-4527-B6DD-43BB30687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0550" y="3910013"/>
            <a:ext cx="17526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2" name="Group 20">
            <a:extLst>
              <a:ext uri="{FF2B5EF4-FFF2-40B4-BE49-F238E27FC236}">
                <a16:creationId xmlns:a16="http://schemas.microsoft.com/office/drawing/2014/main" id="{B3EF3559-C80D-442C-BCC8-BB23EAAA157A}"/>
              </a:ext>
            </a:extLst>
          </p:cNvPr>
          <p:cNvGrpSpPr>
            <a:grpSpLocks/>
          </p:cNvGrpSpPr>
          <p:nvPr/>
        </p:nvGrpSpPr>
        <p:grpSpPr bwMode="auto">
          <a:xfrm>
            <a:off x="0" y="6321425"/>
            <a:ext cx="9166225" cy="549275"/>
            <a:chOff x="-3" y="3973"/>
            <a:chExt cx="5774" cy="346"/>
          </a:xfrm>
        </p:grpSpPr>
        <p:grpSp>
          <p:nvGrpSpPr>
            <p:cNvPr id="1037" name="Group 21">
              <a:extLst>
                <a:ext uri="{FF2B5EF4-FFF2-40B4-BE49-F238E27FC236}">
                  <a16:creationId xmlns:a16="http://schemas.microsoft.com/office/drawing/2014/main" id="{63E91067-1716-4922-865F-DDF1629D52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98" y="3973"/>
              <a:ext cx="2355" cy="136"/>
              <a:chOff x="3398" y="3973"/>
              <a:chExt cx="2355" cy="136"/>
            </a:xfrm>
          </p:grpSpPr>
          <p:sp>
            <p:nvSpPr>
              <p:cNvPr id="1041" name="Rectangle 22">
                <a:extLst>
                  <a:ext uri="{FF2B5EF4-FFF2-40B4-BE49-F238E27FC236}">
                    <a16:creationId xmlns:a16="http://schemas.microsoft.com/office/drawing/2014/main" id="{A82FE853-9465-4202-86AF-96B318B438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7" y="3973"/>
                <a:ext cx="590" cy="136"/>
              </a:xfrm>
              <a:prstGeom prst="rect">
                <a:avLst/>
              </a:prstGeom>
              <a:solidFill>
                <a:srgbClr val="EBB30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it-IT" altLang="it-IT"/>
              </a:p>
            </p:txBody>
          </p:sp>
          <p:sp>
            <p:nvSpPr>
              <p:cNvPr id="1042" name="Rectangle 23">
                <a:extLst>
                  <a:ext uri="{FF2B5EF4-FFF2-40B4-BE49-F238E27FC236}">
                    <a16:creationId xmlns:a16="http://schemas.microsoft.com/office/drawing/2014/main" id="{80C12ED8-BA71-49F7-BA51-92E3E08A35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63" y="3973"/>
                <a:ext cx="590" cy="136"/>
              </a:xfrm>
              <a:prstGeom prst="rect">
                <a:avLst/>
              </a:prstGeom>
              <a:solidFill>
                <a:srgbClr val="7ED3DA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it-IT" altLang="it-IT"/>
              </a:p>
            </p:txBody>
          </p:sp>
          <p:sp>
            <p:nvSpPr>
              <p:cNvPr id="1043" name="Rectangle 24">
                <a:extLst>
                  <a:ext uri="{FF2B5EF4-FFF2-40B4-BE49-F238E27FC236}">
                    <a16:creationId xmlns:a16="http://schemas.microsoft.com/office/drawing/2014/main" id="{28C2EC34-A7EA-4D03-98A4-49C91FEA12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82" y="3973"/>
                <a:ext cx="590" cy="136"/>
              </a:xfrm>
              <a:prstGeom prst="rect">
                <a:avLst/>
              </a:prstGeom>
              <a:solidFill>
                <a:srgbClr val="077945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it-IT" altLang="it-IT"/>
              </a:p>
            </p:txBody>
          </p:sp>
          <p:sp>
            <p:nvSpPr>
              <p:cNvPr id="1044" name="Rectangle 25">
                <a:extLst>
                  <a:ext uri="{FF2B5EF4-FFF2-40B4-BE49-F238E27FC236}">
                    <a16:creationId xmlns:a16="http://schemas.microsoft.com/office/drawing/2014/main" id="{E6E23764-D3B6-42FC-A1DB-E4DFFDF057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" y="3973"/>
                <a:ext cx="590" cy="136"/>
              </a:xfrm>
              <a:prstGeom prst="rect">
                <a:avLst/>
              </a:prstGeom>
              <a:solidFill>
                <a:srgbClr val="9AC04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it-IT" altLang="it-IT"/>
              </a:p>
            </p:txBody>
          </p:sp>
        </p:grpSp>
        <p:grpSp>
          <p:nvGrpSpPr>
            <p:cNvPr id="1038" name="Group 26">
              <a:extLst>
                <a:ext uri="{FF2B5EF4-FFF2-40B4-BE49-F238E27FC236}">
                  <a16:creationId xmlns:a16="http://schemas.microsoft.com/office/drawing/2014/main" id="{39001CE1-36E5-4B50-A371-D8DD3EC0B8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3" y="3973"/>
              <a:ext cx="5774" cy="346"/>
              <a:chOff x="0" y="3974"/>
              <a:chExt cx="5774" cy="346"/>
            </a:xfrm>
          </p:grpSpPr>
          <p:sp>
            <p:nvSpPr>
              <p:cNvPr id="1039" name="Rectangle 27">
                <a:extLst>
                  <a:ext uri="{FF2B5EF4-FFF2-40B4-BE49-F238E27FC236}">
                    <a16:creationId xmlns:a16="http://schemas.microsoft.com/office/drawing/2014/main" id="{7BB2D594-8345-4E27-9D4F-11B8ADFC97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3974"/>
                <a:ext cx="3379" cy="346"/>
              </a:xfrm>
              <a:prstGeom prst="rect">
                <a:avLst/>
              </a:prstGeom>
              <a:solidFill>
                <a:srgbClr val="045E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it-IT" altLang="it-IT"/>
              </a:p>
            </p:txBody>
          </p:sp>
          <p:sp>
            <p:nvSpPr>
              <p:cNvPr id="1040" name="Rectangle 28">
                <a:extLst>
                  <a:ext uri="{FF2B5EF4-FFF2-40B4-BE49-F238E27FC236}">
                    <a16:creationId xmlns:a16="http://schemas.microsoft.com/office/drawing/2014/main" id="{19881B1A-A909-48FE-9FEE-894B1AC253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71" y="4127"/>
                <a:ext cx="2903" cy="193"/>
              </a:xfrm>
              <a:prstGeom prst="rect">
                <a:avLst/>
              </a:prstGeom>
              <a:solidFill>
                <a:srgbClr val="045E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it-IT" altLang="it-IT"/>
              </a:p>
            </p:txBody>
          </p:sp>
        </p:grpSp>
      </p:grpSp>
      <p:grpSp>
        <p:nvGrpSpPr>
          <p:cNvPr id="1033" name="Group 29">
            <a:extLst>
              <a:ext uri="{FF2B5EF4-FFF2-40B4-BE49-F238E27FC236}">
                <a16:creationId xmlns:a16="http://schemas.microsoft.com/office/drawing/2014/main" id="{5395BFE1-DACC-4DE8-8E2E-1BF0BBF30BFC}"/>
              </a:ext>
            </a:extLst>
          </p:cNvPr>
          <p:cNvGrpSpPr>
            <a:grpSpLocks/>
          </p:cNvGrpSpPr>
          <p:nvPr/>
        </p:nvGrpSpPr>
        <p:grpSpPr bwMode="auto">
          <a:xfrm>
            <a:off x="0" y="777875"/>
            <a:ext cx="9144000" cy="215900"/>
            <a:chOff x="0" y="482"/>
            <a:chExt cx="5760" cy="136"/>
          </a:xfrm>
        </p:grpSpPr>
        <p:sp>
          <p:nvSpPr>
            <p:cNvPr id="1034" name="Rectangle 30">
              <a:extLst>
                <a:ext uri="{FF2B5EF4-FFF2-40B4-BE49-F238E27FC236}">
                  <a16:creationId xmlns:a16="http://schemas.microsoft.com/office/drawing/2014/main" id="{C2BF327D-4410-4F74-9B7B-12AE4CD9679B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497" y="482"/>
              <a:ext cx="4263" cy="136"/>
            </a:xfrm>
            <a:prstGeom prst="rect">
              <a:avLst/>
            </a:prstGeom>
            <a:solidFill>
              <a:srgbClr val="045E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8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  <p:sp>
          <p:nvSpPr>
            <p:cNvPr id="1035" name="Rectangle 31">
              <a:extLst>
                <a:ext uri="{FF2B5EF4-FFF2-40B4-BE49-F238E27FC236}">
                  <a16:creationId xmlns:a16="http://schemas.microsoft.com/office/drawing/2014/main" id="{D1888B3B-25F3-4CEE-830A-0417C5D34B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82"/>
              <a:ext cx="703" cy="136"/>
            </a:xfrm>
            <a:prstGeom prst="rect">
              <a:avLst/>
            </a:prstGeom>
            <a:solidFill>
              <a:srgbClr val="045E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8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  <p:sp>
          <p:nvSpPr>
            <p:cNvPr id="1036" name="Rectangle 32">
              <a:extLst>
                <a:ext uri="{FF2B5EF4-FFF2-40B4-BE49-F238E27FC236}">
                  <a16:creationId xmlns:a16="http://schemas.microsoft.com/office/drawing/2014/main" id="{0C891BC7-F7B1-4AC4-8026-B47ABF5DB7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1" y="482"/>
              <a:ext cx="590" cy="136"/>
            </a:xfrm>
            <a:prstGeom prst="rect">
              <a:avLst/>
            </a:prstGeom>
            <a:solidFill>
              <a:srgbClr val="EBB30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96969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89" r:id="rId1"/>
    <p:sldLayoutId id="2147484790" r:id="rId2"/>
    <p:sldLayoutId id="2147484791" r:id="rId3"/>
    <p:sldLayoutId id="2147484792" r:id="rId4"/>
    <p:sldLayoutId id="2147484793" r:id="rId5"/>
    <p:sldLayoutId id="2147484794" r:id="rId6"/>
    <p:sldLayoutId id="2147484795" r:id="rId7"/>
    <p:sldLayoutId id="2147484796" r:id="rId8"/>
    <p:sldLayoutId id="2147484797" r:id="rId9"/>
    <p:sldLayoutId id="2147484798" r:id="rId10"/>
    <p:sldLayoutId id="2147484799" r:id="rId11"/>
    <p:sldLayoutId id="2147484800" r:id="rId12"/>
  </p:sldLayoutIdLst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41 -0.05087 L 0.19809 -0.250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25" y="-99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4" descr="graffio copy">
            <a:extLst>
              <a:ext uri="{FF2B5EF4-FFF2-40B4-BE49-F238E27FC236}">
                <a16:creationId xmlns:a16="http://schemas.microsoft.com/office/drawing/2014/main" id="{C93D4362-FBA2-4226-B314-43E358961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2219325"/>
            <a:ext cx="17526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>
            <a:extLst>
              <a:ext uri="{FF2B5EF4-FFF2-40B4-BE49-F238E27FC236}">
                <a16:creationId xmlns:a16="http://schemas.microsoft.com/office/drawing/2014/main" id="{653C9EA9-3CFA-4728-B511-DE135D6906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925" y="-17463"/>
            <a:ext cx="8229600" cy="1143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464E7973-B93E-48EF-9681-5ED9713AF2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1DE6EA71-116A-4572-A8C3-97351E3AA28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fld id="{34842197-B776-48E3-81FB-416FDD9A0215}" type="datetime1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45061" name="Rectangle 5">
            <a:extLst>
              <a:ext uri="{FF2B5EF4-FFF2-40B4-BE49-F238E27FC236}">
                <a16:creationId xmlns:a16="http://schemas.microsoft.com/office/drawing/2014/main" id="{6C3AACCD-26E2-4AF2-AC7C-1A515ED3A48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it-IT"/>
          </a:p>
        </p:txBody>
      </p:sp>
      <p:grpSp>
        <p:nvGrpSpPr>
          <p:cNvPr id="2055" name="Group 21">
            <a:extLst>
              <a:ext uri="{FF2B5EF4-FFF2-40B4-BE49-F238E27FC236}">
                <a16:creationId xmlns:a16="http://schemas.microsoft.com/office/drawing/2014/main" id="{342E98FF-A353-4A30-A421-C83ADE97A338}"/>
              </a:ext>
            </a:extLst>
          </p:cNvPr>
          <p:cNvGrpSpPr>
            <a:grpSpLocks/>
          </p:cNvGrpSpPr>
          <p:nvPr/>
        </p:nvGrpSpPr>
        <p:grpSpPr bwMode="auto">
          <a:xfrm>
            <a:off x="0" y="6321425"/>
            <a:ext cx="9166225" cy="549275"/>
            <a:chOff x="-3" y="3973"/>
            <a:chExt cx="5774" cy="346"/>
          </a:xfrm>
        </p:grpSpPr>
        <p:grpSp>
          <p:nvGrpSpPr>
            <p:cNvPr id="2061" name="Group 22">
              <a:extLst>
                <a:ext uri="{FF2B5EF4-FFF2-40B4-BE49-F238E27FC236}">
                  <a16:creationId xmlns:a16="http://schemas.microsoft.com/office/drawing/2014/main" id="{5F853A95-E9D5-4112-9209-3EAE9E9AA5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98" y="3973"/>
              <a:ext cx="2355" cy="136"/>
              <a:chOff x="3398" y="3973"/>
              <a:chExt cx="2355" cy="136"/>
            </a:xfrm>
          </p:grpSpPr>
          <p:sp>
            <p:nvSpPr>
              <p:cNvPr id="2065" name="Rectangle 23">
                <a:extLst>
                  <a:ext uri="{FF2B5EF4-FFF2-40B4-BE49-F238E27FC236}">
                    <a16:creationId xmlns:a16="http://schemas.microsoft.com/office/drawing/2014/main" id="{CA45496D-0A99-49C5-AFDA-E69477B48A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7" y="3973"/>
                <a:ext cx="590" cy="136"/>
              </a:xfrm>
              <a:prstGeom prst="rect">
                <a:avLst/>
              </a:prstGeom>
              <a:solidFill>
                <a:srgbClr val="EBB30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it-IT" altLang="it-IT"/>
              </a:p>
            </p:txBody>
          </p:sp>
          <p:sp>
            <p:nvSpPr>
              <p:cNvPr id="2066" name="Rectangle 24">
                <a:extLst>
                  <a:ext uri="{FF2B5EF4-FFF2-40B4-BE49-F238E27FC236}">
                    <a16:creationId xmlns:a16="http://schemas.microsoft.com/office/drawing/2014/main" id="{B88CE9F5-7C3D-4B78-9B58-31AFE9E833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63" y="3973"/>
                <a:ext cx="590" cy="136"/>
              </a:xfrm>
              <a:prstGeom prst="rect">
                <a:avLst/>
              </a:prstGeom>
              <a:solidFill>
                <a:srgbClr val="7ED3DA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it-IT" altLang="it-IT"/>
              </a:p>
            </p:txBody>
          </p:sp>
          <p:sp>
            <p:nvSpPr>
              <p:cNvPr id="2067" name="Rectangle 25">
                <a:extLst>
                  <a:ext uri="{FF2B5EF4-FFF2-40B4-BE49-F238E27FC236}">
                    <a16:creationId xmlns:a16="http://schemas.microsoft.com/office/drawing/2014/main" id="{A86C7010-0D2F-4DD9-BE8B-AC778FC671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82" y="3973"/>
                <a:ext cx="590" cy="136"/>
              </a:xfrm>
              <a:prstGeom prst="rect">
                <a:avLst/>
              </a:prstGeom>
              <a:solidFill>
                <a:srgbClr val="077945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it-IT" altLang="it-IT"/>
              </a:p>
            </p:txBody>
          </p:sp>
          <p:sp>
            <p:nvSpPr>
              <p:cNvPr id="2068" name="Rectangle 26">
                <a:extLst>
                  <a:ext uri="{FF2B5EF4-FFF2-40B4-BE49-F238E27FC236}">
                    <a16:creationId xmlns:a16="http://schemas.microsoft.com/office/drawing/2014/main" id="{284AA763-13D1-4B60-A1D2-40F16490EC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8" y="3973"/>
                <a:ext cx="590" cy="136"/>
              </a:xfrm>
              <a:prstGeom prst="rect">
                <a:avLst/>
              </a:prstGeom>
              <a:solidFill>
                <a:srgbClr val="9AC047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969696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it-IT" altLang="it-IT"/>
              </a:p>
            </p:txBody>
          </p:sp>
        </p:grpSp>
        <p:grpSp>
          <p:nvGrpSpPr>
            <p:cNvPr id="2062" name="Group 27">
              <a:extLst>
                <a:ext uri="{FF2B5EF4-FFF2-40B4-BE49-F238E27FC236}">
                  <a16:creationId xmlns:a16="http://schemas.microsoft.com/office/drawing/2014/main" id="{F976A8BB-A63C-4D29-9EF6-C29B76A4B0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3" y="3973"/>
              <a:ext cx="5774" cy="346"/>
              <a:chOff x="0" y="3974"/>
              <a:chExt cx="5774" cy="346"/>
            </a:xfrm>
          </p:grpSpPr>
          <p:sp>
            <p:nvSpPr>
              <p:cNvPr id="2063" name="Rectangle 28">
                <a:extLst>
                  <a:ext uri="{FF2B5EF4-FFF2-40B4-BE49-F238E27FC236}">
                    <a16:creationId xmlns:a16="http://schemas.microsoft.com/office/drawing/2014/main" id="{A495E686-E268-465D-82E6-439E9E14CC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3974"/>
                <a:ext cx="3379" cy="346"/>
              </a:xfrm>
              <a:prstGeom prst="rect">
                <a:avLst/>
              </a:prstGeom>
              <a:solidFill>
                <a:srgbClr val="045E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it-IT" altLang="it-IT"/>
              </a:p>
            </p:txBody>
          </p:sp>
          <p:sp>
            <p:nvSpPr>
              <p:cNvPr id="2064" name="Rectangle 29">
                <a:extLst>
                  <a:ext uri="{FF2B5EF4-FFF2-40B4-BE49-F238E27FC236}">
                    <a16:creationId xmlns:a16="http://schemas.microsoft.com/office/drawing/2014/main" id="{00B3AF96-1CCD-4B2C-9E4A-2595E44B47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71" y="4127"/>
                <a:ext cx="2903" cy="193"/>
              </a:xfrm>
              <a:prstGeom prst="rect">
                <a:avLst/>
              </a:prstGeom>
              <a:solidFill>
                <a:srgbClr val="045E6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it-IT" altLang="it-IT"/>
              </a:p>
            </p:txBody>
          </p:sp>
        </p:grpSp>
      </p:grpSp>
      <p:grpSp>
        <p:nvGrpSpPr>
          <p:cNvPr id="2056" name="Group 30">
            <a:extLst>
              <a:ext uri="{FF2B5EF4-FFF2-40B4-BE49-F238E27FC236}">
                <a16:creationId xmlns:a16="http://schemas.microsoft.com/office/drawing/2014/main" id="{28DA5268-B117-4260-8001-84CB4F089F0E}"/>
              </a:ext>
            </a:extLst>
          </p:cNvPr>
          <p:cNvGrpSpPr>
            <a:grpSpLocks/>
          </p:cNvGrpSpPr>
          <p:nvPr/>
        </p:nvGrpSpPr>
        <p:grpSpPr bwMode="auto">
          <a:xfrm>
            <a:off x="0" y="777875"/>
            <a:ext cx="9144000" cy="215900"/>
            <a:chOff x="0" y="482"/>
            <a:chExt cx="5760" cy="136"/>
          </a:xfrm>
        </p:grpSpPr>
        <p:sp>
          <p:nvSpPr>
            <p:cNvPr id="2058" name="Rectangle 31">
              <a:extLst>
                <a:ext uri="{FF2B5EF4-FFF2-40B4-BE49-F238E27FC236}">
                  <a16:creationId xmlns:a16="http://schemas.microsoft.com/office/drawing/2014/main" id="{24DD1069-7FFF-40E9-9B42-1BF8B21D246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497" y="482"/>
              <a:ext cx="4263" cy="136"/>
            </a:xfrm>
            <a:prstGeom prst="rect">
              <a:avLst/>
            </a:prstGeom>
            <a:solidFill>
              <a:srgbClr val="045E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8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  <p:sp>
          <p:nvSpPr>
            <p:cNvPr id="2059" name="Rectangle 32">
              <a:extLst>
                <a:ext uri="{FF2B5EF4-FFF2-40B4-BE49-F238E27FC236}">
                  <a16:creationId xmlns:a16="http://schemas.microsoft.com/office/drawing/2014/main" id="{B6FFD182-BFFA-4580-8C63-0DC651288A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82"/>
              <a:ext cx="703" cy="136"/>
            </a:xfrm>
            <a:prstGeom prst="rect">
              <a:avLst/>
            </a:prstGeom>
            <a:solidFill>
              <a:srgbClr val="045E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8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  <p:sp>
          <p:nvSpPr>
            <p:cNvPr id="2060" name="Rectangle 33">
              <a:extLst>
                <a:ext uri="{FF2B5EF4-FFF2-40B4-BE49-F238E27FC236}">
                  <a16:creationId xmlns:a16="http://schemas.microsoft.com/office/drawing/2014/main" id="{5C7F5210-C926-4F9E-9529-D489FA89FC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1" y="482"/>
              <a:ext cx="590" cy="136"/>
            </a:xfrm>
            <a:prstGeom prst="rect">
              <a:avLst/>
            </a:prstGeom>
            <a:solidFill>
              <a:srgbClr val="EBB30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969696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Verdan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</a:defRPr>
              </a:lvl9pPr>
            </a:lstStyle>
            <a:p>
              <a:pPr eaLnBrk="1" hangingPunct="1">
                <a:defRPr/>
              </a:pPr>
              <a:endParaRPr lang="it-IT" altLang="it-IT"/>
            </a:p>
          </p:txBody>
        </p:sp>
      </p:grpSp>
      <p:sp>
        <p:nvSpPr>
          <p:cNvPr id="45062" name="Rectangle 6">
            <a:extLst>
              <a:ext uri="{FF2B5EF4-FFF2-40B4-BE49-F238E27FC236}">
                <a16:creationId xmlns:a16="http://schemas.microsoft.com/office/drawing/2014/main" id="{91E28DF5-B582-4DDE-865A-671A5F6A963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894263" y="6583363"/>
            <a:ext cx="4249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EBB304"/>
                </a:solidFill>
                <a:latin typeface="Trebuchet MS" panose="020B0603020202020204" pitchFamily="34" charset="0"/>
              </a:defRPr>
            </a:lvl1pPr>
          </a:lstStyle>
          <a:p>
            <a:pPr>
              <a:defRPr/>
            </a:pPr>
            <a:fld id="{5666AB17-68F6-4677-A0A6-510AA2FA5BC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01" r:id="rId1"/>
    <p:sldLayoutId id="2147484802" r:id="rId2"/>
    <p:sldLayoutId id="2147484803" r:id="rId3"/>
    <p:sldLayoutId id="2147484804" r:id="rId4"/>
    <p:sldLayoutId id="2147484805" r:id="rId5"/>
    <p:sldLayoutId id="2147484806" r:id="rId6"/>
    <p:sldLayoutId id="2147484807" r:id="rId7"/>
    <p:sldLayoutId id="2147484808" r:id="rId8"/>
    <p:sldLayoutId id="2147484809" r:id="rId9"/>
    <p:sldLayoutId id="2147484810" r:id="rId10"/>
    <p:sldLayoutId id="2147484811" r:id="rId11"/>
  </p:sldLayoutIdLst>
  <p:transition spd="med">
    <p:fade/>
  </p:transition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rebuchet MS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rebuchet MS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rebuchet MS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rebuchet MS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60C1836A-4AE8-4E46-90FA-69929F334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6551613"/>
            <a:ext cx="1619250" cy="333375"/>
          </a:xfrm>
          <a:prstGeom prst="rect">
            <a:avLst/>
          </a:prstGeom>
          <a:solidFill>
            <a:srgbClr val="4B902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4E49D87-B179-4AD6-AE6A-098E40948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2450" y="6551613"/>
            <a:ext cx="971550" cy="333375"/>
          </a:xfrm>
          <a:prstGeom prst="rect">
            <a:avLst/>
          </a:prstGeom>
          <a:solidFill>
            <a:srgbClr val="006EAB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B3DB59D9-5AAC-44BE-82D0-52E168FF7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551613"/>
            <a:ext cx="3995738" cy="333375"/>
          </a:xfrm>
          <a:prstGeom prst="rect">
            <a:avLst/>
          </a:prstGeom>
          <a:solidFill>
            <a:srgbClr val="4B902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D941A709-3FA6-4C00-957B-59AE26FAC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0" y="6551613"/>
            <a:ext cx="2247900" cy="333375"/>
          </a:xfrm>
          <a:prstGeom prst="rect">
            <a:avLst/>
          </a:prstGeom>
          <a:solidFill>
            <a:srgbClr val="006EAB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1" name="Segnaposto data 3">
            <a:extLst>
              <a:ext uri="{FF2B5EF4-FFF2-40B4-BE49-F238E27FC236}">
                <a16:creationId xmlns:a16="http://schemas.microsoft.com/office/drawing/2014/main" id="{406CB324-9DCD-40D7-AD32-0CD433BB1AFF}"/>
              </a:ext>
            </a:extLst>
          </p:cNvPr>
          <p:cNvSpPr>
            <a:spLocks noGrp="1"/>
          </p:cNvSpPr>
          <p:nvPr/>
        </p:nvSpPr>
        <p:spPr>
          <a:xfrm>
            <a:off x="6804025" y="6532563"/>
            <a:ext cx="936625" cy="365125"/>
          </a:xfrm>
          <a:prstGeom prst="rect">
            <a:avLst/>
          </a:prstGeom>
        </p:spPr>
        <p:txBody>
          <a:bodyPr anchor="ctr"/>
          <a:lstStyle>
            <a:defPPr>
              <a:defRPr lang="it-IT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7001E7D-F0EE-4D1F-A49F-4F26A0A7FC87}" type="datetime1">
              <a:rPr lang="it-IT" b="1" smtClean="0">
                <a:solidFill>
                  <a:schemeClr val="bg1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19/11/2019</a:t>
            </a:fld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12" name="Segnaposto numero diapositiva 5">
            <a:extLst>
              <a:ext uri="{FF2B5EF4-FFF2-40B4-BE49-F238E27FC236}">
                <a16:creationId xmlns:a16="http://schemas.microsoft.com/office/drawing/2014/main" id="{20A0EF69-0F20-4E8A-80C6-A256136F7E02}"/>
              </a:ext>
            </a:extLst>
          </p:cNvPr>
          <p:cNvSpPr>
            <a:spLocks noGrp="1"/>
          </p:cNvSpPr>
          <p:nvPr/>
        </p:nvSpPr>
        <p:spPr>
          <a:xfrm>
            <a:off x="8267700" y="6519863"/>
            <a:ext cx="549275" cy="365125"/>
          </a:xfrm>
          <a:prstGeom prst="rect">
            <a:avLst/>
          </a:prstGeom>
        </p:spPr>
        <p:txBody>
          <a:bodyPr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BF690E74-4173-4649-9A18-21488D69C7BF}" type="slidenum">
              <a:rPr lang="it-IT" b="1" smtClean="0">
                <a:solidFill>
                  <a:schemeClr val="bg1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‹N›</a:t>
            </a:fld>
            <a:endParaRPr lang="it-IT" b="1" dirty="0">
              <a:solidFill>
                <a:schemeClr val="bg1"/>
              </a:solidFill>
            </a:endParaRPr>
          </a:p>
        </p:txBody>
      </p:sp>
      <p:cxnSp>
        <p:nvCxnSpPr>
          <p:cNvPr id="14" name="Connettore 1 13">
            <a:extLst>
              <a:ext uri="{FF2B5EF4-FFF2-40B4-BE49-F238E27FC236}">
                <a16:creationId xmlns:a16="http://schemas.microsoft.com/office/drawing/2014/main" id="{368E2C00-27A7-49D5-9D94-CC1294F95A7F}"/>
              </a:ext>
            </a:extLst>
          </p:cNvPr>
          <p:cNvCxnSpPr/>
          <p:nvPr/>
        </p:nvCxnSpPr>
        <p:spPr>
          <a:xfrm>
            <a:off x="2016125" y="661988"/>
            <a:ext cx="7164388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81" name="Immagine 15" descr="AA.png">
            <a:extLst>
              <a:ext uri="{FF2B5EF4-FFF2-40B4-BE49-F238E27FC236}">
                <a16:creationId xmlns:a16="http://schemas.microsoft.com/office/drawing/2014/main" id="{F5043868-EEE1-4BF1-9CA1-44C7D6064B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674688"/>
            <a:ext cx="2195512" cy="392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Immagine 16" descr="BB.png">
            <a:extLst>
              <a:ext uri="{FF2B5EF4-FFF2-40B4-BE49-F238E27FC236}">
                <a16:creationId xmlns:a16="http://schemas.microsoft.com/office/drawing/2014/main" id="{E30E238F-98DF-4409-B8D2-CAB913D1A7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613"/>
            <a:ext cx="2484438" cy="576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3" name="Segnaposto titolo 12">
            <a:extLst>
              <a:ext uri="{FF2B5EF4-FFF2-40B4-BE49-F238E27FC236}">
                <a16:creationId xmlns:a16="http://schemas.microsoft.com/office/drawing/2014/main" id="{067A53E0-F1B3-4060-944A-2D6266E2802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68313" y="2133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pic>
        <p:nvPicPr>
          <p:cNvPr id="3084" name="Picture 13" descr="00">
            <a:extLst>
              <a:ext uri="{FF2B5EF4-FFF2-40B4-BE49-F238E27FC236}">
                <a16:creationId xmlns:a16="http://schemas.microsoft.com/office/drawing/2014/main" id="{29ABDBA3-A8CB-44F3-96C0-56DF291D3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36525"/>
            <a:ext cx="1728787" cy="94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23" r:id="rId1"/>
    <p:sldLayoutId id="2147484824" r:id="rId2"/>
  </p:sldLayoutIdLst>
  <p:transition spd="med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titolo 1">
            <a:extLst>
              <a:ext uri="{FF2B5EF4-FFF2-40B4-BE49-F238E27FC236}">
                <a16:creationId xmlns:a16="http://schemas.microsoft.com/office/drawing/2014/main" id="{80144DD2-8FF7-4328-AC94-572C468CD86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4099" name="Segnaposto testo 2">
            <a:extLst>
              <a:ext uri="{FF2B5EF4-FFF2-40B4-BE49-F238E27FC236}">
                <a16:creationId xmlns:a16="http://schemas.microsoft.com/office/drawing/2014/main" id="{A5ABFAD6-5A68-44F3-B78A-DD1A54E0A0C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4FFB8E-DE7E-44EC-AF3B-6BB0595AE2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1818690-E7E9-4C07-8DD8-BDFF53B9E8FA}" type="datetimeFigureOut">
              <a:rPr lang="it-IT"/>
              <a:pPr>
                <a:defRPr/>
              </a:pPr>
              <a:t>19/11/2019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646FD06-7B62-4DCB-98F5-42C461940C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A7D86F9-7C68-4C28-9F2D-12430BD723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16460A2-9E2F-4BDF-BA83-03CB30577A6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812" r:id="rId1"/>
    <p:sldLayoutId id="2147484813" r:id="rId2"/>
    <p:sldLayoutId id="2147484814" r:id="rId3"/>
    <p:sldLayoutId id="2147484815" r:id="rId4"/>
    <p:sldLayoutId id="2147484816" r:id="rId5"/>
    <p:sldLayoutId id="2147484817" r:id="rId6"/>
    <p:sldLayoutId id="2147484818" r:id="rId7"/>
    <p:sldLayoutId id="2147484819" r:id="rId8"/>
    <p:sldLayoutId id="2147484820" r:id="rId9"/>
    <p:sldLayoutId id="2147484821" r:id="rId10"/>
    <p:sldLayoutId id="2147484822" r:id="rId11"/>
  </p:sldLayoutIdLst>
  <p:transition spd="med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hyperlink" Target="mailto:alessandra.trinchera@crea.gov.it" TargetMode="Externa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Text Box 7">
            <a:extLst>
              <a:ext uri="{FF2B5EF4-FFF2-40B4-BE49-F238E27FC236}">
                <a16:creationId xmlns:a16="http://schemas.microsoft.com/office/drawing/2014/main" id="{BAAD8DC6-3106-4937-A94D-CEB50ADCA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3733800"/>
            <a:ext cx="5257800" cy="135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Alessandra Trinchera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it-IT" sz="2000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 - </a:t>
            </a:r>
            <a:r>
              <a:rPr lang="it-IT" sz="2000" dirty="0">
                <a:solidFill>
                  <a:schemeClr val="accent5">
                    <a:lumMod val="2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Agricoltura</a:t>
            </a:r>
            <a:r>
              <a:rPr lang="it-IT" sz="2000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Ambiente (Roma)</a:t>
            </a:r>
          </a:p>
          <a:p>
            <a:pPr algn="ctr" eaLnBrk="1" hangingPunct="1">
              <a:spcBef>
                <a:spcPct val="50000"/>
              </a:spcBef>
              <a:defRPr/>
            </a:pPr>
            <a:endParaRPr lang="it-IT" sz="1600" dirty="0">
              <a:latin typeface="Arial Rounded MT Bold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1E30AC-2A62-4640-B4DF-D77C461A997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88988" y="1719263"/>
            <a:ext cx="7870825" cy="2438400"/>
          </a:xfrm>
        </p:spPr>
        <p:txBody>
          <a:bodyPr/>
          <a:lstStyle/>
          <a:p>
            <a:pPr eaLnBrk="1" hangingPunct="1">
              <a:spcBef>
                <a:spcPts val="4200"/>
              </a:spcBef>
              <a:spcAft>
                <a:spcPts val="2400"/>
              </a:spcAft>
              <a:defRPr/>
            </a:pPr>
            <a:r>
              <a:rPr lang="it-IT" altLang="it-IT" sz="40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Progetto METinBIO:</a:t>
            </a:r>
            <a:br>
              <a:rPr lang="it-IT" altLang="it-IT" sz="40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altLang="it-IT" sz="40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prospettive per i Mezzi Tecnici</a:t>
            </a:r>
          </a:p>
        </p:txBody>
      </p:sp>
      <p:sp>
        <p:nvSpPr>
          <p:cNvPr id="8196" name="AutoShape 8" descr="Risultati immagini per agroecosistema">
            <a:extLst>
              <a:ext uri="{FF2B5EF4-FFF2-40B4-BE49-F238E27FC236}">
                <a16:creationId xmlns:a16="http://schemas.microsoft.com/office/drawing/2014/main" id="{A3AFFF9E-0F71-447E-B51C-50A1872D2F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it-IT" altLang="it-IT"/>
          </a:p>
        </p:txBody>
      </p:sp>
      <p:pic>
        <p:nvPicPr>
          <p:cNvPr id="8197" name="Picture 1">
            <a:extLst>
              <a:ext uri="{FF2B5EF4-FFF2-40B4-BE49-F238E27FC236}">
                <a16:creationId xmlns:a16="http://schemas.microsoft.com/office/drawing/2014/main" id="{E700DD58-3625-49F1-9DBD-7515DF1E1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4938"/>
            <a:ext cx="4605338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3">
            <a:extLst>
              <a:ext uri="{FF2B5EF4-FFF2-40B4-BE49-F238E27FC236}">
                <a16:creationId xmlns:a16="http://schemas.microsoft.com/office/drawing/2014/main" id="{12E1EEC2-2BB5-4223-AAD3-6E80A6D95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900" y="1235075"/>
            <a:ext cx="2103438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tangolo 25">
            <a:extLst>
              <a:ext uri="{FF2B5EF4-FFF2-40B4-BE49-F238E27FC236}">
                <a16:creationId xmlns:a16="http://schemas.microsoft.com/office/drawing/2014/main" id="{76A0D2B8-0A2D-4661-8F2B-194CBEEBD6C2}"/>
              </a:ext>
            </a:extLst>
          </p:cNvPr>
          <p:cNvSpPr/>
          <p:nvPr/>
        </p:nvSpPr>
        <p:spPr>
          <a:xfrm>
            <a:off x="47625" y="1281113"/>
            <a:ext cx="2587625" cy="5243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C7C7C0AD-C5D3-4CC7-BA60-387081B62A85}"/>
              </a:ext>
            </a:extLst>
          </p:cNvPr>
          <p:cNvSpPr/>
          <p:nvPr/>
        </p:nvSpPr>
        <p:spPr>
          <a:xfrm>
            <a:off x="6588125" y="639763"/>
            <a:ext cx="2555875" cy="40719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08C5DD8-FFFF-48E2-89CC-1DB85C27C974}"/>
              </a:ext>
            </a:extLst>
          </p:cNvPr>
          <p:cNvSpPr txBox="1"/>
          <p:nvPr/>
        </p:nvSpPr>
        <p:spPr>
          <a:xfrm>
            <a:off x="2298700" y="50800"/>
            <a:ext cx="6719888" cy="83026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r">
              <a:defRPr/>
            </a:pPr>
            <a:r>
              <a:rPr lang="it-IT" sz="2400" b="1" kern="0" dirty="0">
                <a:solidFill>
                  <a:srgbClr val="006666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Caso: formulato X</a:t>
            </a:r>
          </a:p>
          <a:p>
            <a:pPr algn="r">
              <a:defRPr/>
            </a:pPr>
            <a:r>
              <a:rPr lang="it-IT" sz="2400" b="1" kern="0" dirty="0">
                <a:solidFill>
                  <a:srgbClr val="006666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biostimolante? corroborante? PPP?</a:t>
            </a:r>
          </a:p>
        </p:txBody>
      </p:sp>
      <p:pic>
        <p:nvPicPr>
          <p:cNvPr id="25" name="Picture 5">
            <a:extLst>
              <a:ext uri="{FF2B5EF4-FFF2-40B4-BE49-F238E27FC236}">
                <a16:creationId xmlns:a16="http://schemas.microsoft.com/office/drawing/2014/main" id="{AEC82DC3-E679-47DE-B4B5-C6DB4E7B6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2500313"/>
            <a:ext cx="2901950" cy="168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Freccia a sinistra 20">
            <a:extLst>
              <a:ext uri="{FF2B5EF4-FFF2-40B4-BE49-F238E27FC236}">
                <a16:creationId xmlns:a16="http://schemas.microsoft.com/office/drawing/2014/main" id="{2BECAD0D-BCDF-494F-B460-91B454F12300}"/>
              </a:ext>
            </a:extLst>
          </p:cNvPr>
          <p:cNvSpPr/>
          <p:nvPr/>
        </p:nvSpPr>
        <p:spPr>
          <a:xfrm rot="16200000">
            <a:off x="1106488" y="4035425"/>
            <a:ext cx="858838" cy="903287"/>
          </a:xfrm>
          <a:prstGeom prst="leftArrow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9FE5D8E5-AD2D-447D-B9DE-D302257F90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188" y="1301750"/>
            <a:ext cx="2160587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it-IT" altLang="it-IT" sz="2200">
                <a:solidFill>
                  <a:srgbClr val="006666"/>
                </a:solidFill>
              </a:rPr>
              <a:t>Valutazione</a:t>
            </a:r>
          </a:p>
          <a:p>
            <a:pPr algn="ctr"/>
            <a:r>
              <a:rPr lang="it-IT" altLang="it-IT" sz="2200">
                <a:solidFill>
                  <a:srgbClr val="006666"/>
                </a:solidFill>
              </a:rPr>
              <a:t>mediante azione partecipata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756ABF2-80AE-4887-992F-30D6FC411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3" y="5211763"/>
            <a:ext cx="8861425" cy="1276350"/>
          </a:xfrm>
          <a:prstGeom prst="rect">
            <a:avLst/>
          </a:prstGeom>
          <a:solidFill>
            <a:srgbClr val="FFFFCC"/>
          </a:soli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/>
              <a:t>pareri scientifici basati su dati sperimentali </a:t>
            </a:r>
          </a:p>
          <a:p>
            <a:pPr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/>
              <a:t>soluzioni tecniche e normative condivise entro il Tavolo tecnico partecipato METinBIO tra ricercatori, PQAI 1, DISR 5, ICQRF (MIPAAF), associazioni del bio, OdC, IIL, aziende produttrici MT, ecc.</a:t>
            </a:r>
          </a:p>
        </p:txBody>
      </p:sp>
      <p:pic>
        <p:nvPicPr>
          <p:cNvPr id="18441" name="Picture 3">
            <a:extLst>
              <a:ext uri="{FF2B5EF4-FFF2-40B4-BE49-F238E27FC236}">
                <a16:creationId xmlns:a16="http://schemas.microsoft.com/office/drawing/2014/main" id="{C3154E26-6B84-46B4-8742-AA732292D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927100"/>
            <a:ext cx="5834063" cy="455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3F9D05-0CF1-42F1-92AB-7ED4EAC266D9}"/>
              </a:ext>
            </a:extLst>
          </p:cNvPr>
          <p:cNvSpPr/>
          <p:nvPr/>
        </p:nvSpPr>
        <p:spPr>
          <a:xfrm>
            <a:off x="6705600" y="685800"/>
            <a:ext cx="2438400" cy="403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0483" name="TextBox 1">
            <a:extLst>
              <a:ext uri="{FF2B5EF4-FFF2-40B4-BE49-F238E27FC236}">
                <a16:creationId xmlns:a16="http://schemas.microsoft.com/office/drawing/2014/main" id="{A13A2592-A03E-464D-86CB-24C4FF201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402263"/>
            <a:ext cx="8348663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it-IT" altLang="it-IT" sz="4400" b="1">
                <a:solidFill>
                  <a:srgbClr val="006666"/>
                </a:solidFill>
                <a:latin typeface="Lucida Calligraphy" panose="03010101010101010101" pitchFamily="66" charset="0"/>
              </a:rPr>
              <a:t>Grazie dell’attenzione!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75B680-C2F2-4FC7-AF3A-55AC9FE9C44C}"/>
              </a:ext>
            </a:extLst>
          </p:cNvPr>
          <p:cNvSpPr/>
          <p:nvPr/>
        </p:nvSpPr>
        <p:spPr>
          <a:xfrm>
            <a:off x="4740275" y="6048375"/>
            <a:ext cx="3930650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it-IT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alessandra.trinchera@crea.gov.it</a:t>
            </a:r>
            <a:endParaRPr lang="it-IT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C59178-2E4E-4EBA-9AD8-4A5B431FB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4201" y="228600"/>
            <a:ext cx="5781420" cy="4890207"/>
          </a:xfrm>
          <a:prstGeom prst="rect">
            <a:avLst/>
          </a:prstGeom>
          <a:solidFill>
            <a:schemeClr val="bg1"/>
          </a:solidFill>
          <a:ln w="381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1C93703-7344-4FD8-916E-2BE5008E2916}"/>
              </a:ext>
            </a:extLst>
          </p:cNvPr>
          <p:cNvSpPr/>
          <p:nvPr/>
        </p:nvSpPr>
        <p:spPr>
          <a:xfrm>
            <a:off x="0" y="1185863"/>
            <a:ext cx="2540000" cy="5291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219" name="CasellaDiTesto 3">
            <a:extLst>
              <a:ext uri="{FF2B5EF4-FFF2-40B4-BE49-F238E27FC236}">
                <a16:creationId xmlns:a16="http://schemas.microsoft.com/office/drawing/2014/main" id="{A10D8B64-C4A5-4EEC-9001-4E15A5ECB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638" y="119063"/>
            <a:ext cx="8407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/>
            <a:r>
              <a:rPr lang="it-IT" altLang="it-IT" sz="2800" b="1">
                <a:solidFill>
                  <a:srgbClr val="006666"/>
                </a:solidFill>
              </a:rPr>
              <a:t>Il bio cresce, ma anche le criticità..</a:t>
            </a:r>
            <a:endParaRPr lang="it-IT" altLang="it-IT" sz="2800">
              <a:solidFill>
                <a:srgbClr val="006666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76B622E-5D3A-4537-982B-8E765636E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700" y="2744788"/>
            <a:ext cx="6005513" cy="36004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>
              <a:spcAft>
                <a:spcPts val="1200"/>
              </a:spcAft>
              <a:buFontTx/>
              <a:buBlip>
                <a:blip r:embed="rId3"/>
              </a:buBlip>
            </a:pPr>
            <a:r>
              <a:rPr lang="it-IT" altLang="it-IT" sz="2200"/>
              <a:t>Complessità del sistema normativo dei mezzi tecnici (ora, anche Reg. UE n. 1009/2019!) </a:t>
            </a:r>
          </a:p>
          <a:p>
            <a:pPr algn="just">
              <a:spcAft>
                <a:spcPts val="1200"/>
              </a:spcAft>
              <a:buFontTx/>
              <a:buBlip>
                <a:blip r:embed="rId3"/>
              </a:buBlip>
            </a:pPr>
            <a:r>
              <a:rPr lang="it-IT" altLang="it-IT" sz="2200"/>
              <a:t>Tempistiche approvazione nuovi MT a volte non in linea con esigenze produttori bio</a:t>
            </a:r>
          </a:p>
          <a:p>
            <a:pPr algn="just">
              <a:spcAft>
                <a:spcPts val="1200"/>
              </a:spcAft>
              <a:buFontTx/>
              <a:buBlip>
                <a:blip r:embed="rId3"/>
              </a:buBlip>
            </a:pPr>
            <a:r>
              <a:rPr lang="it-IT" altLang="it-IT" sz="2200"/>
              <a:t>LMR in prodotti biologici (fosfiti, ftalati, matrina, ecc.)</a:t>
            </a:r>
          </a:p>
          <a:p>
            <a:pPr algn="just">
              <a:spcAft>
                <a:spcPts val="1200"/>
              </a:spcAft>
              <a:buFontTx/>
              <a:buBlip>
                <a:blip r:embed="rId3"/>
              </a:buBlip>
            </a:pPr>
            <a:r>
              <a:rPr lang="it-IT" altLang="it-IT" sz="2200"/>
              <a:t>Controllo delle frodi nel settore del bio</a:t>
            </a:r>
          </a:p>
        </p:txBody>
      </p:sp>
      <p:pic>
        <p:nvPicPr>
          <p:cNvPr id="9221" name="Picture 5">
            <a:extLst>
              <a:ext uri="{FF2B5EF4-FFF2-40B4-BE49-F238E27FC236}">
                <a16:creationId xmlns:a16="http://schemas.microsoft.com/office/drawing/2014/main" id="{DF17064A-AF95-48E4-B6D4-E916A2BF0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2098675"/>
            <a:ext cx="2768600" cy="1716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>
            <a:extLst>
              <a:ext uri="{FF2B5EF4-FFF2-40B4-BE49-F238E27FC236}">
                <a16:creationId xmlns:a16="http://schemas.microsoft.com/office/drawing/2014/main" id="{855CF489-C159-49ED-8C8E-C2D3B5F74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3740150"/>
            <a:ext cx="2806700" cy="16748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>
            <a:extLst>
              <a:ext uri="{FF2B5EF4-FFF2-40B4-BE49-F238E27FC236}">
                <a16:creationId xmlns:a16="http://schemas.microsoft.com/office/drawing/2014/main" id="{E8BC20CF-7AE9-44AD-BDDF-2C34D914F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988" y="5253038"/>
            <a:ext cx="2813050" cy="16525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4" name="AutoShape 2" descr="Risultati immagini per biologico">
            <a:extLst>
              <a:ext uri="{FF2B5EF4-FFF2-40B4-BE49-F238E27FC236}">
                <a16:creationId xmlns:a16="http://schemas.microsoft.com/office/drawing/2014/main" id="{3950934C-8715-4808-9BB5-F75340B21E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endParaRPr lang="it-IT" altLang="it-IT"/>
          </a:p>
        </p:txBody>
      </p:sp>
      <p:pic>
        <p:nvPicPr>
          <p:cNvPr id="9225" name="Picture 4">
            <a:extLst>
              <a:ext uri="{FF2B5EF4-FFF2-40B4-BE49-F238E27FC236}">
                <a16:creationId xmlns:a16="http://schemas.microsoft.com/office/drawing/2014/main" id="{37761515-F80D-4398-ADF4-ABA2519C5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9525" y="652463"/>
            <a:ext cx="2784475" cy="169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6" name="Picture 3">
            <a:extLst>
              <a:ext uri="{FF2B5EF4-FFF2-40B4-BE49-F238E27FC236}">
                <a16:creationId xmlns:a16="http://schemas.microsoft.com/office/drawing/2014/main" id="{CECF3290-799A-484A-98F9-3D1B91FEF2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050" y="1189038"/>
            <a:ext cx="10318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7" name="Picture 1">
            <a:extLst>
              <a:ext uri="{FF2B5EF4-FFF2-40B4-BE49-F238E27FC236}">
                <a16:creationId xmlns:a16="http://schemas.microsoft.com/office/drawing/2014/main" id="{284ABB38-BD82-47F9-B425-D188E5D40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163" y="715963"/>
            <a:ext cx="325120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4EFB45B9-EEB8-4382-B768-087F92D985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11267" name="Subtitle 2">
            <a:extLst>
              <a:ext uri="{FF2B5EF4-FFF2-40B4-BE49-F238E27FC236}">
                <a16:creationId xmlns:a16="http://schemas.microsoft.com/office/drawing/2014/main" id="{0FA5352C-60D8-434C-BE22-4EC8BC4A575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 altLang="it-IT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10D268B-3E81-4118-8C42-C1FC66469C2F}"/>
              </a:ext>
            </a:extLst>
          </p:cNvPr>
          <p:cNvGraphicFramePr>
            <a:graphicFrameLocks noGrp="1"/>
          </p:cNvGraphicFramePr>
          <p:nvPr/>
        </p:nvGraphicFramePr>
        <p:xfrm>
          <a:off x="266700" y="1223963"/>
          <a:ext cx="8610600" cy="4789487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648162">
                  <a:extLst>
                    <a:ext uri="{9D8B030D-6E8A-4147-A177-3AD203B41FA5}">
                      <a16:colId xmlns:a16="http://schemas.microsoft.com/office/drawing/2014/main" val="3810313967"/>
                    </a:ext>
                  </a:extLst>
                </a:gridCol>
                <a:gridCol w="5962438">
                  <a:extLst>
                    <a:ext uri="{9D8B030D-6E8A-4147-A177-3AD203B41FA5}">
                      <a16:colId xmlns:a16="http://schemas.microsoft.com/office/drawing/2014/main" val="3202929519"/>
                    </a:ext>
                  </a:extLst>
                </a:gridCol>
              </a:tblGrid>
              <a:tr h="5334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Centro/Unità di ricerca</a:t>
                      </a:r>
                      <a:endParaRPr lang="it-IT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39" marR="63539" marT="0" marB="0" anchor="ctr"/>
                </a:tc>
                <a:tc>
                  <a:txBody>
                    <a:bodyPr/>
                    <a:lstStyle/>
                    <a:p>
                      <a:pPr marL="676910" indent="-67691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it-IT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CREA-AA</a:t>
                      </a:r>
                      <a:endParaRPr lang="it-IT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39" marR="63539" marT="0" marB="0" anchor="ctr"/>
                </a:tc>
                <a:extLst>
                  <a:ext uri="{0D108BD9-81ED-4DB2-BD59-A6C34878D82A}">
                    <a16:rowId xmlns:a16="http://schemas.microsoft.com/office/drawing/2014/main" val="3050871986"/>
                  </a:ext>
                </a:extLst>
              </a:tr>
              <a:tr h="9196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cap="all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it-IT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itolo</a:t>
                      </a:r>
                      <a:r>
                        <a:rPr lang="it-IT" sz="1800" cap="all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 Progetto</a:t>
                      </a:r>
                      <a:endParaRPr lang="it-IT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39" marR="6353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Indirizzo e supporto tecnico per la gestione dei “registri/banche dati” dei Mezzi Tecnici del Ministero delle politiche agricole alimentari forestali e del turismo  </a:t>
                      </a:r>
                      <a:endParaRPr lang="it-IT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39" marR="63539" marT="0" marB="0" anchor="ctr"/>
                </a:tc>
                <a:extLst>
                  <a:ext uri="{0D108BD9-81ED-4DB2-BD59-A6C34878D82A}">
                    <a16:rowId xmlns:a16="http://schemas.microsoft.com/office/drawing/2014/main" val="2416032850"/>
                  </a:ext>
                </a:extLst>
              </a:tr>
              <a:tr h="2886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Acronimo del progetto</a:t>
                      </a:r>
                      <a:endParaRPr lang="it-IT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39" marR="63539" marT="0" marB="0" anchor="ctr"/>
                </a:tc>
                <a:tc>
                  <a:txBody>
                    <a:bodyPr/>
                    <a:lstStyle/>
                    <a:p>
                      <a:pPr marL="676910" indent="-67691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1381125" algn="l"/>
                        </a:tabLst>
                      </a:pPr>
                      <a:r>
                        <a:rPr lang="it-IT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METinBIO </a:t>
                      </a:r>
                      <a:endParaRPr lang="it-IT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39" marR="63539" marT="0" marB="0" anchor="ctr"/>
                </a:tc>
                <a:extLst>
                  <a:ext uri="{0D108BD9-81ED-4DB2-BD59-A6C34878D82A}">
                    <a16:rowId xmlns:a16="http://schemas.microsoft.com/office/drawing/2014/main" val="1539767416"/>
                  </a:ext>
                </a:extLst>
              </a:tr>
              <a:tr h="2886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Ente finanziatore</a:t>
                      </a:r>
                      <a:endParaRPr lang="it-IT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39" marR="6353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Ufficio PQAI 1 del Mipaaft</a:t>
                      </a:r>
                      <a:endParaRPr lang="it-IT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39" marR="63539" marT="0" marB="0" anchor="ctr"/>
                </a:tc>
                <a:extLst>
                  <a:ext uri="{0D108BD9-81ED-4DB2-BD59-A6C34878D82A}">
                    <a16:rowId xmlns:a16="http://schemas.microsoft.com/office/drawing/2014/main" val="1758231504"/>
                  </a:ext>
                </a:extLst>
              </a:tr>
              <a:tr h="1235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Programma/Bando</a:t>
                      </a:r>
                      <a:br>
                        <a:rPr lang="it-IT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it-IT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e/o altra modalità di finanziamento (da indicare)</a:t>
                      </a:r>
                      <a:endParaRPr lang="it-IT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39" marR="6353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Mipaaft n.76831 del 31/10/2018  </a:t>
                      </a:r>
                      <a:endParaRPr lang="it-IT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39" marR="63539" marT="0" marB="0" anchor="ctr"/>
                </a:tc>
                <a:extLst>
                  <a:ext uri="{0D108BD9-81ED-4DB2-BD59-A6C34878D82A}">
                    <a16:rowId xmlns:a16="http://schemas.microsoft.com/office/drawing/2014/main" val="1019449892"/>
                  </a:ext>
                </a:extLst>
              </a:tr>
              <a:tr h="12351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Settore di riferimento/ interesse/compatibilità con i fini istituzionali dell’Ente</a:t>
                      </a:r>
                      <a:endParaRPr lang="it-IT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39" marR="6353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Proposte progettuali di ricerca, sperimentazione ed innovazione nel settore dell’agricoltura biologica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(Azione 2)</a:t>
                      </a:r>
                      <a:endParaRPr lang="it-IT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39" marR="63539" marT="0" marB="0" anchor="ctr"/>
                </a:tc>
                <a:extLst>
                  <a:ext uri="{0D108BD9-81ED-4DB2-BD59-A6C34878D82A}">
                    <a16:rowId xmlns:a16="http://schemas.microsoft.com/office/drawing/2014/main" val="4263720922"/>
                  </a:ext>
                </a:extLst>
              </a:tr>
              <a:tr h="2886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Durata prevista (mesi)</a:t>
                      </a:r>
                      <a:endParaRPr lang="it-IT" sz="1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39" marR="63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endParaRPr lang="it-IT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539" marR="63539" marT="0" marB="0"/>
                </a:tc>
                <a:extLst>
                  <a:ext uri="{0D108BD9-81ED-4DB2-BD59-A6C34878D82A}">
                    <a16:rowId xmlns:a16="http://schemas.microsoft.com/office/drawing/2014/main" val="152075065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4E3E8FB-75B6-497F-9531-A918DA6AF157}"/>
              </a:ext>
            </a:extLst>
          </p:cNvPr>
          <p:cNvSpPr txBox="1"/>
          <p:nvPr/>
        </p:nvSpPr>
        <p:spPr>
          <a:xfrm>
            <a:off x="4953000" y="209550"/>
            <a:ext cx="43434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2800" b="1" dirty="0">
                <a:solidFill>
                  <a:schemeClr val="accent5">
                    <a:lumMod val="50000"/>
                  </a:schemeClr>
                </a:solidFill>
              </a:rPr>
              <a:t>Progetto METinBIO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3F9D05-0CF1-42F1-92AB-7ED4EAC266D9}"/>
              </a:ext>
            </a:extLst>
          </p:cNvPr>
          <p:cNvSpPr/>
          <p:nvPr/>
        </p:nvSpPr>
        <p:spPr>
          <a:xfrm>
            <a:off x="6705600" y="685800"/>
            <a:ext cx="2438400" cy="403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2291" name="TextBox 1">
            <a:extLst>
              <a:ext uri="{FF2B5EF4-FFF2-40B4-BE49-F238E27FC236}">
                <a16:creationId xmlns:a16="http://schemas.microsoft.com/office/drawing/2014/main" id="{D3D86499-2906-4A5F-9B09-6E22C75AB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71438"/>
            <a:ext cx="7239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/>
            <a:r>
              <a:rPr lang="it-IT" altLang="it-IT" sz="3200" b="1">
                <a:solidFill>
                  <a:srgbClr val="C00000"/>
                </a:solidFill>
              </a:rPr>
              <a:t>L’organizzazione METinBIO</a:t>
            </a:r>
          </a:p>
        </p:txBody>
      </p:sp>
      <p:pic>
        <p:nvPicPr>
          <p:cNvPr id="12292" name="Picture 6">
            <a:extLst>
              <a:ext uri="{FF2B5EF4-FFF2-40B4-BE49-F238E27FC236}">
                <a16:creationId xmlns:a16="http://schemas.microsoft.com/office/drawing/2014/main" id="{73A16E5A-0275-436B-9BE9-F42131575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8" y="838200"/>
            <a:ext cx="8559800" cy="594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Box 1">
            <a:extLst>
              <a:ext uri="{FF2B5EF4-FFF2-40B4-BE49-F238E27FC236}">
                <a16:creationId xmlns:a16="http://schemas.microsoft.com/office/drawing/2014/main" id="{33737430-B481-4932-B037-574F58B78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2819400"/>
            <a:ext cx="12192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defRPr/>
            </a:pPr>
            <a:r>
              <a:rPr lang="it-IT" altLang="it-IT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ova Cond" panose="020B0506020202020204" pitchFamily="34" charset="0"/>
                <a:cs typeface="Arial" panose="020B0604020202020204" pitchFamily="34" charset="0"/>
              </a:rPr>
              <a:t>+CREA-OFA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F21431E-633C-4EFF-98F5-D5E04F86B90E}"/>
              </a:ext>
            </a:extLst>
          </p:cNvPr>
          <p:cNvSpPr/>
          <p:nvPr/>
        </p:nvSpPr>
        <p:spPr>
          <a:xfrm>
            <a:off x="857250" y="4392613"/>
            <a:ext cx="7753350" cy="17795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FBBF62-25C4-4509-8BCA-E0C66EF647A1}"/>
              </a:ext>
            </a:extLst>
          </p:cNvPr>
          <p:cNvSpPr/>
          <p:nvPr/>
        </p:nvSpPr>
        <p:spPr>
          <a:xfrm>
            <a:off x="1492250" y="4681538"/>
            <a:ext cx="6921500" cy="1000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  <a:tabLst>
                <a:tab pos="542925" algn="l"/>
              </a:tabLst>
              <a:defRPr/>
            </a:pPr>
            <a:r>
              <a:rPr lang="it-IT" b="1" cap="all" dirty="0">
                <a:solidFill>
                  <a:srgbClr val="FF000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Approccio partecipato</a:t>
            </a:r>
          </a:p>
          <a:p>
            <a:pPr algn="ctr">
              <a:spcAft>
                <a:spcPts val="600"/>
              </a:spcAft>
              <a:tabLst>
                <a:tab pos="542925" algn="l"/>
              </a:tabLst>
              <a:defRPr/>
            </a:pPr>
            <a:r>
              <a:rPr lang="it-IT" b="1" dirty="0">
                <a:latin typeface="Arial Narrow" panose="020B0606020202030204" pitchFamily="34" charset="0"/>
                <a:cs typeface="Arial" panose="020B0604020202020204" pitchFamily="34" charset="0"/>
              </a:rPr>
              <a:t>tra portatori di interesse (associazioni bio, produttori biologici, OdC, fabbricanti di mezzi tecnici, Uffici MIPAAF, ICQRF, EIL/IIL, ecc.)</a:t>
            </a: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4F2C201-DD08-4BDD-9FE1-FE8F31A17509}"/>
              </a:ext>
            </a:extLst>
          </p:cNvPr>
          <p:cNvSpPr/>
          <p:nvPr/>
        </p:nvSpPr>
        <p:spPr>
          <a:xfrm>
            <a:off x="6019800" y="685800"/>
            <a:ext cx="3124200" cy="4357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3F7759-3469-4CC3-A558-212587D13961}"/>
              </a:ext>
            </a:extLst>
          </p:cNvPr>
          <p:cNvSpPr txBox="1"/>
          <p:nvPr/>
        </p:nvSpPr>
        <p:spPr>
          <a:xfrm>
            <a:off x="467053" y="5506709"/>
            <a:ext cx="8305800" cy="830997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it-IT" altLang="it-IT" sz="2400">
                <a:ea typeface="Verdana" panose="020B0604030504040204" pitchFamily="34" charset="0"/>
                <a:cs typeface="Verdana" panose="020B0604030504040204" pitchFamily="34" charset="0"/>
              </a:rPr>
              <a:t>→ </a:t>
            </a:r>
            <a:r>
              <a:rPr lang="it-IT" altLang="it-IT" sz="2400" i="1">
                <a:ea typeface="Verdana" panose="020B0604030504040204" pitchFamily="34" charset="0"/>
                <a:cs typeface="Verdana" panose="020B0604030504040204" pitchFamily="34" charset="0"/>
              </a:rPr>
              <a:t>upgrading</a:t>
            </a:r>
            <a:r>
              <a:rPr lang="it-IT" altLang="it-IT" sz="2400">
                <a:ea typeface="Verdana" panose="020B0604030504040204" pitchFamily="34" charset="0"/>
                <a:cs typeface="Verdana" panose="020B0604030504040204" pitchFamily="34" charset="0"/>
              </a:rPr>
              <a:t> del settore dei mezzi tecnici (MT) utilizzabili in agricoltura biologica</a:t>
            </a:r>
          </a:p>
        </p:txBody>
      </p:sp>
      <p:sp>
        <p:nvSpPr>
          <p:cNvPr id="13318" name="TextBox 3">
            <a:extLst>
              <a:ext uri="{FF2B5EF4-FFF2-40B4-BE49-F238E27FC236}">
                <a16:creationId xmlns:a16="http://schemas.microsoft.com/office/drawing/2014/main" id="{ADAF4ECA-4973-46AD-8F15-D7EFB961D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0575" y="4521200"/>
            <a:ext cx="4724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it-IT" altLang="it-IT" sz="2800" b="1">
                <a:solidFill>
                  <a:srgbClr val="006666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L’obiettivo METinBIO</a:t>
            </a:r>
          </a:p>
        </p:txBody>
      </p:sp>
      <p:sp>
        <p:nvSpPr>
          <p:cNvPr id="13319" name="TextBox 14">
            <a:extLst>
              <a:ext uri="{FF2B5EF4-FFF2-40B4-BE49-F238E27FC236}">
                <a16:creationId xmlns:a16="http://schemas.microsoft.com/office/drawing/2014/main" id="{542B3CD7-F8CB-4503-9188-D42013069E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7175" y="46038"/>
            <a:ext cx="50768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/>
            <a:r>
              <a:rPr lang="it-IT" altLang="it-IT" sz="2800" b="1">
                <a:solidFill>
                  <a:srgbClr val="006666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Perché METinBIO?</a:t>
            </a:r>
            <a:endParaRPr lang="it-IT" altLang="it-IT" sz="2800" b="1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7B29B1-C339-43C6-9479-2389B585A1F0}"/>
              </a:ext>
            </a:extLst>
          </p:cNvPr>
          <p:cNvSpPr txBox="1"/>
          <p:nvPr/>
        </p:nvSpPr>
        <p:spPr>
          <a:xfrm>
            <a:off x="400050" y="1047453"/>
            <a:ext cx="8343900" cy="3200876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it-IT" altLang="it-IT" sz="2400">
                <a:ea typeface="Verdana" panose="020B0604030504040204" pitchFamily="34" charset="0"/>
                <a:cs typeface="Verdana" panose="020B0604030504040204" pitchFamily="34" charset="0"/>
              </a:rPr>
              <a:t>→ per risolvere alcune </a:t>
            </a:r>
            <a:r>
              <a:rPr lang="it-IT" altLang="it-IT" sz="2400" b="1">
                <a:ea typeface="Verdana" panose="020B0604030504040204" pitchFamily="34" charset="0"/>
                <a:cs typeface="Verdana" panose="020B0604030504040204" pitchFamily="34" charset="0"/>
              </a:rPr>
              <a:t>criticità emerse circa le modalità di inserimento dei formulati commerciali entro il Registro</a:t>
            </a:r>
            <a:r>
              <a:rPr lang="it-IT" altLang="it-IT" sz="2400">
                <a:ea typeface="Verdana" panose="020B0604030504040204" pitchFamily="34" charset="0"/>
                <a:cs typeface="Verdana" panose="020B0604030504040204" pitchFamily="34" charset="0"/>
              </a:rPr>
              <a:t>, che non sempre riesce a garantire un sufficiente livello informativo in merito a:</a:t>
            </a:r>
          </a:p>
          <a:p>
            <a:pPr algn="just">
              <a:spcAft>
                <a:spcPts val="600"/>
              </a:spcAft>
              <a:buFontTx/>
              <a:buChar char="-"/>
            </a:pPr>
            <a:r>
              <a:rPr lang="it-IT" altLang="it-IT" sz="2400">
                <a:ea typeface="Verdana" panose="020B0604030504040204" pitchFamily="34" charset="0"/>
                <a:cs typeface="Verdana" panose="020B0604030504040204" pitchFamily="34" charset="0"/>
              </a:rPr>
              <a:t>contaminanti/sostanze indesiderate o non ammesse</a:t>
            </a:r>
          </a:p>
          <a:p>
            <a:pPr algn="just">
              <a:buFontTx/>
              <a:buChar char="-"/>
            </a:pPr>
            <a:r>
              <a:rPr lang="it-IT" altLang="it-IT" sz="2400">
                <a:ea typeface="Verdana" panose="020B0604030504040204" pitchFamily="34" charset="0"/>
                <a:cs typeface="Verdana" panose="020B0604030504040204" pitchFamily="34" charset="0"/>
              </a:rPr>
              <a:t>rispondenza ai requisiti aggiuntivi propri del biologico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261D79B-B443-403C-AC3E-5415FF5C1199}"/>
              </a:ext>
            </a:extLst>
          </p:cNvPr>
          <p:cNvCxnSpPr/>
          <p:nvPr/>
        </p:nvCxnSpPr>
        <p:spPr>
          <a:xfrm flipH="1">
            <a:off x="1828800" y="5160963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6F639C-0898-4304-9EA0-BD50D50063D6}"/>
              </a:ext>
            </a:extLst>
          </p:cNvPr>
          <p:cNvSpPr/>
          <p:nvPr/>
        </p:nvSpPr>
        <p:spPr>
          <a:xfrm>
            <a:off x="7938" y="1042988"/>
            <a:ext cx="9144000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5A03EF-CDE2-4787-9C2E-271190CF7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211263"/>
            <a:ext cx="6781800" cy="259873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4E164C3-3549-4DD3-9599-F96C3019E2F4}"/>
              </a:ext>
            </a:extLst>
          </p:cNvPr>
          <p:cNvSpPr/>
          <p:nvPr/>
        </p:nvSpPr>
        <p:spPr>
          <a:xfrm>
            <a:off x="2906713" y="685800"/>
            <a:ext cx="6237287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4341" name="Title 1">
            <a:extLst>
              <a:ext uri="{FF2B5EF4-FFF2-40B4-BE49-F238E27FC236}">
                <a16:creationId xmlns:a16="http://schemas.microsoft.com/office/drawing/2014/main" id="{C5F7E07D-8D13-421E-8119-E538B16FE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8463" y="-84138"/>
            <a:ext cx="7483475" cy="1470026"/>
          </a:xfrm>
        </p:spPr>
        <p:txBody>
          <a:bodyPr/>
          <a:lstStyle/>
          <a:p>
            <a:pPr algn="r"/>
            <a:r>
              <a:rPr lang="it-IT" altLang="it-IT" sz="2800" b="1">
                <a:solidFill>
                  <a:srgbClr val="0066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Criteri di ammissibilità </a:t>
            </a:r>
            <a:br>
              <a:rPr lang="it-IT" altLang="it-IT" sz="2800" b="1">
                <a:solidFill>
                  <a:srgbClr val="0066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it-IT" altLang="it-IT" sz="2800" b="1">
                <a:solidFill>
                  <a:srgbClr val="0066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 MT in bio</a:t>
            </a:r>
            <a:endParaRPr lang="it-IT" altLang="it-IT" sz="3200" b="1">
              <a:solidFill>
                <a:srgbClr val="006666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7E0282-640C-4271-8A1E-414ED9D8499C}"/>
              </a:ext>
            </a:extLst>
          </p:cNvPr>
          <p:cNvSpPr/>
          <p:nvPr/>
        </p:nvSpPr>
        <p:spPr>
          <a:xfrm>
            <a:off x="1371600" y="3954463"/>
            <a:ext cx="6781800" cy="2362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27D0EF-0FF2-4325-9127-5B18C92C884F}"/>
              </a:ext>
            </a:extLst>
          </p:cNvPr>
          <p:cNvSpPr txBox="1"/>
          <p:nvPr/>
        </p:nvSpPr>
        <p:spPr>
          <a:xfrm>
            <a:off x="1563688" y="4268788"/>
            <a:ext cx="6700837" cy="21542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it-IT" sz="2400" dirty="0"/>
              <a:t>Compatibilità al modello agroecologico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it-IT" sz="2400" dirty="0"/>
              <a:t>Criteri agronomici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it-IT" sz="2400" dirty="0"/>
              <a:t>Vincoli produttivi specifici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it-IT" sz="2400" dirty="0"/>
              <a:t>Vincoli socio-economici</a:t>
            </a: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3F9D05-0CF1-42F1-92AB-7ED4EAC266D9}"/>
              </a:ext>
            </a:extLst>
          </p:cNvPr>
          <p:cNvSpPr/>
          <p:nvPr/>
        </p:nvSpPr>
        <p:spPr>
          <a:xfrm>
            <a:off x="6705600" y="685800"/>
            <a:ext cx="2438400" cy="403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6387" name="Rectangle 5">
            <a:extLst>
              <a:ext uri="{FF2B5EF4-FFF2-40B4-BE49-F238E27FC236}">
                <a16:creationId xmlns:a16="http://schemas.microsoft.com/office/drawing/2014/main" id="{2E019E6F-2FE1-4ECA-8CB2-79272F2CE7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739" y="750975"/>
            <a:ext cx="8763000" cy="3131627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>
            <a:lvl1pPr marL="268288" indent="-268288">
              <a:tabLst>
                <a:tab pos="173038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tabLst>
                <a:tab pos="173038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tabLst>
                <a:tab pos="173038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tabLst>
                <a:tab pos="173038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tabLst>
                <a:tab pos="173038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3038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3038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3038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73038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just">
              <a:spcAft>
                <a:spcPts val="600"/>
              </a:spcAft>
              <a:buFontTx/>
              <a:buChar char="-"/>
            </a:pPr>
            <a:r>
              <a:rPr lang="it-IT" altLang="it-IT" b="1">
                <a:ea typeface="Verdana" panose="020B0604030504040204" pitchFamily="34" charset="0"/>
                <a:cs typeface="Verdana" panose="020B0604030504040204" pitchFamily="34" charset="0"/>
              </a:rPr>
              <a:t>Revisione criteri per ammissibilità di mezzi tecnici (MT) in AB </a:t>
            </a:r>
            <a:r>
              <a:rPr lang="it-IT" altLang="it-IT"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it-IT" altLang="it-IT"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→ </a:t>
            </a:r>
            <a:r>
              <a:rPr lang="it-IT" altLang="it-IT">
                <a:ea typeface="Verdana" panose="020B0604030504040204" pitchFamily="34" charset="0"/>
                <a:cs typeface="Verdana" panose="020B0604030504040204" pitchFamily="34" charset="0"/>
              </a:rPr>
              <a:t>input «agroecologici»)</a:t>
            </a:r>
          </a:p>
          <a:p>
            <a:pPr algn="just">
              <a:spcAft>
                <a:spcPts val="600"/>
              </a:spcAft>
              <a:buFontTx/>
              <a:buChar char="-"/>
            </a:pPr>
            <a:r>
              <a:rPr lang="it-IT" altLang="it-IT">
                <a:ea typeface="Verdana" panose="020B0604030504040204" pitchFamily="34" charset="0"/>
                <a:cs typeface="Verdana" panose="020B0604030504040204" pitchFamily="34" charset="0"/>
              </a:rPr>
              <a:t>segnalazione </a:t>
            </a:r>
            <a:r>
              <a:rPr lang="it-IT" altLang="it-IT" b="1">
                <a:ea typeface="Verdana" panose="020B0604030504040204" pitchFamily="34" charset="0"/>
                <a:cs typeface="Verdana" panose="020B0604030504040204" pitchFamily="34" charset="0"/>
              </a:rPr>
              <a:t>criticità delle procedure operative </a:t>
            </a:r>
            <a:r>
              <a:rPr lang="it-IT" altLang="it-IT">
                <a:ea typeface="Verdana" panose="020B0604030504040204" pitchFamily="34" charset="0"/>
                <a:cs typeface="Verdana" panose="020B0604030504040204" pitchFamily="34" charset="0"/>
              </a:rPr>
              <a:t>e </a:t>
            </a:r>
            <a:r>
              <a:rPr lang="it-IT" altLang="it-IT" b="1">
                <a:ea typeface="Verdana" panose="020B0604030504040204" pitchFamily="34" charset="0"/>
                <a:cs typeface="Verdana" panose="020B0604030504040204" pitchFamily="34" charset="0"/>
              </a:rPr>
              <a:t>tempi di inserimento entro il Registro SIAN</a:t>
            </a:r>
            <a:r>
              <a:rPr lang="it-IT" altLang="it-IT"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just">
              <a:spcAft>
                <a:spcPts val="600"/>
              </a:spcAft>
              <a:buFontTx/>
              <a:buChar char="-"/>
            </a:pPr>
            <a:r>
              <a:rPr lang="it-IT" altLang="it-IT" b="1">
                <a:ea typeface="Verdana" panose="020B0604030504040204" pitchFamily="34" charset="0"/>
                <a:cs typeface="Verdana" panose="020B0604030504040204" pitchFamily="34" charset="0"/>
              </a:rPr>
              <a:t>identificazione di “pacchetti d’indagine” </a:t>
            </a:r>
            <a:r>
              <a:rPr lang="it-IT" altLang="it-IT">
                <a:ea typeface="Verdana" panose="020B0604030504040204" pitchFamily="34" charset="0"/>
                <a:cs typeface="Verdana" panose="020B0604030504040204" pitchFamily="34" charset="0"/>
              </a:rPr>
              <a:t>per i MT in AB, di concerto con ICQRF  (test PILOTA); </a:t>
            </a:r>
          </a:p>
          <a:p>
            <a:pPr algn="just">
              <a:spcAft>
                <a:spcPts val="300"/>
              </a:spcAft>
              <a:buFontTx/>
              <a:buChar char="-"/>
            </a:pPr>
            <a:r>
              <a:rPr lang="it-IT" altLang="it-IT">
                <a:ea typeface="Verdana" panose="020B0604030504040204" pitchFamily="34" charset="0"/>
                <a:cs typeface="Verdana" panose="020B0604030504040204" pitchFamily="34" charset="0"/>
              </a:rPr>
              <a:t>validazione </a:t>
            </a:r>
            <a:r>
              <a:rPr lang="it-IT" altLang="it-IT" b="1">
                <a:ea typeface="Verdana" panose="020B0604030504040204" pitchFamily="34" charset="0"/>
                <a:cs typeface="Verdana" panose="020B0604030504040204" pitchFamily="34" charset="0"/>
              </a:rPr>
              <a:t>metodologie analitiche </a:t>
            </a:r>
          </a:p>
          <a:p>
            <a:pPr algn="just">
              <a:spcAft>
                <a:spcPts val="300"/>
              </a:spcAft>
              <a:buFontTx/>
              <a:buChar char="-"/>
            </a:pPr>
            <a:r>
              <a:rPr lang="it-IT" altLang="it-IT" b="1">
                <a:ea typeface="Verdana" panose="020B0604030504040204" pitchFamily="34" charset="0"/>
                <a:cs typeface="Verdana" panose="020B0604030504040204" pitchFamily="34" charset="0"/>
              </a:rPr>
              <a:t>adeguamento tecnologico </a:t>
            </a:r>
            <a:r>
              <a:rPr lang="it-IT" altLang="it-IT">
                <a:ea typeface="Verdana" panose="020B0604030504040204" pitchFamily="34" charset="0"/>
                <a:cs typeface="Verdana" panose="020B0604030504040204" pitchFamily="34" charset="0"/>
              </a:rPr>
              <a:t>del Registro dei fertilizzanti in agricoltura biologica (WP METinBIO) e Banca-dati prodotti fitosanitari (WP Gesti.PRO.FI.CO.BIO.) → rif. nuovo Reg. EU n. 1009/2019</a:t>
            </a:r>
          </a:p>
        </p:txBody>
      </p:sp>
      <p:sp>
        <p:nvSpPr>
          <p:cNvPr id="15366" name="TextBox 7">
            <a:extLst>
              <a:ext uri="{FF2B5EF4-FFF2-40B4-BE49-F238E27FC236}">
                <a16:creationId xmlns:a16="http://schemas.microsoft.com/office/drawing/2014/main" id="{EB4E77D6-4044-4D0E-AFAD-581F3445D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42863"/>
            <a:ext cx="5181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it-IT" altLang="it-IT" sz="3200" b="1">
                <a:solidFill>
                  <a:srgbClr val="006666"/>
                </a:solidFill>
              </a:rPr>
              <a:t>Attività METinBIO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984485-B953-4D45-A35F-3FB2803A85BE}"/>
              </a:ext>
            </a:extLst>
          </p:cNvPr>
          <p:cNvSpPr txBox="1"/>
          <p:nvPr/>
        </p:nvSpPr>
        <p:spPr>
          <a:xfrm>
            <a:off x="190500" y="3948113"/>
            <a:ext cx="8774113" cy="28543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>
              <a:spcAft>
                <a:spcPts val="300"/>
              </a:spcAft>
              <a:defRPr/>
            </a:pPr>
            <a:r>
              <a:rPr lang="it-IT" altLang="it-IT" b="1" dirty="0">
                <a:ea typeface="Verdana" panose="020B0604030504040204" pitchFamily="34" charset="0"/>
                <a:cs typeface="Verdana" panose="020B0604030504040204" pitchFamily="34" charset="0"/>
              </a:rPr>
              <a:t>Pubblicazione di linee-guida tecnico-divulgative da inserire su SINAB</a:t>
            </a:r>
            <a:endParaRPr lang="it-IT" altLang="it-IT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Aft>
                <a:spcPts val="300"/>
              </a:spcAft>
              <a:defRPr/>
            </a:pPr>
            <a:r>
              <a:rPr lang="it-IT" altLang="it-IT" dirty="0">
                <a:ea typeface="Verdana" panose="020B0604030504040204" pitchFamily="34" charset="0"/>
                <a:cs typeface="Verdana" panose="020B0604030504040204" pitchFamily="34" charset="0"/>
              </a:rPr>
              <a:t>1) criteri di ammissibilità MT in AB (Reg. 889/2008, EuIL, RRR, altro…)</a:t>
            </a:r>
          </a:p>
          <a:p>
            <a:pPr algn="just">
              <a:spcAft>
                <a:spcPts val="300"/>
              </a:spcAft>
              <a:defRPr/>
            </a:pPr>
            <a:r>
              <a:rPr lang="it-IT" altLang="it-IT" dirty="0">
                <a:ea typeface="Verdana" panose="020B0604030504040204" pitchFamily="34" charset="0"/>
                <a:cs typeface="Verdana" panose="020B0604030504040204" pitchFamily="34" charset="0"/>
              </a:rPr>
              <a:t>2) suggerimenti tecnico-produttivi x aziende produttrici MT per il bio</a:t>
            </a:r>
          </a:p>
          <a:p>
            <a:pPr algn="just">
              <a:spcAft>
                <a:spcPts val="300"/>
              </a:spcAft>
              <a:defRPr/>
            </a:pPr>
            <a:r>
              <a:rPr lang="it-IT" altLang="it-IT" dirty="0">
                <a:ea typeface="Verdana" panose="020B0604030504040204" pitchFamily="34" charset="0"/>
                <a:cs typeface="Verdana" panose="020B0604030504040204" pitchFamily="34" charset="0"/>
              </a:rPr>
              <a:t>3) raccomandazioni inerenti:</a:t>
            </a:r>
          </a:p>
          <a:p>
            <a:pPr marL="622300" indent="-82550" algn="just">
              <a:spcAft>
                <a:spcPts val="300"/>
              </a:spcAft>
              <a:tabLst>
                <a:tab pos="715963" algn="l"/>
              </a:tabLst>
              <a:defRPr/>
            </a:pPr>
            <a:r>
              <a:rPr lang="it-IT" altLang="it-IT" dirty="0">
                <a:ea typeface="Verdana" panose="020B0604030504040204" pitchFamily="34" charset="0"/>
                <a:cs typeface="Verdana" panose="020B0604030504040204" pitchFamily="34" charset="0"/>
              </a:rPr>
              <a:t>-  modalità di inserimento dati e informazioni entro il Registro</a:t>
            </a:r>
          </a:p>
          <a:p>
            <a:pPr marL="622300" indent="-82550" algn="just">
              <a:spcAft>
                <a:spcPts val="300"/>
              </a:spcAft>
              <a:tabLst>
                <a:tab pos="715963" algn="l"/>
              </a:tabLst>
              <a:defRPr/>
            </a:pPr>
            <a:r>
              <a:rPr lang="it-IT" altLang="it-IT" dirty="0">
                <a:ea typeface="Verdana" panose="020B0604030504040204" pitchFamily="34" charset="0"/>
                <a:cs typeface="Verdana" panose="020B0604030504040204" pitchFamily="34" charset="0"/>
              </a:rPr>
              <a:t>-  implementazione controlli MT in bio</a:t>
            </a:r>
          </a:p>
          <a:p>
            <a:pPr algn="just">
              <a:spcAft>
                <a:spcPts val="300"/>
              </a:spcAft>
              <a:defRPr/>
            </a:pPr>
            <a:r>
              <a:rPr lang="it-IT" altLang="it-IT" dirty="0">
                <a:ea typeface="Verdana" panose="020B0604030504040204" pitchFamily="34" charset="0"/>
                <a:cs typeface="Verdana" panose="020B0604030504040204" pitchFamily="34" charset="0"/>
              </a:rPr>
              <a:t>4) metodologie analitiche per la rilevazione di frodi emergenti</a:t>
            </a:r>
          </a:p>
          <a:p>
            <a:pPr algn="just">
              <a:spcAft>
                <a:spcPts val="300"/>
              </a:spcAft>
              <a:defRPr/>
            </a:pPr>
            <a:r>
              <a:rPr lang="it-IT" altLang="it-IT" dirty="0">
                <a:ea typeface="Verdana" panose="020B0604030504040204" pitchFamily="34" charset="0"/>
                <a:cs typeface="Verdana" panose="020B0604030504040204" pitchFamily="34" charset="0"/>
              </a:rPr>
              <a:t>5) indicazioni per gli OdC e utilizzatori di MT in bio</a:t>
            </a:r>
            <a:endParaRPr lang="it-IT" dirty="0"/>
          </a:p>
        </p:txBody>
      </p:sp>
      <p:sp>
        <p:nvSpPr>
          <p:cNvPr id="3" name="Arrow: Curved Left 2">
            <a:extLst>
              <a:ext uri="{FF2B5EF4-FFF2-40B4-BE49-F238E27FC236}">
                <a16:creationId xmlns:a16="http://schemas.microsoft.com/office/drawing/2014/main" id="{979D886F-E46A-42F4-A477-12ECD107C1AB}"/>
              </a:ext>
            </a:extLst>
          </p:cNvPr>
          <p:cNvSpPr/>
          <p:nvPr/>
        </p:nvSpPr>
        <p:spPr>
          <a:xfrm>
            <a:off x="8458200" y="3581400"/>
            <a:ext cx="506413" cy="11430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3F9D05-0CF1-42F1-92AB-7ED4EAC266D9}"/>
              </a:ext>
            </a:extLst>
          </p:cNvPr>
          <p:cNvSpPr/>
          <p:nvPr/>
        </p:nvSpPr>
        <p:spPr>
          <a:xfrm>
            <a:off x="2251075" y="647700"/>
            <a:ext cx="6924675" cy="4141788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EEBDB32-FA72-4374-B2BA-389C54795988}"/>
              </a:ext>
            </a:extLst>
          </p:cNvPr>
          <p:cNvSpPr/>
          <p:nvPr/>
        </p:nvSpPr>
        <p:spPr>
          <a:xfrm>
            <a:off x="90488" y="982663"/>
            <a:ext cx="3432175" cy="5486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155363F2-A5D5-4649-8082-CC81AC22124F}"/>
              </a:ext>
            </a:extLst>
          </p:cNvPr>
          <p:cNvSpPr/>
          <p:nvPr/>
        </p:nvSpPr>
        <p:spPr>
          <a:xfrm>
            <a:off x="2562225" y="982663"/>
            <a:ext cx="512763" cy="2082800"/>
          </a:xfrm>
          <a:prstGeom prst="downArrow">
            <a:avLst/>
          </a:prstGeom>
          <a:solidFill>
            <a:srgbClr val="FFFF0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7DAFE6-9519-4119-8E42-3ECAB8D78127}"/>
              </a:ext>
            </a:extLst>
          </p:cNvPr>
          <p:cNvSpPr txBox="1"/>
          <p:nvPr/>
        </p:nvSpPr>
        <p:spPr>
          <a:xfrm>
            <a:off x="230201" y="4392823"/>
            <a:ext cx="3937818" cy="2062103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600" b="1" dirty="0"/>
              <a:t>SINGOLO FORMULATO</a:t>
            </a:r>
          </a:p>
          <a:p>
            <a:pPr marL="285750" indent="-285750" algn="ctr">
              <a:buFontTx/>
              <a:buChar char="-"/>
              <a:defRPr/>
            </a:pPr>
            <a:r>
              <a:rPr lang="it-IT" sz="1600" dirty="0"/>
              <a:t>Autodichiarazione rispondenza formulato a requisiti predefiniti entro il Registro</a:t>
            </a:r>
          </a:p>
          <a:p>
            <a:pPr marL="285750" indent="-285750" algn="ctr">
              <a:buFontTx/>
              <a:buChar char="-"/>
              <a:defRPr/>
            </a:pPr>
            <a:r>
              <a:rPr lang="it-IT" sz="1600" dirty="0"/>
              <a:t>analisi documentale sintetica</a:t>
            </a:r>
          </a:p>
          <a:p>
            <a:pPr marL="285750" indent="-285750" algn="ctr">
              <a:buFontTx/>
              <a:buChar char="-"/>
              <a:defRPr/>
            </a:pPr>
            <a:r>
              <a:rPr lang="it-IT" sz="1600" dirty="0"/>
              <a:t>inserimento del </a:t>
            </a:r>
            <a:r>
              <a:rPr lang="it-IT" sz="1600" b="1" dirty="0"/>
              <a:t>formulato commerciale</a:t>
            </a:r>
          </a:p>
          <a:p>
            <a:pPr marL="285750" indent="-285750" algn="ctr">
              <a:buFontTx/>
              <a:buChar char="-"/>
              <a:defRPr/>
            </a:pPr>
            <a:r>
              <a:rPr lang="it-IT" sz="1600" dirty="0"/>
              <a:t>inserimento dati </a:t>
            </a:r>
            <a:r>
              <a:rPr lang="it-IT" sz="1600" b="1" dirty="0"/>
              <a:t>etichetta</a:t>
            </a:r>
          </a:p>
        </p:txBody>
      </p:sp>
      <p:sp>
        <p:nvSpPr>
          <p:cNvPr id="16392" name="TextBox 5">
            <a:extLst>
              <a:ext uri="{FF2B5EF4-FFF2-40B4-BE49-F238E27FC236}">
                <a16:creationId xmlns:a16="http://schemas.microsoft.com/office/drawing/2014/main" id="{4E327B84-6524-41F4-A626-ACB61110E5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8338" y="155575"/>
            <a:ext cx="7077075" cy="5222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/>
            <a:r>
              <a:rPr lang="it-IT" altLang="it-IT" sz="2800" b="1">
                <a:solidFill>
                  <a:srgbClr val="006666"/>
                </a:solidFill>
              </a:rPr>
              <a:t>Registro SIAN e METinBIO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03416A9-E9FE-48FB-B2DB-0AD269EE8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5363" y="3311525"/>
            <a:ext cx="4167187" cy="32004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Aft>
                <a:spcPts val="600"/>
              </a:spcAft>
              <a:defRPr/>
            </a:pPr>
            <a:r>
              <a:rPr lang="it-IT" altLang="it-IT" sz="1600" b="1" dirty="0">
                <a:solidFill>
                  <a:srgbClr val="FF0000"/>
                </a:solidFill>
              </a:rPr>
              <a:t>-TEST «PILOTA»: ANALISI CONTAMINANTI  (es. FOSFITI) IN «N» FORMULATI IN COMMERCIO</a:t>
            </a:r>
          </a:p>
          <a:p>
            <a:pPr marL="285750" indent="-285750" algn="ctr">
              <a:spcAft>
                <a:spcPts val="600"/>
              </a:spcAft>
              <a:buFontTx/>
              <a:buChar char="-"/>
              <a:defRPr/>
            </a:pPr>
            <a:r>
              <a:rPr lang="it-IT" altLang="it-IT" sz="1600" b="1" cap="all" dirty="0">
                <a:solidFill>
                  <a:srgbClr val="FF0000"/>
                </a:solidFill>
              </a:rPr>
              <a:t>Ufficializzazione metodi di analisi Ac. Fosfonico in  MT</a:t>
            </a:r>
          </a:p>
          <a:p>
            <a:pPr algn="ctr">
              <a:defRPr/>
            </a:pPr>
            <a:r>
              <a:rPr lang="it-IT" altLang="it-IT" sz="1600" b="1" cap="all" dirty="0">
                <a:solidFill>
                  <a:srgbClr val="FF0000"/>
                </a:solidFill>
              </a:rPr>
              <a:t>- Stesura linee-guida PER modalità v</a:t>
            </a:r>
            <a:r>
              <a:rPr lang="it-IT" sz="1600" b="1" cap="all" dirty="0">
                <a:solidFill>
                  <a:srgbClr val="FF0000"/>
                </a:solidFill>
              </a:rPr>
              <a:t>alutazione qualità deI MT:</a:t>
            </a:r>
          </a:p>
          <a:p>
            <a:pPr>
              <a:defRPr/>
            </a:pPr>
            <a:r>
              <a:rPr lang="it-IT" sz="1600" dirty="0"/>
              <a:t>  </a:t>
            </a:r>
            <a:r>
              <a:rPr lang="it-IT" sz="1600" b="1" dirty="0"/>
              <a:t>documentale            in impianto</a:t>
            </a:r>
          </a:p>
          <a:p>
            <a:pPr>
              <a:defRPr/>
            </a:pPr>
            <a:r>
              <a:rPr lang="it-IT" sz="1600" b="1" dirty="0"/>
              <a:t>(gruppo esperti?)       produttivo                 		     (ICQRF? altri?)</a:t>
            </a:r>
            <a:endParaRPr lang="it-IT" altLang="it-IT" sz="16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ABD3E3-7184-4122-9D7F-8DFFA2E59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263" y="2051050"/>
            <a:ext cx="23526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it-IT" altLang="it-IT" b="1"/>
              <a:t>ATTUALMENTE</a:t>
            </a:r>
          </a:p>
          <a:p>
            <a:pPr algn="ctr"/>
            <a:r>
              <a:rPr lang="it-IT" altLang="it-IT" b="1"/>
              <a:t>(D.Lgs. n. 75/2009)</a:t>
            </a:r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7E5B74DB-8FAE-4502-9015-4F18415FE75C}"/>
              </a:ext>
            </a:extLst>
          </p:cNvPr>
          <p:cNvSpPr/>
          <p:nvPr/>
        </p:nvSpPr>
        <p:spPr>
          <a:xfrm>
            <a:off x="6686550" y="1114425"/>
            <a:ext cx="512763" cy="2209800"/>
          </a:xfrm>
          <a:prstGeom prst="downArrow">
            <a:avLst/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75FC03-185A-4417-8ADC-048418CC373E}"/>
              </a:ext>
            </a:extLst>
          </p:cNvPr>
          <p:cNvSpPr txBox="1"/>
          <p:nvPr/>
        </p:nvSpPr>
        <p:spPr>
          <a:xfrm>
            <a:off x="381000" y="801097"/>
            <a:ext cx="8763000" cy="923330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it-IT" b="1" dirty="0"/>
              <a:t>Registro Fertilizzanti  (SIAN - MIPAAF)</a:t>
            </a:r>
          </a:p>
          <a:p>
            <a:pPr algn="ctr">
              <a:defRPr/>
            </a:pPr>
            <a:r>
              <a:rPr lang="it-IT" dirty="0"/>
              <a:t>Obbligo di legge, </a:t>
            </a:r>
          </a:p>
          <a:p>
            <a:pPr algn="ctr">
              <a:defRPr/>
            </a:pPr>
            <a:r>
              <a:rPr lang="it-IT" dirty="0"/>
              <a:t>registrazione del fabbricante e del formulato commerciale, invio etichetta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B4E005-B445-40CE-B7EF-6443840522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7350" y="1833563"/>
            <a:ext cx="264953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it-IT" altLang="it-IT" b="1"/>
              <a:t>Reg. UE n. 1009/2019 15 luglio 2019</a:t>
            </a:r>
          </a:p>
          <a:p>
            <a:pPr algn="ctr"/>
            <a:r>
              <a:rPr lang="it-IT" altLang="it-IT" b="1"/>
              <a:t>Nuovo decreto Fertilizzanti?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E97BD56-DD33-48FA-BA4D-9522B1CFB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1038" y="1954213"/>
            <a:ext cx="21447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it-IT" altLang="it-IT" b="1"/>
              <a:t>METinBIO:  Azioni in proposta per il biologico</a:t>
            </a:r>
          </a:p>
        </p:txBody>
      </p:sp>
      <p:sp>
        <p:nvSpPr>
          <p:cNvPr id="40" name="Arrow: Curved Right 39">
            <a:extLst>
              <a:ext uri="{FF2B5EF4-FFF2-40B4-BE49-F238E27FC236}">
                <a16:creationId xmlns:a16="http://schemas.microsoft.com/office/drawing/2014/main" id="{BC940247-0069-4035-BA98-59A037384BEF}"/>
              </a:ext>
            </a:extLst>
          </p:cNvPr>
          <p:cNvSpPr/>
          <p:nvPr/>
        </p:nvSpPr>
        <p:spPr>
          <a:xfrm rot="20993221" flipH="1">
            <a:off x="3875088" y="3498850"/>
            <a:ext cx="844550" cy="1619250"/>
          </a:xfrm>
          <a:prstGeom prst="curvedRightArrow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0">
                <a:srgbClr val="FFFF00"/>
              </a:gs>
              <a:gs pos="56000">
                <a:schemeClr val="accent3">
                  <a:lumMod val="45000"/>
                  <a:lumOff val="55000"/>
                </a:schemeClr>
              </a:gs>
              <a:gs pos="99000">
                <a:srgbClr val="92D05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B85EA0D-8E59-4118-978C-75A53040D916}"/>
              </a:ext>
            </a:extLst>
          </p:cNvPr>
          <p:cNvSpPr txBox="1"/>
          <p:nvPr/>
        </p:nvSpPr>
        <p:spPr>
          <a:xfrm>
            <a:off x="288956" y="3122558"/>
            <a:ext cx="3879063" cy="1077218"/>
          </a:xfrm>
          <a:prstGeom prst="rect">
            <a:avLst/>
          </a:prstGeom>
          <a:solidFill>
            <a:srgbClr val="FFFF65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600" b="1" dirty="0"/>
              <a:t>TIPOLOGIA </a:t>
            </a:r>
          </a:p>
          <a:p>
            <a:pPr algn="ctr">
              <a:defRPr/>
            </a:pPr>
            <a:r>
              <a:rPr lang="it-IT" sz="1600" dirty="0"/>
              <a:t>Valutazione ammissibilità</a:t>
            </a:r>
          </a:p>
          <a:p>
            <a:pPr algn="ctr">
              <a:defRPr/>
            </a:pPr>
            <a:r>
              <a:rPr lang="it-IT" sz="1600" dirty="0"/>
              <a:t>(analisi documentale dagli esperti del GPPP in seno alla DISR 5)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48" grpId="0" animBg="1"/>
      <p:bldP spid="9" grpId="0"/>
      <p:bldP spid="26" grpId="0" animBg="1"/>
      <p:bldP spid="11" grpId="0"/>
      <p:bldP spid="29" grpId="0"/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3F9D05-0CF1-42F1-92AB-7ED4EAC266D9}"/>
              </a:ext>
            </a:extLst>
          </p:cNvPr>
          <p:cNvSpPr/>
          <p:nvPr/>
        </p:nvSpPr>
        <p:spPr>
          <a:xfrm>
            <a:off x="6705600" y="685800"/>
            <a:ext cx="2438400" cy="403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7411" name="CasellaDiTesto 6">
            <a:extLst>
              <a:ext uri="{FF2B5EF4-FFF2-40B4-BE49-F238E27FC236}">
                <a16:creationId xmlns:a16="http://schemas.microsoft.com/office/drawing/2014/main" id="{9C650ADC-2E3C-4B1D-A701-8A4C4600E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8100" y="85725"/>
            <a:ext cx="78359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/>
            <a:r>
              <a:rPr lang="it-IT" altLang="it-IT" sz="3200" b="1">
                <a:solidFill>
                  <a:srgbClr val="006666"/>
                </a:solidFill>
              </a:rPr>
              <a:t>Come opererà METinBIO</a:t>
            </a:r>
          </a:p>
        </p:txBody>
      </p:sp>
      <p:sp>
        <p:nvSpPr>
          <p:cNvPr id="5" name="CasellaDiTesto 5">
            <a:extLst>
              <a:ext uri="{FF2B5EF4-FFF2-40B4-BE49-F238E27FC236}">
                <a16:creationId xmlns:a16="http://schemas.microsoft.com/office/drawing/2014/main" id="{04ED6B10-8479-48E7-AB26-DA8502C4E16D}"/>
              </a:ext>
            </a:extLst>
          </p:cNvPr>
          <p:cNvSpPr txBox="1"/>
          <p:nvPr/>
        </p:nvSpPr>
        <p:spPr>
          <a:xfrm>
            <a:off x="304800" y="838200"/>
            <a:ext cx="8534400" cy="567847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spAutoFit/>
          </a:bodyPr>
          <a:lstStyle>
            <a:lvl1pPr>
              <a:tabLst>
                <a:tab pos="5429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tabLst>
                <a:tab pos="5429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tabLst>
                <a:tab pos="5429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tabLst>
                <a:tab pos="5429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tabLst>
                <a:tab pos="5429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42925" algn="l"/>
              </a:tabLs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endParaRPr lang="it-IT" altLang="it-IT" sz="800"/>
          </a:p>
          <a:p>
            <a:pPr algn="just">
              <a:spcAft>
                <a:spcPts val="600"/>
              </a:spcAft>
            </a:pPr>
            <a:r>
              <a:rPr lang="it-IT" altLang="it-IT" sz="2200">
                <a:ea typeface="Verdana" panose="020B0604030504040204" pitchFamily="34" charset="0"/>
                <a:cs typeface="Verdana" panose="020B0604030504040204" pitchFamily="34" charset="0"/>
              </a:rPr>
              <a:t>Costituzione del </a:t>
            </a:r>
            <a:r>
              <a:rPr lang="it-IT" altLang="it-IT" sz="2200" b="1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Tavolo participato METinBIO                 </a:t>
            </a:r>
            <a:r>
              <a:rPr lang="it-IT" altLang="it-IT" sz="2200">
                <a:ea typeface="Verdana" panose="020B0604030504040204" pitchFamily="34" charset="0"/>
                <a:cs typeface="Verdana" panose="020B0604030504040204" pitchFamily="34" charset="0"/>
              </a:rPr>
              <a:t>→ prima riunione:  inizio dicembre 2019 (meeting almeno annuali), al fine di: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altLang="it-IT" sz="2200">
                <a:ea typeface="Verdana" panose="020B0604030504040204" pitchFamily="34" charset="0"/>
                <a:cs typeface="Verdana" panose="020B0604030504040204" pitchFamily="34" charset="0"/>
              </a:rPr>
              <a:t>riscontro</a:t>
            </a:r>
            <a:r>
              <a:rPr lang="it-IT" altLang="it-IT" sz="220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interattivo sui criteri di valutazione </a:t>
            </a:r>
            <a:r>
              <a:rPr lang="it-IT" altLang="it-IT" sz="2200">
                <a:ea typeface="Verdana" panose="020B0604030504040204" pitchFamily="34" charset="0"/>
                <a:cs typeface="Verdana" panose="020B0604030504040204" pitchFamily="34" charset="0"/>
              </a:rPr>
              <a:t>dei mezzi tecnici o tecnologici ammessi in bio entro il Registro SIAN con criteri europei (nuovo Reg. EU N. 1009/2019, sostanze di base, EIL/IIL, ecc.);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altLang="it-IT" sz="2200">
                <a:ea typeface="Verdana" panose="020B0604030504040204" pitchFamily="34" charset="0"/>
                <a:cs typeface="Verdana" panose="020B0604030504040204" pitchFamily="34" charset="0"/>
              </a:rPr>
              <a:t>coinvolgimento laboratori privati per la realizzazione dei </a:t>
            </a:r>
            <a:r>
              <a:rPr lang="it-IT" altLang="it-IT" sz="220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ring-test </a:t>
            </a:r>
            <a:r>
              <a:rPr lang="it-IT" altLang="it-IT" sz="2200">
                <a:ea typeface="Verdana" panose="020B0604030504040204" pitchFamily="34" charset="0"/>
                <a:cs typeface="Verdana" panose="020B0604030504040204" pitchFamily="34" charset="0"/>
              </a:rPr>
              <a:t>e validazione metodologie analitiche disponibili;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altLang="it-IT" sz="2200">
                <a:ea typeface="Verdana" panose="020B0604030504040204" pitchFamily="34" charset="0"/>
                <a:cs typeface="Verdana" panose="020B0604030504040204" pitchFamily="34" charset="0"/>
              </a:rPr>
              <a:t>confronto con associazioni produttori per </a:t>
            </a:r>
            <a:r>
              <a:rPr lang="it-IT" altLang="it-IT" sz="220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valutazione fonti contaminazione </a:t>
            </a:r>
            <a:r>
              <a:rPr lang="it-IT" altLang="it-IT" sz="2200">
                <a:ea typeface="Verdana" panose="020B0604030504040204" pitchFamily="34" charset="0"/>
                <a:cs typeface="Verdana" panose="020B0604030504040204" pitchFamily="34" charset="0"/>
              </a:rPr>
              <a:t>e potenziali strumenti di intervento;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it-IT" altLang="it-IT" sz="2200">
                <a:ea typeface="Verdana" panose="020B0604030504040204" pitchFamily="34" charset="0"/>
                <a:cs typeface="Verdana" panose="020B0604030504040204" pitchFamily="34" charset="0"/>
              </a:rPr>
              <a:t>supporto agli Uffici PQAI1 e DISR5 su ottimizzazione il processo di </a:t>
            </a:r>
            <a:r>
              <a:rPr lang="it-IT" altLang="it-IT" sz="220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Registrazione SIAN, </a:t>
            </a:r>
            <a:r>
              <a:rPr lang="it-IT" altLang="it-IT" sz="2200">
                <a:ea typeface="Verdana" panose="020B0604030504040204" pitchFamily="34" charset="0"/>
                <a:cs typeface="Verdana" panose="020B0604030504040204" pitchFamily="34" charset="0"/>
              </a:rPr>
              <a:t>a livello </a:t>
            </a:r>
            <a:r>
              <a:rPr lang="it-IT" altLang="it-IT" sz="2200">
                <a:solidFill>
                  <a:srgbClr val="FF000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informativo e tempistico.</a:t>
            </a:r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CRA-Modello-Powerpoint">
  <a:themeElements>
    <a:clrScheme name="CRA-standard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RA-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RA-standar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-standar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-standar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-standar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-standar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-standar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-standar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-standar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-standar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-standar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-standar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-standar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sonalizza struttura">
  <a:themeElements>
    <a:clrScheme name="Personalizza struttur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ersonalizza struttura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ersonalizza struttu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rsonalizza struttur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rsonalizza struttur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0160101_CREA_Modello PowerPo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Presentazione Trinchera</Template>
  <TotalTime>6058</TotalTime>
  <Words>810</Words>
  <Application>Microsoft Office PowerPoint</Application>
  <PresentationFormat>Presentazione su schermo (4:3)</PresentationFormat>
  <Paragraphs>92</Paragraphs>
  <Slides>11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4</vt:i4>
      </vt:variant>
      <vt:variant>
        <vt:lpstr>Titoli diapositive</vt:lpstr>
      </vt:variant>
      <vt:variant>
        <vt:i4>11</vt:i4>
      </vt:variant>
    </vt:vector>
  </HeadingPairs>
  <TitlesOfParts>
    <vt:vector size="25" baseType="lpstr">
      <vt:lpstr>Verdana</vt:lpstr>
      <vt:lpstr>Arial</vt:lpstr>
      <vt:lpstr>Trebuchet MS</vt:lpstr>
      <vt:lpstr>Wingdings</vt:lpstr>
      <vt:lpstr>Calibri</vt:lpstr>
      <vt:lpstr>Arial Rounded MT Bold</vt:lpstr>
      <vt:lpstr>Arial Nova Cond</vt:lpstr>
      <vt:lpstr>Arial Narrow</vt:lpstr>
      <vt:lpstr>Century Gothic</vt:lpstr>
      <vt:lpstr>Lucida Calligraphy</vt:lpstr>
      <vt:lpstr>CRA-Modello-Powerpoint</vt:lpstr>
      <vt:lpstr>Personalizza struttura</vt:lpstr>
      <vt:lpstr>20160101_CREA_Modello PowerPoint</vt:lpstr>
      <vt:lpstr>1_Personalizza struttura</vt:lpstr>
      <vt:lpstr>Progetto METinBIO: prospettive per i Mezzi Tecnici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Criteri di ammissibilità  dei MT in bio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Alessandra</dc:creator>
  <cp:lastModifiedBy>Barbara Frezza</cp:lastModifiedBy>
  <cp:revision>581</cp:revision>
  <cp:lastPrinted>2013-10-08T13:20:18Z</cp:lastPrinted>
  <dcterms:created xsi:type="dcterms:W3CDTF">1601-01-01T00:00:00Z</dcterms:created>
  <dcterms:modified xsi:type="dcterms:W3CDTF">2019-11-19T15:50:27Z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