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4" r:id="rId4"/>
    <p:sldId id="276" r:id="rId5"/>
    <p:sldId id="268" r:id="rId6"/>
    <p:sldId id="258" r:id="rId7"/>
    <p:sldId id="262" r:id="rId8"/>
    <p:sldId id="266" r:id="rId9"/>
    <p:sldId id="292" r:id="rId10"/>
    <p:sldId id="293" r:id="rId11"/>
    <p:sldId id="294" r:id="rId12"/>
    <p:sldId id="295" r:id="rId13"/>
    <p:sldId id="259" r:id="rId14"/>
    <p:sldId id="270" r:id="rId15"/>
    <p:sldId id="265" r:id="rId16"/>
    <p:sldId id="261" r:id="rId17"/>
    <p:sldId id="272" r:id="rId18"/>
    <p:sldId id="273" r:id="rId19"/>
    <p:sldId id="291" r:id="rId20"/>
    <p:sldId id="287" r:id="rId21"/>
    <p:sldId id="289" r:id="rId22"/>
    <p:sldId id="288" r:id="rId23"/>
    <p:sldId id="290" r:id="rId24"/>
    <p:sldId id="278" r:id="rId25"/>
    <p:sldId id="277" r:id="rId26"/>
    <p:sldId id="280" r:id="rId27"/>
    <p:sldId id="271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 autoAdjust="0"/>
  </p:normalViewPr>
  <p:slideViewPr>
    <p:cSldViewPr snapToGrid="0">
      <p:cViewPr varScale="1">
        <p:scale>
          <a:sx n="76" d="100"/>
          <a:sy n="76" d="100"/>
        </p:scale>
        <p:origin x="59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f.torriani@conmarchebio.i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7330" y="2389797"/>
            <a:ext cx="8612659" cy="1996852"/>
          </a:xfrm>
        </p:spPr>
        <p:txBody>
          <a:bodyPr/>
          <a:lstStyle/>
          <a:p>
            <a:pPr algn="l"/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PRODUZIONE BIOLOGICA:</a:t>
            </a:r>
            <a:br>
              <a:rPr lang="it-IT" sz="2400" dirty="0"/>
            </a:br>
            <a:r>
              <a:rPr lang="it-IT" sz="2400" dirty="0"/>
              <a:t>Rafforzamento del settore e garanzia per i cittadini</a:t>
            </a:r>
            <a:br>
              <a:rPr lang="it-IT" sz="2400" dirty="0"/>
            </a:br>
            <a:r>
              <a:rPr lang="it-IT" sz="3200" b="1" dirty="0">
                <a:solidFill>
                  <a:schemeClr val="accent2">
                    <a:lumMod val="75000"/>
                  </a:schemeClr>
                </a:solidFill>
              </a:rPr>
              <a:t>Mezzi Tecnici BIO: criticità e prospettive di un anello debole della filiera di produzione</a:t>
            </a:r>
            <a:br>
              <a:rPr lang="it-IT" sz="2800" dirty="0"/>
            </a:br>
            <a:endParaRPr lang="it-IT" sz="28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406A5B-9A44-4B68-8002-85E9314BA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6184" y="4784183"/>
            <a:ext cx="8297819" cy="405915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it-IT" sz="8000" dirty="0">
                <a:solidFill>
                  <a:srgbClr val="C00000"/>
                </a:solidFill>
              </a:rPr>
              <a:t>19 novembre 2019 - Auditorium Giuseppe </a:t>
            </a:r>
            <a:r>
              <a:rPr lang="it-IT" sz="8000" dirty="0" err="1">
                <a:solidFill>
                  <a:srgbClr val="C00000"/>
                </a:solidFill>
              </a:rPr>
              <a:t>Avolio</a:t>
            </a:r>
            <a:r>
              <a:rPr lang="it-IT" sz="8000" dirty="0">
                <a:solidFill>
                  <a:srgbClr val="C00000"/>
                </a:solidFill>
              </a:rPr>
              <a:t> - Roma</a:t>
            </a:r>
          </a:p>
          <a:p>
            <a:r>
              <a:rPr lang="it-IT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81C115F-78DA-47F8-A9CB-E0958A551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1423"/>
            <a:ext cx="1640357" cy="123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63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02043" y="667265"/>
            <a:ext cx="8371960" cy="5098305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it-IT" sz="1900" dirty="0">
                <a:solidFill>
                  <a:schemeClr val="accent6">
                    <a:lumMod val="50000"/>
                  </a:schemeClr>
                </a:solidFill>
              </a:rPr>
              <a:t>Principali </a:t>
            </a:r>
            <a:r>
              <a:rPr lang="it-IT" sz="1900" b="1" dirty="0">
                <a:solidFill>
                  <a:srgbClr val="C00000"/>
                </a:solidFill>
              </a:rPr>
              <a:t>NOVITA’</a:t>
            </a:r>
            <a:r>
              <a:rPr lang="it-IT" sz="19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it-IT" sz="1900" dirty="0">
                <a:solidFill>
                  <a:schemeClr val="accent6">
                    <a:lumMod val="50000"/>
                  </a:schemeClr>
                </a:solidFill>
              </a:rPr>
              <a:t>Inseriti </a:t>
            </a:r>
            <a:r>
              <a:rPr lang="it-IT" sz="1900" b="1" dirty="0">
                <a:solidFill>
                  <a:srgbClr val="C00000"/>
                </a:solidFill>
              </a:rPr>
              <a:t>OBIETTIVI QUANTITATIVI</a:t>
            </a:r>
            <a:r>
              <a:rPr lang="it-IT" sz="1900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it-IT" sz="1900" dirty="0">
                <a:solidFill>
                  <a:schemeClr val="accent6">
                    <a:lumMod val="50000"/>
                  </a:schemeClr>
                </a:solidFill>
              </a:rPr>
              <a:t>Armonizzazione tra </a:t>
            </a:r>
            <a:r>
              <a:rPr lang="it-IT" sz="1900" b="1" dirty="0">
                <a:solidFill>
                  <a:srgbClr val="C00000"/>
                </a:solidFill>
              </a:rPr>
              <a:t>PAN</a:t>
            </a:r>
            <a:r>
              <a:rPr lang="it-IT" sz="1900" dirty="0">
                <a:solidFill>
                  <a:schemeClr val="accent6">
                    <a:lumMod val="50000"/>
                  </a:schemeClr>
                </a:solidFill>
              </a:rPr>
              <a:t> (indicatori + azioni) e </a:t>
            </a:r>
            <a:r>
              <a:rPr lang="it-IT" sz="1900" b="1" dirty="0">
                <a:solidFill>
                  <a:srgbClr val="C00000"/>
                </a:solidFill>
              </a:rPr>
              <a:t>PAC</a:t>
            </a:r>
            <a:r>
              <a:rPr lang="it-IT" sz="1900" dirty="0">
                <a:solidFill>
                  <a:schemeClr val="accent6">
                    <a:lumMod val="50000"/>
                  </a:schemeClr>
                </a:solidFill>
              </a:rPr>
              <a:t>, attraverso: </a:t>
            </a:r>
          </a:p>
          <a:p>
            <a:pPr algn="just">
              <a:defRPr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it-IT" sz="1600" dirty="0">
                <a:solidFill>
                  <a:schemeClr val="accent6">
                    <a:lumMod val="50000"/>
                  </a:schemeClr>
                </a:solidFill>
              </a:rPr>
              <a:t>Integrazione con gli elementi della condizionalità obbligatoria</a:t>
            </a:r>
          </a:p>
          <a:p>
            <a:pPr algn="just">
              <a:defRPr/>
            </a:pPr>
            <a:r>
              <a:rPr lang="it-IT" sz="1600" dirty="0">
                <a:solidFill>
                  <a:schemeClr val="accent6">
                    <a:lumMod val="50000"/>
                  </a:schemeClr>
                </a:solidFill>
              </a:rPr>
              <a:t>	Misure di intervento dedicate, per l’adozione di pratiche volontarie 	virtuose 	coerenti 	con gli obiettivi del Piano. </a:t>
            </a:r>
          </a:p>
          <a:p>
            <a:pPr algn="just">
              <a:defRPr/>
            </a:pPr>
            <a:r>
              <a:rPr lang="it-IT" sz="1600" dirty="0">
                <a:solidFill>
                  <a:schemeClr val="accent6">
                    <a:lumMod val="50000"/>
                  </a:schemeClr>
                </a:solidFill>
              </a:rPr>
              <a:t>	Interventi finanziati tramite i PSR (investimenti in </a:t>
            </a:r>
            <a:r>
              <a:rPr lang="it-IT" sz="1600" b="1" dirty="0">
                <a:solidFill>
                  <a:srgbClr val="C00000"/>
                </a:solidFill>
              </a:rPr>
              <a:t>agricoltura di 	precisione</a:t>
            </a:r>
            <a:r>
              <a:rPr lang="it-IT" sz="16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lvl="1" algn="just">
              <a:defRPr/>
            </a:pP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Impegni agro-climatico-ambientali </a:t>
            </a:r>
          </a:p>
          <a:p>
            <a:pPr lvl="1" algn="just">
              <a:defRPr/>
            </a:pP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Misure per la formazione e la consulenza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1900" dirty="0">
                <a:solidFill>
                  <a:schemeClr val="accent6">
                    <a:lumMod val="50000"/>
                  </a:schemeClr>
                </a:solidFill>
              </a:rPr>
              <a:t>Il PAN si applica anche alle </a:t>
            </a:r>
            <a:r>
              <a:rPr lang="it-IT" altLang="it-IT" sz="1900" b="1" dirty="0">
                <a:solidFill>
                  <a:srgbClr val="C00000"/>
                </a:solidFill>
              </a:rPr>
              <a:t>PRODUZIONI BIOLOGICHE</a:t>
            </a:r>
            <a:r>
              <a:rPr lang="it-IT" altLang="it-IT" sz="1900" dirty="0">
                <a:solidFill>
                  <a:srgbClr val="002060"/>
                </a:solidFill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1900" dirty="0">
                <a:solidFill>
                  <a:schemeClr val="accent6">
                    <a:lumMod val="50000"/>
                  </a:schemeClr>
                </a:solidFill>
              </a:rPr>
              <a:t>Le Regioni e Province autonome devono costituire un </a:t>
            </a:r>
            <a:r>
              <a:rPr lang="it-IT" altLang="it-IT" sz="1900" b="1" dirty="0">
                <a:solidFill>
                  <a:srgbClr val="C00000"/>
                </a:solidFill>
              </a:rPr>
              <a:t>ORGANISMO DI COORDINAMENTO</a:t>
            </a:r>
            <a:r>
              <a:rPr lang="it-IT" altLang="it-IT" sz="19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altLang="it-IT" sz="1900" dirty="0">
                <a:solidFill>
                  <a:schemeClr val="accent6">
                    <a:lumMod val="50000"/>
                  </a:schemeClr>
                </a:solidFill>
              </a:rPr>
              <a:t>nel quale siano rappresentate tutte le strutture amministrative competenti (agricoltura, ambiente, salute…).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1900" dirty="0">
                <a:solidFill>
                  <a:schemeClr val="accent6">
                    <a:lumMod val="50000"/>
                  </a:schemeClr>
                </a:solidFill>
              </a:rPr>
              <a:t>Maggiore richiamo alla tutela e alla salvaguardia delle </a:t>
            </a:r>
            <a:r>
              <a:rPr lang="it-IT" altLang="it-IT" sz="1900" b="1" dirty="0">
                <a:solidFill>
                  <a:srgbClr val="C00000"/>
                </a:solidFill>
              </a:rPr>
              <a:t>API</a:t>
            </a:r>
            <a:r>
              <a:rPr lang="it-IT" altLang="it-IT" sz="1900" dirty="0">
                <a:solidFill>
                  <a:schemeClr val="accent6">
                    <a:lumMod val="50000"/>
                  </a:schemeClr>
                </a:solidFill>
              </a:rPr>
              <a:t> e degli impollinatori.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1900" dirty="0">
                <a:solidFill>
                  <a:schemeClr val="accent6">
                    <a:lumMod val="50000"/>
                  </a:schemeClr>
                </a:solidFill>
              </a:rPr>
              <a:t>Le misure si applicano anche alle aree </a:t>
            </a:r>
            <a:r>
              <a:rPr lang="it-IT" altLang="it-IT" sz="1900" b="1" dirty="0">
                <a:solidFill>
                  <a:srgbClr val="C00000"/>
                </a:solidFill>
              </a:rPr>
              <a:t>ADIACENTI ALLE ABITAZIONI. </a:t>
            </a:r>
          </a:p>
          <a:p>
            <a:pPr lvl="1" algn="just">
              <a:defRPr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37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03190" y="630195"/>
            <a:ext cx="8470814" cy="516512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altLang="it-IT" sz="2400" b="1" dirty="0">
                <a:solidFill>
                  <a:schemeClr val="accent6">
                    <a:lumMod val="50000"/>
                  </a:schemeClr>
                </a:solidFill>
              </a:rPr>
              <a:t>PROSSIMI PASSAGGI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2400" b="1" dirty="0">
                <a:solidFill>
                  <a:srgbClr val="C00000"/>
                </a:solidFill>
              </a:rPr>
              <a:t>Consultazione pubblica</a:t>
            </a:r>
            <a:r>
              <a:rPr lang="it-IT" altLang="it-IT" sz="2400" dirty="0">
                <a:solidFill>
                  <a:srgbClr val="C00000"/>
                </a:solidFill>
              </a:rPr>
              <a:t> </a:t>
            </a:r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si è chiusa il 15 ottobre 2019.</a:t>
            </a:r>
            <a:r>
              <a:rPr lang="it-IT" altLang="it-IT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2400" b="1" dirty="0">
                <a:solidFill>
                  <a:srgbClr val="C00000"/>
                </a:solidFill>
              </a:rPr>
              <a:t>Osservazioni del CTS - Consiglio tecnico-scientifico</a:t>
            </a:r>
            <a:r>
              <a:rPr lang="it-IT" altLang="it-IT" sz="2400" dirty="0">
                <a:solidFill>
                  <a:srgbClr val="C00000"/>
                </a:solidFill>
              </a:rPr>
              <a:t> </a:t>
            </a:r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che: </a:t>
            </a:r>
          </a:p>
          <a:p>
            <a:pPr lvl="1" algn="just"/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Raccoglie e valuta tutte le osservazioni ricevute durante la consultazione</a:t>
            </a:r>
          </a:p>
          <a:p>
            <a:pPr lvl="1" algn="just"/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Predispone il nuovo testo </a:t>
            </a:r>
          </a:p>
          <a:p>
            <a:pPr lvl="1" algn="just"/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Propone ai Ministeri il nuovo testo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2400" b="1" dirty="0">
                <a:solidFill>
                  <a:srgbClr val="C00000"/>
                </a:solidFill>
              </a:rPr>
              <a:t>I Ministeri valutano il nuovo testo</a:t>
            </a:r>
            <a:r>
              <a:rPr lang="it-IT" altLang="it-IT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e condividono eventuali ulteriori modifiche.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Predisposizione del testo da inviare in </a:t>
            </a:r>
            <a:r>
              <a:rPr lang="it-IT" altLang="it-IT" sz="2400" b="1" dirty="0">
                <a:solidFill>
                  <a:srgbClr val="C00000"/>
                </a:solidFill>
              </a:rPr>
              <a:t>Conferenza permanente per i rapporti tra lo Stato, le Regioni e le province autonome</a:t>
            </a:r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 e acquisizione dell’intesa.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Predisposizione del </a:t>
            </a:r>
            <a:r>
              <a:rPr lang="it-IT" altLang="it-IT" sz="2400" b="1" dirty="0">
                <a:solidFill>
                  <a:srgbClr val="C00000"/>
                </a:solidFill>
              </a:rPr>
              <a:t>decreto interministeriale</a:t>
            </a:r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2400" b="1" dirty="0">
                <a:solidFill>
                  <a:srgbClr val="C00000"/>
                </a:solidFill>
              </a:rPr>
              <a:t>Firma dei Ministri </a:t>
            </a:r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(Salute, Ambiente, Agricoltura)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altLang="it-IT" sz="2400" b="1" dirty="0">
                <a:solidFill>
                  <a:srgbClr val="C00000"/>
                </a:solidFill>
              </a:rPr>
              <a:t>Pubblicazione</a:t>
            </a:r>
            <a:r>
              <a:rPr lang="it-IT" altLang="it-IT" sz="2400" dirty="0">
                <a:solidFill>
                  <a:schemeClr val="accent6">
                    <a:lumMod val="50000"/>
                  </a:schemeClr>
                </a:solidFill>
              </a:rPr>
              <a:t> in GU.  </a:t>
            </a:r>
          </a:p>
          <a:p>
            <a:pPr lvl="1" algn="just"/>
            <a:endParaRPr lang="it-IT" alt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93" y="5620405"/>
            <a:ext cx="1639966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61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40260" y="902043"/>
            <a:ext cx="8347246" cy="4843849"/>
          </a:xfrm>
        </p:spPr>
        <p:txBody>
          <a:bodyPr>
            <a:normAutofit/>
          </a:bodyPr>
          <a:lstStyle/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La revisione del PAN impatterà in maniera importante sull’uso dei fitosanitari. </a:t>
            </a:r>
          </a:p>
          <a:p>
            <a:pPr algn="just"/>
            <a:r>
              <a:rPr lang="it-IT" sz="2000" b="1" dirty="0">
                <a:solidFill>
                  <a:srgbClr val="C00000"/>
                </a:solidFill>
              </a:rPr>
              <a:t>Di interesse per le aziende agricole biologiche: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Registro prodotti fitosanitari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Formazione degli utilizzatori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Comunicazioni alle autorità di controllo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Distanze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Apposizione di cartelli (per comunicare alle popolazione che sono stati effettuati trattamenti)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……… </a:t>
            </a:r>
            <a:r>
              <a:rPr lang="it-IT" sz="2000" b="1" dirty="0">
                <a:solidFill>
                  <a:srgbClr val="C00000"/>
                </a:solidFill>
              </a:rPr>
              <a:t>ASPETTIAMO IL TESTO CHE USCIRA’ DOPO IL RECEPIMENTO DELLE OSSERVAZIONI INVIATE DURANTE LA CONSULTAZIONE PUBBLICA.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81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53" y="1495168"/>
            <a:ext cx="8611273" cy="704335"/>
          </a:xfrm>
        </p:spPr>
        <p:txBody>
          <a:bodyPr/>
          <a:lstStyle/>
          <a:p>
            <a:pPr algn="l">
              <a:lnSpc>
                <a:spcPct val="115000"/>
              </a:lnSpc>
            </a:pPr>
            <a:br>
              <a:rPr lang="it-IT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48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Calibri" pitchFamily="34" charset="0"/>
              </a:rPr>
              <a:t>Aspetti agro-ecologici</a:t>
            </a:r>
            <a:endParaRPr lang="it-IT" sz="4800" dirty="0">
              <a:latin typeface="+mn-lt"/>
              <a:cs typeface="Calibri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406A5B-9A44-4B68-8002-85E9314BA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953" y="2416629"/>
            <a:ext cx="8930303" cy="3477544"/>
          </a:xfrm>
        </p:spPr>
        <p:txBody>
          <a:bodyPr>
            <a:normAutofit fontScale="70000" lnSpcReduction="20000"/>
          </a:bodyPr>
          <a:lstStyle/>
          <a:p>
            <a:pPr lvl="0" algn="just">
              <a:spcBef>
                <a:spcPts val="0"/>
              </a:spcBef>
              <a:buClrTx/>
              <a:buSzTx/>
            </a:pPr>
            <a:r>
              <a:rPr lang="it-IT" sz="3600" dirty="0">
                <a:solidFill>
                  <a:schemeClr val="accent6">
                    <a:lumMod val="50000"/>
                  </a:schemeClr>
                </a:solidFill>
              </a:rPr>
              <a:t>Importante mantenere un’impostazione </a:t>
            </a:r>
            <a:r>
              <a:rPr lang="it-IT" sz="3600" b="1" dirty="0">
                <a:solidFill>
                  <a:srgbClr val="C00000"/>
                </a:solidFill>
              </a:rPr>
              <a:t>AGROECOLGICA</a:t>
            </a:r>
            <a:r>
              <a:rPr lang="it-IT" sz="3600" dirty="0">
                <a:solidFill>
                  <a:schemeClr val="accent6">
                    <a:lumMod val="50000"/>
                  </a:schemeClr>
                </a:solidFill>
              </a:rPr>
              <a:t> nella gestione dell’azienda agricola per non cadere in un approccio «convenzionalista» ovvero che la conversione all’agricoltura biologica consista semplicemente </a:t>
            </a:r>
            <a:r>
              <a:rPr lang="it-IT" sz="3600" b="1" dirty="0">
                <a:solidFill>
                  <a:srgbClr val="C00000"/>
                </a:solidFill>
              </a:rPr>
              <a:t>«nella sostituzione di un mezzo tecnico non conforme con un mezzo tecnico conforme». </a:t>
            </a:r>
          </a:p>
          <a:p>
            <a:pPr lvl="0" algn="just">
              <a:spcBef>
                <a:spcPts val="0"/>
              </a:spcBef>
              <a:buClrTx/>
              <a:buSzTx/>
            </a:pPr>
            <a:endParaRPr lang="it-IT" sz="3600" b="1" dirty="0">
              <a:solidFill>
                <a:srgbClr val="C00000"/>
              </a:solidFill>
            </a:endParaRPr>
          </a:p>
          <a:p>
            <a:pPr lvl="0" algn="just">
              <a:spcBef>
                <a:spcPts val="0"/>
              </a:spcBef>
              <a:buClrTx/>
              <a:buSzTx/>
            </a:pPr>
            <a:r>
              <a:rPr lang="it-IT" sz="3600" b="1" dirty="0">
                <a:solidFill>
                  <a:schemeClr val="accent6">
                    <a:lumMod val="50000"/>
                  </a:schemeClr>
                </a:solidFill>
              </a:rPr>
              <a:t>E’ un aspetto importante, ma l’agricoltura biologica è molto di più…</a:t>
            </a:r>
          </a:p>
          <a:p>
            <a:endParaRPr lang="it-IT" sz="1600" dirty="0">
              <a:solidFill>
                <a:srgbClr val="92D05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3649"/>
            <a:ext cx="1639966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5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9983" y="365226"/>
            <a:ext cx="8611273" cy="628782"/>
          </a:xfrm>
        </p:spPr>
        <p:txBody>
          <a:bodyPr/>
          <a:lstStyle/>
          <a:p>
            <a:pPr algn="l">
              <a:lnSpc>
                <a:spcPct val="115000"/>
              </a:lnSpc>
            </a:pPr>
            <a:br>
              <a:rPr lang="it-IT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b="1" dirty="0">
                <a:latin typeface="Gadugi" pitchFamily="34" charset="0"/>
              </a:rPr>
            </a:b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 </a:t>
            </a:r>
            <a:r>
              <a:rPr lang="it-IT" sz="2400" b="1" dirty="0"/>
              <a:t>Le buone pratiche agronomiche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3649"/>
            <a:ext cx="1639966" cy="123759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C480C144-3D20-4BB7-9ECA-F8FCCD52BC5B}"/>
              </a:ext>
            </a:extLst>
          </p:cNvPr>
          <p:cNvSpPr/>
          <p:nvPr/>
        </p:nvSpPr>
        <p:spPr>
          <a:xfrm>
            <a:off x="819983" y="790828"/>
            <a:ext cx="8611273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endParaRPr lang="it-IT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Rotazione delle colture,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per interrompere il ciclo dei parassiti e delle erbe infestanti (vietata la mono-successione).</a:t>
            </a:r>
          </a:p>
          <a:p>
            <a:pPr algn="just"/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Inserimento di colture leguminose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che fissano l’azoto atmosferico (erba medica, trifoglio, ecc.) (vietato utilizzare l’azoto di sintesi chimica).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Coltivazione di piante da sovescio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per la copertura del suolo dopo il raccolto, per prevenire l'erosione del terreno e la perdita di nutrienti e per concimare.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Lavorazioni del terreno meno aggressive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(vietate le arature profonde e comunque ridurre al massimo l’aratura).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Corretta sistemazione idraulica superficiale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(occorre preservare il terreno dall’erosione idrica).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801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A406A5B-9A44-4B68-8002-85E9314BA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12" y="1091784"/>
            <a:ext cx="8966860" cy="4414133"/>
          </a:xfrm>
        </p:spPr>
        <p:txBody>
          <a:bodyPr>
            <a:normAutofit/>
          </a:bodyPr>
          <a:lstStyle/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Uso di fertilizzanti organici di origine vegetale e/o animale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(es. letame) per migliorare la struttura del terreno e prevenire l'erosione del suolo. </a:t>
            </a:r>
            <a:endParaRPr 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endParaRPr 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Tecnica della falsa semina,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pacciamatura, sarchiatura e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pirodiserbo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per combattere le infestanti.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endParaRPr lang="it-IT" alt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000" b="1" dirty="0">
                <a:solidFill>
                  <a:schemeClr val="accent6">
                    <a:lumMod val="50000"/>
                  </a:schemeClr>
                </a:solidFill>
              </a:rPr>
              <a:t>Scelta delle varietà </a:t>
            </a:r>
            <a:r>
              <a:rPr lang="it-IT" altLang="it-IT" sz="2000" dirty="0">
                <a:solidFill>
                  <a:schemeClr val="accent6">
                    <a:lumMod val="50000"/>
                  </a:schemeClr>
                </a:solidFill>
              </a:rPr>
              <a:t>che resistono alle malattie e si adattano alle condizioni pedoclimatiche del luogo.</a:t>
            </a:r>
          </a:p>
          <a:p>
            <a:pPr lvl="0" algn="just">
              <a:spcBef>
                <a:spcPct val="0"/>
              </a:spcBef>
              <a:buClrTx/>
              <a:buSzTx/>
            </a:pPr>
            <a:endParaRPr lang="it-IT" alt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000" b="1" dirty="0">
                <a:solidFill>
                  <a:schemeClr val="accent6">
                    <a:lumMod val="50000"/>
                  </a:schemeClr>
                </a:solidFill>
              </a:rPr>
              <a:t>Corretta gestione dell’eventuale irrigazione.</a:t>
            </a:r>
          </a:p>
          <a:p>
            <a:pPr lvl="0" algn="just">
              <a:spcBef>
                <a:spcPct val="0"/>
              </a:spcBef>
              <a:buClrTx/>
              <a:buSzTx/>
            </a:pPr>
            <a:endParaRPr lang="it-IT" alt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000" b="1" dirty="0">
                <a:solidFill>
                  <a:schemeClr val="accent6">
                    <a:lumMod val="50000"/>
                  </a:schemeClr>
                </a:solidFill>
              </a:rPr>
              <a:t>Insetticidi naturali </a:t>
            </a:r>
            <a:r>
              <a:rPr lang="it-IT" altLang="it-IT" sz="2000" dirty="0">
                <a:solidFill>
                  <a:schemeClr val="accent6">
                    <a:lumMod val="50000"/>
                  </a:schemeClr>
                </a:solidFill>
              </a:rPr>
              <a:t>a base di </a:t>
            </a:r>
            <a:r>
              <a:rPr lang="it-IT" altLang="it-IT" sz="2000" dirty="0" err="1">
                <a:solidFill>
                  <a:schemeClr val="accent6">
                    <a:lumMod val="50000"/>
                  </a:schemeClr>
                </a:solidFill>
              </a:rPr>
              <a:t>pireto</a:t>
            </a:r>
            <a:r>
              <a:rPr lang="it-IT" altLang="it-IT" sz="20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it-IT" altLang="it-IT" sz="2000" i="1" dirty="0" err="1">
                <a:solidFill>
                  <a:schemeClr val="accent6">
                    <a:lumMod val="50000"/>
                  </a:schemeClr>
                </a:solidFill>
              </a:rPr>
              <a:t>bacillus</a:t>
            </a:r>
            <a:r>
              <a:rPr lang="it-IT" altLang="it-IT" sz="20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altLang="it-IT" sz="2000" i="1" dirty="0" err="1">
                <a:solidFill>
                  <a:schemeClr val="accent6">
                    <a:lumMod val="50000"/>
                  </a:schemeClr>
                </a:solidFill>
              </a:rPr>
              <a:t>thuringiensis</a:t>
            </a:r>
            <a:r>
              <a:rPr lang="it-IT" altLang="it-IT" sz="2000" dirty="0">
                <a:solidFill>
                  <a:schemeClr val="accent6">
                    <a:lumMod val="50000"/>
                  </a:schemeClr>
                </a:solidFill>
              </a:rPr>
              <a:t>, ecc.  </a:t>
            </a:r>
          </a:p>
          <a:p>
            <a:pPr lvl="0" algn="just">
              <a:spcBef>
                <a:spcPct val="0"/>
              </a:spcBef>
              <a:buClrTx/>
              <a:buSzTx/>
            </a:pPr>
            <a:endParaRPr lang="it-IT" alt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it-IT" altLang="it-IT" sz="2000" b="1" dirty="0">
                <a:solidFill>
                  <a:schemeClr val="accent6">
                    <a:lumMod val="50000"/>
                  </a:schemeClr>
                </a:solidFill>
              </a:rPr>
              <a:t>Anticrittogamici </a:t>
            </a:r>
            <a:r>
              <a:rPr lang="it-IT" altLang="it-IT" sz="2000" dirty="0">
                <a:solidFill>
                  <a:schemeClr val="accent6">
                    <a:lumMod val="50000"/>
                  </a:schemeClr>
                </a:solidFill>
              </a:rPr>
              <a:t>a base di zolfo, di rame, ecc. </a:t>
            </a:r>
          </a:p>
          <a:p>
            <a:pPr lvl="0" algn="just">
              <a:spcBef>
                <a:spcPct val="0"/>
              </a:spcBef>
              <a:buClrTx/>
              <a:buSzTx/>
            </a:pPr>
            <a:endParaRPr lang="it-IT" altLang="it-IT" sz="19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endParaRPr lang="it-IT" sz="1600" dirty="0">
              <a:solidFill>
                <a:srgbClr val="92D05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18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53" y="1136468"/>
            <a:ext cx="8611273" cy="992777"/>
          </a:xfrm>
        </p:spPr>
        <p:txBody>
          <a:bodyPr/>
          <a:lstStyle/>
          <a:p>
            <a:pPr algn="l">
              <a:lnSpc>
                <a:spcPct val="115000"/>
              </a:lnSpc>
            </a:pPr>
            <a:br>
              <a:rPr lang="it-IT" sz="3200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48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Calibri" pitchFamily="34" charset="0"/>
              </a:rPr>
              <a:t>Aspetti organizzativi-politici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406A5B-9A44-4B68-8002-85E9314BA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953" y="1909042"/>
            <a:ext cx="8291274" cy="3931567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 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Wingdings" panose="05000000000000000000" pitchFamily="2" charset="2"/>
              <a:buChar char="ü"/>
            </a:pPr>
            <a:endParaRPr lang="it-IT" sz="2000" dirty="0">
              <a:solidFill>
                <a:prstClr val="black"/>
              </a:solidFill>
            </a:endParaRPr>
          </a:p>
          <a:p>
            <a:pPr lvl="0" algn="just">
              <a:spcBef>
                <a:spcPts val="0"/>
              </a:spcBef>
              <a:buClrTx/>
              <a:buSzTx/>
            </a:pPr>
            <a:r>
              <a:rPr lang="it-IT" sz="2800" dirty="0">
                <a:solidFill>
                  <a:schemeClr val="accent6">
                    <a:lumMod val="50000"/>
                  </a:schemeClr>
                </a:solidFill>
              </a:rPr>
              <a:t>Fondamentale che si sviluppino </a:t>
            </a:r>
            <a:r>
              <a:rPr lang="it-IT" sz="2800" b="1" dirty="0">
                <a:solidFill>
                  <a:srgbClr val="C00000"/>
                </a:solidFill>
              </a:rPr>
              <a:t>FILIERE MULTIPRODOTTO</a:t>
            </a:r>
            <a:r>
              <a:rPr lang="it-IT" sz="2800" dirty="0">
                <a:solidFill>
                  <a:schemeClr val="accent6">
                    <a:lumMod val="50000"/>
                  </a:schemeClr>
                </a:solidFill>
              </a:rPr>
              <a:t>, o comunque collaborazioni tra filiere complementari, per supportare la progettazione e gestione di rotazioni che siano sostenibili sia sul piano </a:t>
            </a:r>
            <a:r>
              <a:rPr lang="it-IT" sz="2800" b="1" dirty="0">
                <a:solidFill>
                  <a:srgbClr val="C00000"/>
                </a:solidFill>
              </a:rPr>
              <a:t>AGRONOMICO</a:t>
            </a:r>
            <a:r>
              <a:rPr lang="it-IT" sz="2800" dirty="0">
                <a:solidFill>
                  <a:schemeClr val="accent6">
                    <a:lumMod val="50000"/>
                  </a:schemeClr>
                </a:solidFill>
              </a:rPr>
              <a:t> che su quello </a:t>
            </a:r>
            <a:r>
              <a:rPr lang="it-IT" sz="2800" b="1" dirty="0">
                <a:solidFill>
                  <a:srgbClr val="C00000"/>
                </a:solidFill>
              </a:rPr>
              <a:t>ECONOMICO. </a:t>
            </a:r>
          </a:p>
          <a:p>
            <a:pPr lvl="0" algn="just">
              <a:spcBef>
                <a:spcPts val="0"/>
              </a:spcBef>
              <a:buClrTx/>
              <a:buSzTx/>
            </a:pPr>
            <a:endParaRPr lang="it-IT" sz="2800" dirty="0">
              <a:solidFill>
                <a:srgbClr val="C00000"/>
              </a:solidFill>
            </a:endParaRPr>
          </a:p>
          <a:p>
            <a:pPr lvl="0" algn="just">
              <a:spcBef>
                <a:spcPts val="0"/>
              </a:spcBef>
              <a:buClrTx/>
              <a:buSzTx/>
            </a:pPr>
            <a:r>
              <a:rPr lang="it-IT" sz="2800" dirty="0">
                <a:solidFill>
                  <a:schemeClr val="accent6">
                    <a:lumMod val="50000"/>
                  </a:schemeClr>
                </a:solidFill>
              </a:rPr>
              <a:t>La sostenibilità ambientale deve essere coniugata con quella economica!</a:t>
            </a:r>
          </a:p>
          <a:p>
            <a:pPr lvl="0" algn="just">
              <a:spcBef>
                <a:spcPts val="0"/>
              </a:spcBef>
              <a:buClrTx/>
              <a:buSzTx/>
            </a:pPr>
            <a:endParaRPr lang="it-IT" sz="2800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buClrTx/>
              <a:buSzTx/>
            </a:pPr>
            <a:r>
              <a:rPr lang="it-IT" sz="2800" dirty="0">
                <a:solidFill>
                  <a:schemeClr val="accent6">
                    <a:lumMod val="50000"/>
                  </a:schemeClr>
                </a:solidFill>
              </a:rPr>
              <a:t>L’approccio di filiera è fondamentale per coniugare la </a:t>
            </a:r>
            <a:r>
              <a:rPr lang="it-IT" sz="2800" b="1" dirty="0">
                <a:solidFill>
                  <a:srgbClr val="C00000"/>
                </a:solidFill>
              </a:rPr>
              <a:t>sostenibilità ambientale </a:t>
            </a:r>
            <a:r>
              <a:rPr lang="it-IT" sz="2800" dirty="0">
                <a:solidFill>
                  <a:schemeClr val="accent6">
                    <a:lumMod val="50000"/>
                  </a:schemeClr>
                </a:solidFill>
              </a:rPr>
              <a:t>con la </a:t>
            </a:r>
            <a:r>
              <a:rPr lang="it-IT" sz="2800" b="1" dirty="0">
                <a:solidFill>
                  <a:srgbClr val="C00000"/>
                </a:solidFill>
              </a:rPr>
              <a:t>sostenibilità economica </a:t>
            </a:r>
            <a:r>
              <a:rPr lang="it-IT" sz="2800" dirty="0">
                <a:solidFill>
                  <a:schemeClr val="tx1"/>
                </a:solidFill>
              </a:rPr>
              <a:t>e </a:t>
            </a:r>
            <a:r>
              <a:rPr lang="it-IT" sz="2800" dirty="0">
                <a:solidFill>
                  <a:schemeClr val="accent6">
                    <a:lumMod val="50000"/>
                  </a:schemeClr>
                </a:solidFill>
              </a:rPr>
              <a:t>quindi sostenere un’agricoltura sempre più </a:t>
            </a:r>
            <a:r>
              <a:rPr lang="it-IT" sz="2800" b="1" dirty="0">
                <a:solidFill>
                  <a:srgbClr val="C00000"/>
                </a:solidFill>
              </a:rPr>
              <a:t>«professionale».</a:t>
            </a:r>
          </a:p>
          <a:p>
            <a:pPr lvl="0" algn="just">
              <a:spcBef>
                <a:spcPts val="0"/>
              </a:spcBef>
              <a:buClrTx/>
              <a:buSzTx/>
            </a:pPr>
            <a:endParaRPr lang="it-IT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29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53" y="277210"/>
            <a:ext cx="8611273" cy="1303396"/>
          </a:xfrm>
        </p:spPr>
        <p:txBody>
          <a:bodyPr/>
          <a:lstStyle/>
          <a:p>
            <a:pPr algn="l"/>
            <a:br>
              <a:rPr lang="it-IT" sz="3200" dirty="0">
                <a:solidFill>
                  <a:srgbClr val="92D050"/>
                </a:solidFill>
              </a:rPr>
            </a:br>
            <a:r>
              <a:rPr lang="it-IT" sz="3200" dirty="0">
                <a:solidFill>
                  <a:srgbClr val="669900"/>
                </a:solidFill>
              </a:rPr>
              <a:t> </a:t>
            </a:r>
            <a:br>
              <a:rPr lang="it-IT" sz="48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Calibri" pitchFamily="34" charset="0"/>
              </a:rPr>
            </a:br>
            <a:r>
              <a:rPr lang="it-IT" sz="48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Calibri" pitchFamily="34" charset="0"/>
              </a:rPr>
              <a:t>La «transizione tecnologica»</a:t>
            </a:r>
            <a:endParaRPr lang="it-IT" sz="3200" dirty="0">
              <a:solidFill>
                <a:srgbClr val="66990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B1E20CF-9726-4D10-8410-56402FE109F4}"/>
              </a:ext>
            </a:extLst>
          </p:cNvPr>
          <p:cNvSpPr/>
          <p:nvPr/>
        </p:nvSpPr>
        <p:spPr>
          <a:xfrm>
            <a:off x="995032" y="1793862"/>
            <a:ext cx="83682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ü"/>
            </a:pPr>
            <a:endParaRPr lang="it-IT" sz="2000" dirty="0"/>
          </a:p>
          <a:p>
            <a:pPr marL="285750" indent="-285750" algn="r">
              <a:buFont typeface="Wingdings" panose="05000000000000000000" pitchFamily="2" charset="2"/>
              <a:buChar char="ü"/>
            </a:pPr>
            <a:endParaRPr lang="it-IT" sz="2000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445E2E7-76D9-4319-815F-8C687FEB3DB4}"/>
              </a:ext>
            </a:extLst>
          </p:cNvPr>
          <p:cNvSpPr/>
          <p:nvPr/>
        </p:nvSpPr>
        <p:spPr>
          <a:xfrm>
            <a:off x="1017491" y="1896575"/>
            <a:ext cx="83682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ü"/>
            </a:pPr>
            <a:endParaRPr lang="it-IT" sz="2000" dirty="0"/>
          </a:p>
          <a:p>
            <a:pPr marL="285750" indent="-285750" algn="r"/>
            <a:endParaRPr lang="it-IT" sz="2000" dirty="0"/>
          </a:p>
          <a:p>
            <a:pPr marL="285750" indent="-285750" algn="r"/>
            <a:r>
              <a:rPr lang="it-IT" dirty="0"/>
              <a:t>  </a:t>
            </a:r>
          </a:p>
        </p:txBody>
      </p:sp>
      <p:sp>
        <p:nvSpPr>
          <p:cNvPr id="8" name="Rettangolo 7"/>
          <p:cNvSpPr/>
          <p:nvPr/>
        </p:nvSpPr>
        <p:spPr>
          <a:xfrm>
            <a:off x="1235676" y="1440885"/>
            <a:ext cx="797010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>
                <a:solidFill>
                  <a:srgbClr val="669900"/>
                </a:solidFill>
              </a:rPr>
              <a:t>I principi dell’agricoltura di precisione (AP)</a:t>
            </a:r>
            <a:endParaRPr lang="it-IT" sz="2400" b="1" dirty="0">
              <a:solidFill>
                <a:srgbClr val="C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rgbClr val="C00000"/>
                </a:solidFill>
              </a:rPr>
              <a:t>“</a:t>
            </a:r>
            <a:r>
              <a:rPr lang="it-IT" b="1" dirty="0">
                <a:solidFill>
                  <a:srgbClr val="C00000"/>
                </a:solidFill>
              </a:rPr>
              <a:t>Fare la cosa giusta, al momento giusto, al posto giusto”:                                         </a:t>
            </a:r>
            <a:r>
              <a:rPr lang="it-IT" dirty="0"/>
              <a:t>tenere conto della variabilità nel tempo e nello spazio dei fattori che influiscono sul processo produttivo agricolo, per migliorare l’efficienza degli input nella gestione dinamica del processo.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it-IT" b="1" dirty="0">
              <a:solidFill>
                <a:srgbClr val="C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b="1" dirty="0">
                <a:solidFill>
                  <a:srgbClr val="C00000"/>
                </a:solidFill>
              </a:rPr>
              <a:t>Usare meno risorse per ottenere lo stesso risultato </a:t>
            </a:r>
            <a:r>
              <a:rPr lang="it-IT" dirty="0"/>
              <a:t>oppure </a:t>
            </a:r>
            <a:r>
              <a:rPr lang="it-IT" b="1" dirty="0">
                <a:solidFill>
                  <a:srgbClr val="C00000"/>
                </a:solidFill>
              </a:rPr>
              <a:t>ottenere un risultato migliore a parità di risorse</a:t>
            </a:r>
            <a:r>
              <a:rPr lang="it-IT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it-IT" b="1" dirty="0">
              <a:solidFill>
                <a:srgbClr val="C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b="1" dirty="0">
                <a:solidFill>
                  <a:srgbClr val="C00000"/>
                </a:solidFill>
              </a:rPr>
              <a:t>L’AP si basa sulla tecnologia </a:t>
            </a:r>
            <a:r>
              <a:rPr lang="it-IT" dirty="0">
                <a:solidFill>
                  <a:srgbClr val="C00000"/>
                </a:solidFill>
              </a:rPr>
              <a:t>per ottimizzare le capacità di monitoraggio della variabilità e della gestione idonea di questa.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it-IT" b="1" dirty="0">
              <a:solidFill>
                <a:srgbClr val="C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b="1" dirty="0">
                <a:solidFill>
                  <a:srgbClr val="C00000"/>
                </a:solidFill>
              </a:rPr>
              <a:t>Coniugare la sostenibilità economica con quella ambientale. </a:t>
            </a:r>
            <a:endParaRPr lang="it-IT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it-IT" dirty="0">
              <a:solidFill>
                <a:srgbClr val="C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dirty="0">
                <a:solidFill>
                  <a:srgbClr val="C00000"/>
                </a:solidFill>
              </a:rPr>
              <a:t>I</a:t>
            </a:r>
            <a:r>
              <a:rPr lang="it-IT" b="1" dirty="0">
                <a:solidFill>
                  <a:srgbClr val="C00000"/>
                </a:solidFill>
              </a:rPr>
              <a:t> sistemi di supporto </a:t>
            </a:r>
            <a:r>
              <a:rPr lang="it-IT" b="1" dirty="0" err="1">
                <a:solidFill>
                  <a:srgbClr val="C00000"/>
                </a:solidFill>
              </a:rPr>
              <a:t>decionali</a:t>
            </a:r>
            <a:r>
              <a:rPr lang="it-IT" b="1" dirty="0">
                <a:solidFill>
                  <a:srgbClr val="C00000"/>
                </a:solidFill>
              </a:rPr>
              <a:t>/</a:t>
            </a:r>
            <a:r>
              <a:rPr lang="it-IT" b="1" dirty="0" err="1">
                <a:solidFill>
                  <a:srgbClr val="C00000"/>
                </a:solidFill>
              </a:rPr>
              <a:t>decisional</a:t>
            </a:r>
            <a:r>
              <a:rPr lang="it-IT" b="1" dirty="0">
                <a:solidFill>
                  <a:srgbClr val="C00000"/>
                </a:solidFill>
              </a:rPr>
              <a:t> </a:t>
            </a:r>
            <a:r>
              <a:rPr lang="it-IT" b="1" dirty="0" err="1">
                <a:solidFill>
                  <a:srgbClr val="C00000"/>
                </a:solidFill>
              </a:rPr>
              <a:t>support</a:t>
            </a:r>
            <a:r>
              <a:rPr lang="it-IT" b="1" dirty="0">
                <a:solidFill>
                  <a:srgbClr val="C00000"/>
                </a:solidFill>
              </a:rPr>
              <a:t> </a:t>
            </a:r>
            <a:r>
              <a:rPr lang="it-IT" b="1" dirty="0" err="1">
                <a:solidFill>
                  <a:srgbClr val="C00000"/>
                </a:solidFill>
              </a:rPr>
              <a:t>system</a:t>
            </a:r>
            <a:r>
              <a:rPr lang="it-IT" b="1" dirty="0">
                <a:solidFill>
                  <a:srgbClr val="C00000"/>
                </a:solidFill>
              </a:rPr>
              <a:t>  (DSS) </a:t>
            </a:r>
            <a:r>
              <a:rPr lang="it-IT" dirty="0"/>
              <a:t>avranno un impatto anche nell’agricoltura biologica. Solo 1’% della SAU italiana viene gestita secondo i principi dell’agricoltura di precisione.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it-IT" sz="2000" b="1" dirty="0">
              <a:solidFill>
                <a:srgbClr val="C00000"/>
              </a:solidFill>
            </a:endParaRPr>
          </a:p>
          <a:p>
            <a:pPr algn="just"/>
            <a:endParaRPr lang="it-IT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841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93636"/>
            <a:ext cx="8611273" cy="1538527"/>
          </a:xfrm>
        </p:spPr>
        <p:txBody>
          <a:bodyPr/>
          <a:lstStyle/>
          <a:p>
            <a:pPr algn="l"/>
            <a:r>
              <a:rPr lang="it-IT" sz="2400" b="1" dirty="0">
                <a:solidFill>
                  <a:srgbClr val="99CC00"/>
                </a:solidFill>
              </a:rPr>
              <a:t>Una criticità del sistema  </a:t>
            </a:r>
            <a:br>
              <a:rPr lang="it-IT" sz="3200" b="1" dirty="0">
                <a:solidFill>
                  <a:srgbClr val="99CC00"/>
                </a:solidFill>
              </a:rPr>
            </a:br>
            <a:r>
              <a:rPr lang="it-IT" sz="4800" b="1" dirty="0">
                <a:solidFill>
                  <a:schemeClr val="accent2">
                    <a:lumMod val="75000"/>
                  </a:schemeClr>
                </a:solidFill>
              </a:rPr>
              <a:t>La problematica fosfiti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914401" y="1806806"/>
            <a:ext cx="8477794" cy="3638955"/>
          </a:xfrm>
        </p:spPr>
        <p:txBody>
          <a:bodyPr>
            <a:noAutofit/>
          </a:bodyPr>
          <a:lstStyle/>
          <a:p>
            <a:pPr algn="l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DA COSA SONO DETERMINATE LE POSITIVITA’ DI ACIDITO FOSFOROSO? DIVERSE IPOTESI INIZIALI: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Uso illecito di prodotti per la difesa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 base di fosfiti non consentiti in agricoltura biologica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Derivazione da processi metabolici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all’interno della coltura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Naturale presenza di fosfiti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all’interno di concimi organici, ammendanti, biostimolanti, di varia origine vegetale o animale, utilizzati in agricoltura biologica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Non conformità di mezzi tecnici consentiti in agricoltura biologica</a:t>
            </a:r>
          </a:p>
        </p:txBody>
      </p:sp>
    </p:spTree>
    <p:extLst>
      <p:ext uri="{BB962C8B-B14F-4D97-AF65-F5344CB8AC3E}">
        <p14:creationId xmlns:p14="http://schemas.microsoft.com/office/powerpoint/2010/main" val="841924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827903" y="984401"/>
            <a:ext cx="8700217" cy="3889458"/>
          </a:xfrm>
        </p:spPr>
        <p:txBody>
          <a:bodyPr>
            <a:noAutofit/>
          </a:bodyPr>
          <a:lstStyle/>
          <a:p>
            <a:pPr algn="l"/>
            <a:r>
              <a:rPr lang="it-IT" sz="2000" u="sng" dirty="0">
                <a:solidFill>
                  <a:schemeClr val="accent6">
                    <a:lumMod val="50000"/>
                  </a:schemeClr>
                </a:solidFill>
              </a:rPr>
              <a:t>I risultati del progetto </a:t>
            </a:r>
            <a:r>
              <a:rPr lang="it-IT" sz="2000" b="1" u="sng" dirty="0">
                <a:solidFill>
                  <a:srgbClr val="C00000"/>
                </a:solidFill>
              </a:rPr>
              <a:t>BIOFOSF </a:t>
            </a:r>
            <a:r>
              <a:rPr lang="it-IT" sz="2000" u="sng" dirty="0">
                <a:solidFill>
                  <a:schemeClr val="accent6">
                    <a:lumMod val="50000"/>
                  </a:schemeClr>
                </a:solidFill>
              </a:rPr>
              <a:t>del CREA su prodotti ortofrutticoli: 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La rilevazione di solo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ac.Fosforoso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in assenza di ac.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etilfosfonico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nei prodotti freschi non può più essere più considerata un falso positivo (come prevedeva l’RT16 rev.4 di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Accredia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); 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Le colture arboree sono quelle maggiormente interessate dalla residualità del fosfito; 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Effetto a lungo termine sulle frutticole per lo stoccaggio del fosfito nelle parti legnose e la trasmigrazione successiva nei rami più giovani, nelle foglie e nei frutti; </a:t>
            </a:r>
          </a:p>
          <a:p>
            <a:pPr algn="just"/>
            <a:r>
              <a:rPr lang="it-IT" sz="2000" b="1" dirty="0">
                <a:solidFill>
                  <a:srgbClr val="C00000"/>
                </a:solidFill>
              </a:rPr>
              <a:t>La positività al solo </a:t>
            </a:r>
            <a:r>
              <a:rPr lang="it-IT" sz="2000" b="1" dirty="0" err="1">
                <a:solidFill>
                  <a:srgbClr val="C00000"/>
                </a:solidFill>
              </a:rPr>
              <a:t>ac</a:t>
            </a:r>
            <a:r>
              <a:rPr lang="it-IT" sz="2000" b="1" dirty="0">
                <a:solidFill>
                  <a:srgbClr val="C00000"/>
                </a:solidFill>
              </a:rPr>
              <a:t>. Fosforoso (&gt;0,01 mg/kg) deriva da: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rgbClr val="C00000"/>
                </a:solidFill>
              </a:rPr>
              <a:t>uso improprio di mezzi tecnici non ammessi in </a:t>
            </a:r>
            <a:r>
              <a:rPr lang="it-IT" sz="2000" b="1" dirty="0" err="1">
                <a:solidFill>
                  <a:srgbClr val="C00000"/>
                </a:solidFill>
              </a:rPr>
              <a:t>bio</a:t>
            </a:r>
            <a:endParaRPr lang="it-IT" sz="2000" b="1" dirty="0">
              <a:solidFill>
                <a:srgbClr val="C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rgbClr val="C00000"/>
                </a:solidFill>
              </a:rPr>
              <a:t>uso di mezzi tecnici ammessi in </a:t>
            </a:r>
            <a:r>
              <a:rPr lang="it-IT" sz="2000" b="1" dirty="0" err="1">
                <a:solidFill>
                  <a:srgbClr val="C00000"/>
                </a:solidFill>
              </a:rPr>
              <a:t>bio</a:t>
            </a:r>
            <a:r>
              <a:rPr lang="it-IT" sz="2000" b="1" dirty="0">
                <a:solidFill>
                  <a:srgbClr val="C00000"/>
                </a:solidFill>
              </a:rPr>
              <a:t> ma irregolari</a:t>
            </a:r>
          </a:p>
        </p:txBody>
      </p:sp>
    </p:spTree>
    <p:extLst>
      <p:ext uri="{BB962C8B-B14F-4D97-AF65-F5344CB8AC3E}">
        <p14:creationId xmlns:p14="http://schemas.microsoft.com/office/powerpoint/2010/main" val="2289103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A406A5B-9A44-4B68-8002-85E9314BA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352" y="1454163"/>
            <a:ext cx="8840300" cy="3700558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Wingdings" pitchFamily="2" charset="2"/>
              <a:buChar char="ü"/>
            </a:pPr>
            <a:endParaRPr lang="it-IT" sz="2800" dirty="0">
              <a:solidFill>
                <a:srgbClr val="92D050"/>
              </a:solidFill>
            </a:endParaRPr>
          </a:p>
          <a:p>
            <a:pPr marL="457200" indent="-457200" algn="l">
              <a:buFont typeface="Wingdings" pitchFamily="2" charset="2"/>
              <a:buChar char="ü"/>
            </a:pPr>
            <a:endParaRPr lang="it-IT" sz="2800" dirty="0">
              <a:solidFill>
                <a:srgbClr val="92D050"/>
              </a:solidFill>
            </a:endParaRPr>
          </a:p>
          <a:p>
            <a:pPr marL="457200" indent="-457200" algn="l">
              <a:buFont typeface="Wingdings" pitchFamily="2" charset="2"/>
              <a:buChar char="ü"/>
            </a:pPr>
            <a:r>
              <a:rPr lang="it-IT" sz="3100" dirty="0">
                <a:solidFill>
                  <a:srgbClr val="92D050"/>
                </a:solidFill>
              </a:rPr>
              <a:t>Premessa 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it-IT" sz="3100" dirty="0">
                <a:solidFill>
                  <a:srgbClr val="92D050"/>
                </a:solidFill>
              </a:rPr>
              <a:t>Aspetti normativi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it-IT" sz="3100" dirty="0">
                <a:solidFill>
                  <a:srgbClr val="92D050"/>
                </a:solidFill>
              </a:rPr>
              <a:t>Aspetti agro-ecologici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it-IT" sz="3100" dirty="0">
                <a:solidFill>
                  <a:srgbClr val="92D050"/>
                </a:solidFill>
              </a:rPr>
              <a:t>Aspetti </a:t>
            </a:r>
            <a:r>
              <a:rPr lang="it-IT" sz="3100" dirty="0" err="1">
                <a:solidFill>
                  <a:srgbClr val="92D050"/>
                </a:solidFill>
              </a:rPr>
              <a:t>organizzativi-politici</a:t>
            </a:r>
            <a:r>
              <a:rPr lang="it-IT" sz="3100" dirty="0">
                <a:solidFill>
                  <a:srgbClr val="92D050"/>
                </a:solidFill>
              </a:rPr>
              <a:t> 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it-IT" sz="3100" dirty="0">
                <a:solidFill>
                  <a:srgbClr val="92D050"/>
                </a:solidFill>
              </a:rPr>
              <a:t>Aspetti legati alla «transizione» tecnologica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it-IT" sz="3100" dirty="0">
                <a:solidFill>
                  <a:srgbClr val="92D050"/>
                </a:solidFill>
              </a:rPr>
              <a:t>Criticità del sistema: caso fosfiti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it-IT" sz="3100" dirty="0">
                <a:solidFill>
                  <a:srgbClr val="92D050"/>
                </a:solidFill>
              </a:rPr>
              <a:t>Conclusioni</a:t>
            </a:r>
          </a:p>
          <a:p>
            <a:pPr marL="457200" indent="-457200" algn="l">
              <a:buFont typeface="Wingdings" pitchFamily="2" charset="2"/>
              <a:buChar char="ü"/>
            </a:pPr>
            <a:endParaRPr lang="it-IT" sz="3100" dirty="0">
              <a:solidFill>
                <a:srgbClr val="92D050"/>
              </a:solidFill>
            </a:endParaRPr>
          </a:p>
          <a:p>
            <a:pPr marL="457200" indent="-457200" algn="l">
              <a:buFont typeface="Wingdings" pitchFamily="2" charset="2"/>
              <a:buChar char="ü"/>
            </a:pPr>
            <a:endParaRPr lang="it-IT" sz="2800" dirty="0">
              <a:solidFill>
                <a:srgbClr val="92D05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6590993-4A19-4041-AF1C-B00880687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1423"/>
            <a:ext cx="1640357" cy="1236577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Punti da considerare</a:t>
            </a:r>
            <a:endParaRPr kumimoji="0" lang="it-IT" sz="4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5679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6B238961-8393-46DA-8235-DB78C2CB40E4}"/>
              </a:ext>
            </a:extLst>
          </p:cNvPr>
          <p:cNvSpPr/>
          <p:nvPr/>
        </p:nvSpPr>
        <p:spPr>
          <a:xfrm>
            <a:off x="993497" y="1096090"/>
            <a:ext cx="82494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Ne discende che: </a:t>
            </a:r>
            <a:endParaRPr lang="it-IT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I maggiori prodotti rameici diffusi sul territorio italiano e autorizzati per l’agricoltura biologica possono contenere al loro interno fosfiti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(se non addirittura acido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etilfosfonico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).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Essendo il rame il principale anticrittogamico utilizzato in agricoltura biologica,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si è generata una estesa contaminazione delle colture, comunque inferiore di decine di volte rispetto al LMR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(Limite Massimo dei Residui) del convenzionale.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L’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ac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. fosforoso (metabolita ultimo del fosfito di potassio o dell’acido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etilfosfonico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è anche un nutriente per la pianta, per cui, contrariamente ad altri fitofarmaci, viene accumulato negli organi di riserva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, quali radici e legno, per poi essere mobilizzato verso foglie e frutti (semi in particolare). </a:t>
            </a:r>
          </a:p>
        </p:txBody>
      </p:sp>
    </p:spTree>
    <p:extLst>
      <p:ext uri="{BB962C8B-B14F-4D97-AF65-F5344CB8AC3E}">
        <p14:creationId xmlns:p14="http://schemas.microsoft.com/office/powerpoint/2010/main" val="2797135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6B238961-8393-46DA-8235-DB78C2CB40E4}"/>
              </a:ext>
            </a:extLst>
          </p:cNvPr>
          <p:cNvSpPr/>
          <p:nvPr/>
        </p:nvSpPr>
        <p:spPr>
          <a:xfrm>
            <a:off x="819983" y="874142"/>
            <a:ext cx="8249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Le contaminazioni riguardano in modo particolare la frutta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(40% circa dei campioni), a conferma della durata pluriennale di tale fenomeno.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La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problematica sorge anche per i nuovi impianti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fatti </a:t>
            </a: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</a:rPr>
              <a:t>ad hoc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in biologico, con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astoni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acquistati in deroga come previsto dalla legge.</a:t>
            </a:r>
          </a:p>
          <a:p>
            <a:pPr algn="just"/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Inoltre……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Ad oggi non si hanno a disposizione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dati certi sui tempi di «decontaminazione»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delle colture arboree.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A livello europeo non c’è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uniformità di gestione di tale problematica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in quanto la normativa orizzontale sull’agricoltura biologica non fissa una soglia massima di contaminazione comune a tutti i Paesi membri. </a:t>
            </a:r>
          </a:p>
        </p:txBody>
      </p:sp>
    </p:spTree>
    <p:extLst>
      <p:ext uri="{BB962C8B-B14F-4D97-AF65-F5344CB8AC3E}">
        <p14:creationId xmlns:p14="http://schemas.microsoft.com/office/powerpoint/2010/main" val="1826336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D49C9949-45B8-4934-99A8-8E5A359D9C04}"/>
              </a:ext>
            </a:extLst>
          </p:cNvPr>
          <p:cNvSpPr/>
          <p:nvPr/>
        </p:nvSpPr>
        <p:spPr>
          <a:xfrm>
            <a:off x="819983" y="1358812"/>
            <a:ext cx="891299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 seguito delle risultanze del progetto BIOFOSF sull’ortofrutta: </a:t>
            </a:r>
          </a:p>
          <a:p>
            <a:pPr algn="just"/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È stato modificato il Regolamento Tecnico 16 (RT16) di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Accredia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ed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eliminato il falso positivo per i prodotti freschi (ortofrutta) mentre non viene escluso per i prodotti trasformati (ortofrutta e vino)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. (La rilevazione di solo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ac.fosforoso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in assenza di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ac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etilfosfonico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nei prodotti freschi non può più essere considerata un falso positivo).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Venuto meno il falso positivo, per i prodotti freschi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si applica la soglia prevista dal DM 309/2011,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in caso di ritrovamento di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ac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. Fosforoso e/o di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ac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Etilfosfonico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, ovvero 0,01 mg/kg.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È stato avviato un progetto specifico sul settore vitivinicolo, il BIOFOSF WINE che dovrebbe concludersi entro l’anno.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3561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819983" y="1166397"/>
            <a:ext cx="8692815" cy="4454008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Dopo diverse segnalazioni da parte dell’Alleanza delle Cooperative e delle altre sigle coinvolte, </a:t>
            </a:r>
            <a:r>
              <a:rPr lang="it-IT" sz="2000" b="1" dirty="0">
                <a:solidFill>
                  <a:srgbClr val="C00000"/>
                </a:solidFill>
              </a:rPr>
              <a:t>il </a:t>
            </a:r>
            <a:r>
              <a:rPr lang="it-IT" sz="2000" b="1" dirty="0" err="1">
                <a:solidFill>
                  <a:srgbClr val="C00000"/>
                </a:solidFill>
              </a:rPr>
              <a:t>Mipaaf</a:t>
            </a:r>
            <a:r>
              <a:rPr lang="it-IT" sz="2000" b="1" dirty="0">
                <a:solidFill>
                  <a:srgbClr val="C00000"/>
                </a:solidFill>
              </a:rPr>
              <a:t> ha proposto alle Regioni la seguente modifica al DM n. 309 del 2011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 algn="just">
              <a:lnSpc>
                <a:spcPct val="107000"/>
              </a:lnSpc>
            </a:pPr>
            <a:r>
              <a:rPr lang="it-IT" sz="2000" b="1" u="sng" dirty="0">
                <a:solidFill>
                  <a:schemeClr val="accent6">
                    <a:lumMod val="50000"/>
                  </a:schemeClr>
                </a:solidFill>
              </a:rPr>
              <a:t>Per i prodotti biologici non trasformati, compresi i prodotti biologici essiccati per i quali si deve tener conto dei fattori di concentrazione,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 riferimento ai residui di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fosfonico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si applica la seguente “soglia numerica” al di sopra della quale non è mai concedibile la certificazione:</a:t>
            </a:r>
          </a:p>
          <a:p>
            <a:pPr algn="just">
              <a:lnSpc>
                <a:spcPct val="107000"/>
              </a:lnSpc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sz="2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2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fosfonico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≤ 0,10 mg/kg fino al 31 dicembre 2021;</a:t>
            </a:r>
          </a:p>
          <a:p>
            <a:pPr marL="342900" lvl="0" indent="-342900" algn="just">
              <a:lnSpc>
                <a:spcPct val="107000"/>
              </a:lnSpc>
              <a:buFontTx/>
              <a:buChar char="-"/>
            </a:pPr>
            <a:r>
              <a:rPr lang="it-IT" sz="2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2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fosfonico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≤ 0,05 mg/kg dal 1 gennaio 2022.</a:t>
            </a:r>
          </a:p>
          <a:p>
            <a:pPr lvl="0" algn="just">
              <a:lnSpc>
                <a:spcPct val="107000"/>
              </a:lnSpc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 di sotto dei limiti inferiori indicati, l’Organismo di Controllo, ai fini della certificazione, deve sempre accertare la natura accidentale e tecnicamente inevitabile della presenza dei residui.</a:t>
            </a:r>
          </a:p>
          <a:p>
            <a:pPr algn="l"/>
            <a:endParaRPr lang="it-IT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995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3543" y="1313499"/>
            <a:ext cx="6634435" cy="509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566057" y="427949"/>
            <a:ext cx="8747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Dunque, alcuni fertilizzanti e fitosanitari autorizzati in agricoltura biologica  sono risultati contaminati con sostanze non ammesse 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0074" y="859563"/>
            <a:ext cx="692467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0136" y="920115"/>
            <a:ext cx="69723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53" y="277210"/>
            <a:ext cx="8611273" cy="1646302"/>
          </a:xfrm>
        </p:spPr>
        <p:txBody>
          <a:bodyPr/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r>
              <a:rPr lang="it-IT" sz="4800" b="1" dirty="0">
                <a:solidFill>
                  <a:schemeClr val="accent2">
                    <a:lumMod val="75000"/>
                  </a:schemeClr>
                </a:solidFill>
                <a:cs typeface="Calibri" pitchFamily="34" charset="0"/>
              </a:rPr>
              <a:t>Conclusioni in generale ….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5A5DF0-95E3-4FCB-8DD4-8DB5621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B1E20CF-9726-4D10-8410-56402FE109F4}"/>
              </a:ext>
            </a:extLst>
          </p:cNvPr>
          <p:cNvSpPr/>
          <p:nvPr/>
        </p:nvSpPr>
        <p:spPr>
          <a:xfrm>
            <a:off x="902043" y="2129246"/>
            <a:ext cx="85061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Investire nella </a:t>
            </a:r>
            <a:r>
              <a:rPr lang="it-IT" sz="2400" b="1" dirty="0">
                <a:solidFill>
                  <a:srgbClr val="C00000"/>
                </a:solidFill>
              </a:rPr>
              <a:t>SPERIMENTAZIONE DEI MEZZI TECNICI 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conformi al metodo biologico per testare la loro efficacia sia nella fertilizzazione che nella difesa.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it-IT" sz="24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Sostenere </a:t>
            </a:r>
            <a:r>
              <a:rPr lang="it-IT" sz="2400" dirty="0">
                <a:solidFill>
                  <a:srgbClr val="C00000"/>
                </a:solidFill>
              </a:rPr>
              <a:t>l’</a:t>
            </a:r>
            <a:r>
              <a:rPr lang="it-IT" sz="2400" b="1" dirty="0">
                <a:solidFill>
                  <a:srgbClr val="C00000"/>
                </a:solidFill>
              </a:rPr>
              <a:t>INNOVAZIONE</a:t>
            </a:r>
            <a:r>
              <a:rPr lang="it-IT" sz="2400" dirty="0">
                <a:solidFill>
                  <a:srgbClr val="C00000"/>
                </a:solidFill>
              </a:rPr>
              <a:t>, la </a:t>
            </a:r>
            <a:r>
              <a:rPr lang="it-IT" sz="2400" b="1" dirty="0">
                <a:solidFill>
                  <a:srgbClr val="C00000"/>
                </a:solidFill>
              </a:rPr>
              <a:t>FORMAZIONE</a:t>
            </a:r>
            <a:r>
              <a:rPr lang="it-IT" sz="2400" dirty="0">
                <a:solidFill>
                  <a:srgbClr val="C00000"/>
                </a:solidFill>
              </a:rPr>
              <a:t> e la  </a:t>
            </a:r>
            <a:r>
              <a:rPr lang="it-IT" sz="2400" b="1" dirty="0">
                <a:solidFill>
                  <a:srgbClr val="C00000"/>
                </a:solidFill>
              </a:rPr>
              <a:t>CONSULENZA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per professionalizzare la gestione delle aziende agricole biologiche. </a:t>
            </a:r>
          </a:p>
          <a:p>
            <a:pPr algn="just"/>
            <a:endParaRPr lang="it-IT" sz="24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C00000"/>
                </a:solidFill>
              </a:rPr>
              <a:t>GARANTIRE 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che i mezzi tecnici autorizzati in agricoltura biologica </a:t>
            </a:r>
            <a:r>
              <a:rPr lang="it-IT" sz="2400" b="1" dirty="0">
                <a:solidFill>
                  <a:srgbClr val="C00000"/>
                </a:solidFill>
              </a:rPr>
              <a:t>NON CONTENGANO SOSTANZE NON AMMESSE. </a:t>
            </a:r>
            <a:endParaRPr lang="it-IT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5706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1638" y="1702137"/>
            <a:ext cx="8596668" cy="4315603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it-IT" sz="2600" b="1" dirty="0">
                <a:solidFill>
                  <a:schemeClr val="accent6">
                    <a:lumMod val="50000"/>
                  </a:schemeClr>
                </a:solidFill>
              </a:rPr>
              <a:t>Senza un </a:t>
            </a:r>
            <a:r>
              <a:rPr lang="it-IT" sz="2600" b="1" dirty="0">
                <a:solidFill>
                  <a:srgbClr val="C00000"/>
                </a:solidFill>
              </a:rPr>
              <a:t>monitoraggio serio dei mezzi tecnici e la soppressione di quelli non conformi</a:t>
            </a:r>
            <a:r>
              <a:rPr lang="it-IT" sz="2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it-IT" sz="2600" dirty="0">
                <a:solidFill>
                  <a:schemeClr val="tx1"/>
                </a:solidFill>
              </a:rPr>
              <a:t>non si può parlare di «inizio della decontaminazione». </a:t>
            </a:r>
          </a:p>
          <a:p>
            <a:pPr algn="just">
              <a:buFont typeface="Wingdings" pitchFamily="2" charset="2"/>
              <a:buChar char="ü"/>
            </a:pPr>
            <a:r>
              <a:rPr lang="it-IT" sz="2600" dirty="0">
                <a:solidFill>
                  <a:schemeClr val="tx1"/>
                </a:solidFill>
              </a:rPr>
              <a:t>È essenziale finanziare un progetto di ricerca </a:t>
            </a:r>
            <a:r>
              <a:rPr lang="it-IT" sz="2600" b="1" dirty="0">
                <a:solidFill>
                  <a:schemeClr val="tx1"/>
                </a:solidFill>
              </a:rPr>
              <a:t>per definire una metodica analitica in grado di distinguere l’acido fosforoso proveniente da </a:t>
            </a:r>
            <a:r>
              <a:rPr lang="it-IT" sz="2600" b="1" dirty="0" err="1">
                <a:solidFill>
                  <a:schemeClr val="tx1"/>
                </a:solidFill>
              </a:rPr>
              <a:t>fosetyl</a:t>
            </a:r>
            <a:r>
              <a:rPr lang="it-IT" sz="2600" b="1" dirty="0">
                <a:solidFill>
                  <a:schemeClr val="tx1"/>
                </a:solidFill>
              </a:rPr>
              <a:t>-Al rispetto a quello proveniente da altre fonti </a:t>
            </a:r>
            <a:r>
              <a:rPr lang="it-IT" sz="2600" dirty="0">
                <a:solidFill>
                  <a:schemeClr val="tx1"/>
                </a:solidFill>
              </a:rPr>
              <a:t>(investigando ulteriormente se alcune colture possono produrlo spontaneamente). </a:t>
            </a:r>
          </a:p>
          <a:p>
            <a:pPr algn="just">
              <a:buFont typeface="Wingdings" pitchFamily="2" charset="2"/>
              <a:buChar char="ü"/>
            </a:pPr>
            <a:r>
              <a:rPr lang="it-IT" sz="2600" dirty="0">
                <a:solidFill>
                  <a:schemeClr val="tx1"/>
                </a:solidFill>
              </a:rPr>
              <a:t>Occorre </a:t>
            </a:r>
            <a:r>
              <a:rPr lang="it-IT" sz="2600" b="1" dirty="0">
                <a:solidFill>
                  <a:schemeClr val="tx1"/>
                </a:solidFill>
              </a:rPr>
              <a:t>approfondire ulteriormente la problematica </a:t>
            </a:r>
            <a:r>
              <a:rPr lang="it-IT" sz="2600" b="1" dirty="0">
                <a:solidFill>
                  <a:schemeClr val="accent6">
                    <a:lumMod val="50000"/>
                  </a:schemeClr>
                </a:solidFill>
              </a:rPr>
              <a:t>sul piano scientifico, per definire i tempi di «decontaminazione» </a:t>
            </a:r>
            <a:r>
              <a:rPr lang="it-IT" sz="2600" dirty="0">
                <a:solidFill>
                  <a:schemeClr val="accent6">
                    <a:lumMod val="50000"/>
                  </a:schemeClr>
                </a:solidFill>
              </a:rPr>
              <a:t>delle produzioni arboree. </a:t>
            </a:r>
            <a:r>
              <a:rPr lang="it-IT" sz="2600" b="1" u="sng" dirty="0">
                <a:solidFill>
                  <a:schemeClr val="tx1"/>
                </a:solidFill>
              </a:rPr>
              <a:t>Senza ulteriori e più approfonditi dati, è difficile porre un limite di decontaminazione perché </a:t>
            </a:r>
            <a:r>
              <a:rPr lang="it-IT" sz="2600" b="1" dirty="0">
                <a:solidFill>
                  <a:srgbClr val="C00000"/>
                </a:solidFill>
              </a:rPr>
              <a:t>rischieremmo di far pagare il prezzo più salato soltanto ai produttori biologici PER DELLE CONTAMINAZIONI ACCIDENTALI!</a:t>
            </a:r>
          </a:p>
          <a:p>
            <a:pPr algn="just">
              <a:buFont typeface="Wingdings" pitchFamily="2" charset="2"/>
              <a:buChar char="ü"/>
            </a:pPr>
            <a:r>
              <a:rPr lang="it-IT" sz="2600" b="1" dirty="0">
                <a:solidFill>
                  <a:srgbClr val="C00000"/>
                </a:solidFill>
              </a:rPr>
              <a:t>La proposta di revisione della soglia prevista dal </a:t>
            </a:r>
            <a:r>
              <a:rPr lang="it-IT" sz="2600" dirty="0"/>
              <a:t>DM n. 309 del 2011 migliora la situazione rispetto alla condizione attuale ma rischia comunque di essere </a:t>
            </a:r>
            <a:r>
              <a:rPr lang="it-IT" sz="2600" b="1" dirty="0">
                <a:solidFill>
                  <a:srgbClr val="C00000"/>
                </a:solidFill>
              </a:rPr>
              <a:t>penalizzante per buona parte della produzione fresca italiana.  </a:t>
            </a:r>
          </a:p>
          <a:p>
            <a:pPr algn="just">
              <a:buFont typeface="Wingdings" pitchFamily="2" charset="2"/>
              <a:buChar char="ü"/>
            </a:pPr>
            <a:endParaRPr lang="it-IT" sz="2400" b="1" dirty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it-IT" sz="22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FA711FD-2B91-417D-9F18-421F11A2E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38" y="5620405"/>
            <a:ext cx="1639966" cy="1237595"/>
          </a:xfrm>
          <a:prstGeom prst="rect">
            <a:avLst/>
          </a:prstGeom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F5D9CF17-F20B-4B49-BFBC-7A8CFF68CDB6}"/>
              </a:ext>
            </a:extLst>
          </p:cNvPr>
          <p:cNvSpPr txBox="1">
            <a:spLocks/>
          </p:cNvSpPr>
          <p:nvPr/>
        </p:nvSpPr>
        <p:spPr>
          <a:xfrm>
            <a:off x="471638" y="444844"/>
            <a:ext cx="8917078" cy="11090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15000"/>
              </a:lnSpc>
            </a:pPr>
            <a:br>
              <a:rPr lang="it-IT" sz="3200" dirty="0"/>
            </a:br>
            <a:endParaRPr lang="it-IT" sz="3200" dirty="0"/>
          </a:p>
          <a:p>
            <a:pPr>
              <a:lnSpc>
                <a:spcPct val="115000"/>
              </a:lnSpc>
            </a:pPr>
            <a:r>
              <a:rPr lang="it-IT" sz="14800" b="1" dirty="0">
                <a:solidFill>
                  <a:schemeClr val="accent2">
                    <a:lumMod val="75000"/>
                  </a:schemeClr>
                </a:solidFill>
                <a:cs typeface="Calibri" pitchFamily="34" charset="0"/>
              </a:rPr>
              <a:t>…e</a:t>
            </a:r>
            <a:r>
              <a:rPr lang="it-IT" sz="14800" dirty="0"/>
              <a:t> </a:t>
            </a:r>
            <a:r>
              <a:rPr lang="it-IT" sz="14800" b="1" dirty="0">
                <a:solidFill>
                  <a:schemeClr val="accent2">
                    <a:lumMod val="75000"/>
                  </a:schemeClr>
                </a:solidFill>
                <a:cs typeface="Calibri" pitchFamily="34" charset="0"/>
              </a:rPr>
              <a:t>nello specifico dei fosfiti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69308" y="1488613"/>
            <a:ext cx="7649141" cy="38807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4800" dirty="0">
                <a:solidFill>
                  <a:schemeClr val="accent6">
                    <a:lumMod val="50000"/>
                  </a:schemeClr>
                </a:solidFill>
              </a:rPr>
              <a:t>GRAZIE PER L’ATTEZIONE!</a:t>
            </a:r>
          </a:p>
          <a:p>
            <a:pPr algn="ctr">
              <a:buNone/>
            </a:pPr>
            <a:r>
              <a:rPr lang="it-IT" sz="3200" dirty="0">
                <a:solidFill>
                  <a:srgbClr val="C00000"/>
                </a:solidFill>
              </a:rPr>
              <a:t>Francesco </a:t>
            </a:r>
            <a:r>
              <a:rPr lang="it-IT" sz="3200" dirty="0" err="1">
                <a:solidFill>
                  <a:srgbClr val="C00000"/>
                </a:solidFill>
              </a:rPr>
              <a:t>Torriani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</a:p>
          <a:p>
            <a:pPr algn="ctr">
              <a:buNone/>
            </a:pPr>
            <a:r>
              <a:rPr lang="it-IT" sz="1600" dirty="0">
                <a:solidFill>
                  <a:srgbClr val="C00000"/>
                </a:solidFill>
              </a:rPr>
              <a:t>Coordinatore settore biologico - Alleanza delle Cooperative Agroalimentari </a:t>
            </a:r>
          </a:p>
          <a:p>
            <a:pPr algn="ctr">
              <a:buNone/>
            </a:pPr>
            <a:endParaRPr lang="it-IT" sz="2400" dirty="0"/>
          </a:p>
          <a:p>
            <a:pPr algn="ctr">
              <a:buNone/>
            </a:pPr>
            <a:r>
              <a:rPr lang="it-IT" sz="2400" dirty="0">
                <a:hlinkClick r:id="rId2"/>
              </a:rPr>
              <a:t>f.torriani@conmarchebio.it</a:t>
            </a:r>
            <a:endParaRPr lang="it-IT" sz="2400" dirty="0"/>
          </a:p>
          <a:p>
            <a:pPr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2" y="5620402"/>
            <a:ext cx="1639966" cy="123759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700" y="4382807"/>
            <a:ext cx="1776356" cy="12375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225" y="523716"/>
            <a:ext cx="8362898" cy="1646302"/>
          </a:xfrm>
        </p:spPr>
        <p:txBody>
          <a:bodyPr/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4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48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Premessa</a:t>
            </a:r>
            <a:endParaRPr lang="it-IT" sz="4800" dirty="0">
              <a:latin typeface="+mn-lt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6590993-4A19-4041-AF1C-B00880687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1423"/>
            <a:ext cx="1640357" cy="1236577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963D3B9-566A-4E7A-82F4-88DE81C9EFDB}"/>
              </a:ext>
            </a:extLst>
          </p:cNvPr>
          <p:cNvSpPr/>
          <p:nvPr/>
        </p:nvSpPr>
        <p:spPr>
          <a:xfrm>
            <a:off x="525358" y="1741285"/>
            <a:ext cx="921711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it-IT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/>
            <a:endParaRPr lang="it-IT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Il tema dei mezzi tecnici, come anche quello delle sementi, descrive un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comparto biologico che è cresciuto sul piano economico e commerciale, ma sul lato della produzione agricola ha ancora notevoli margini di sviluppo.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Per certi versi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il comparto dell’agricoltura biologica non ha saputo crescere adeguatamente sul lato della produzione dei sussidi tecnici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(anche perché la produzione dei mezzi tecnici e delle sementi è in mano a soggetti che hanno più interessi con l’agricoltura convenzionale che con quella biologica).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it-IT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59437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371A8AE3-2F41-479E-B926-C181677219A0}"/>
              </a:ext>
            </a:extLst>
          </p:cNvPr>
          <p:cNvSpPr/>
          <p:nvPr/>
        </p:nvSpPr>
        <p:spPr>
          <a:xfrm>
            <a:off x="511129" y="1196871"/>
            <a:ext cx="85966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L’offerta «quantitativa» dei mezzi tecnici «conformi»  all’agricoltura biologica è in crescita esponenzialmente,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facendo emergere inevitabilmente anche delle criticità,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dovute principalmente alla «promiscuità» del ciclo produttivo: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le aziende che producono mezzi tecnici per l’agricoltura biologica sono spesso le stesse che producono i mezzi tecnici per l’agricoltura convenzionale. Tali aziende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non hanno particolari obblighi da rispettare legati alla linea produttiva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destinata alla produzione di mezzi tecnici per l’agricoltura biologica.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Più il ciclo produttivo biologico passa da un modello «contadino» ad un modello «agroindustriale» più tali criticità si amplificheranno,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se non si dovessero prendere delle azioni correttive del sistema. 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0197890-0E5E-4C05-9F15-5610A2668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45" y="5598076"/>
            <a:ext cx="1639966" cy="12375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655" y="234778"/>
            <a:ext cx="8436020" cy="1042648"/>
          </a:xfrm>
        </p:spPr>
        <p:txBody>
          <a:bodyPr/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br>
              <a:rPr lang="it-IT" sz="4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4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4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4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4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4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48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Aspetti normativi</a:t>
            </a:r>
            <a:endParaRPr lang="it-IT" sz="4800" dirty="0">
              <a:latin typeface="+mn-lt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6590993-4A19-4041-AF1C-B00880687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1423"/>
            <a:ext cx="1640357" cy="1236577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7043F98-50A2-4BC9-9EEA-EE945B4E00F0}"/>
              </a:ext>
            </a:extLst>
          </p:cNvPr>
          <p:cNvSpPr/>
          <p:nvPr/>
        </p:nvSpPr>
        <p:spPr>
          <a:xfrm>
            <a:off x="919655" y="1489166"/>
            <a:ext cx="843602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>
                <a:solidFill>
                  <a:srgbClr val="99CC00"/>
                </a:solidFill>
              </a:rPr>
              <a:t>Reg. (CE) 834/2007 Articolo 4 - Principi generali</a:t>
            </a:r>
            <a:endParaRPr lang="it-IT" sz="2400" dirty="0"/>
          </a:p>
          <a:p>
            <a:pPr algn="just"/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La produzione biologica si basa sui seguenti principi:</a:t>
            </a:r>
          </a:p>
          <a:p>
            <a:pPr algn="just"/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a) la progettazione e la gestione appropriate dei processi biologici fondate su sistemi ecologici che impiegano risorse naturali interne ai sistemi stessi con metodi che: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i) utilizzano organismi viventi e metodi di produzione meccanici;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ii) praticano la coltura di vegetali e la produzione animale legate alla terra o l’acquacoltura che rispettano il principio dello sfruttamento sostenibile della pesca;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iii) escludono l’uso di OGM e dei prodotti derivati o ottenuti da OGM ad eccezione dei medicinali veterinari;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iv) si basano su valutazione del rischio e, se del caso, si avvalgono di misure di precauzione e di prevenzione;</a:t>
            </a:r>
          </a:p>
        </p:txBody>
      </p:sp>
    </p:spTree>
    <p:extLst>
      <p:ext uri="{BB962C8B-B14F-4D97-AF65-F5344CB8AC3E}">
        <p14:creationId xmlns:p14="http://schemas.microsoft.com/office/powerpoint/2010/main" val="959716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891" y="0"/>
            <a:ext cx="8611273" cy="1646302"/>
          </a:xfrm>
        </p:spPr>
        <p:txBody>
          <a:bodyPr/>
          <a:lstStyle/>
          <a:p>
            <a:br>
              <a:rPr lang="it-IT" sz="2400" b="1" dirty="0"/>
            </a:br>
            <a:br>
              <a:rPr lang="it-IT" sz="2400" b="1" dirty="0"/>
            </a:br>
            <a:endParaRPr lang="it-IT" sz="2400" b="1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24B5FB5-7884-4133-8CDA-08946B34F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A7041D7-128D-49E7-BB8A-F0A516686A30}"/>
              </a:ext>
            </a:extLst>
          </p:cNvPr>
          <p:cNvSpPr/>
          <p:nvPr/>
        </p:nvSpPr>
        <p:spPr>
          <a:xfrm>
            <a:off x="738328" y="1056603"/>
            <a:ext cx="888846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>
                <a:solidFill>
                  <a:srgbClr val="99CC00"/>
                </a:solidFill>
              </a:rPr>
              <a:t>Reg. (CE) 834/2007 Articolo 4 - Principi generali</a:t>
            </a:r>
            <a:br>
              <a:rPr lang="it-IT" sz="2400" b="1" dirty="0">
                <a:solidFill>
                  <a:srgbClr val="99CC00"/>
                </a:solidFill>
              </a:rPr>
            </a:b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b) la limitazione dell’uso di fattori di produzione esterni. Qualora i fattori di produzione esterni siano necessari ovvero non esistano le pratiche e i metodi di gestione appropriati di cui alla lettera a), essi si limitano a:</a:t>
            </a:r>
          </a:p>
          <a:p>
            <a:pPr marL="514350" indent="-514350" algn="just">
              <a:buAutoNum type="romanLcParenR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fattori di produzione provenienti da produzione biologica;</a:t>
            </a:r>
          </a:p>
          <a:p>
            <a:pPr marL="514350" indent="-514350" algn="just">
              <a:buAutoNum type="romanLcParenR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sostanze naturali o derivate da sostanze naturali;</a:t>
            </a:r>
          </a:p>
          <a:p>
            <a:pPr marL="514350" indent="-514350" algn="just">
              <a:buAutoNum type="romanLcParenR"/>
            </a:pP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concimi minerali a bassa solubilità;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c) la rigorosa limitazione dell’uso di fattori di produzione ottenuti per sintesi chimica ai casi eccezionali in cui: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i) non esistono le pratiche di gestione appropriate; e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ii) non siano disponibili sul mercato i fattori di produzione esterni di   cui alla lettera b); o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iii) l’uso di fattori di produzione esterni di cui alla lettera b) contribuisce a creare un impatto ambientale inaccettabile;</a:t>
            </a:r>
          </a:p>
          <a:p>
            <a:pPr algn="just"/>
            <a:endParaRPr 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endParaRPr lang="it-IT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endParaRPr lang="it-IT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342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890" y="-174002"/>
            <a:ext cx="8611273" cy="1470454"/>
          </a:xfrm>
        </p:spPr>
        <p:txBody>
          <a:bodyPr/>
          <a:lstStyle/>
          <a:p>
            <a:pPr algn="l"/>
            <a:br>
              <a:rPr lang="it-IT" sz="2400" b="1" dirty="0"/>
            </a:br>
            <a:br>
              <a:rPr lang="it-IT" sz="2400" b="1" dirty="0"/>
            </a:br>
            <a:br>
              <a:rPr lang="it-IT" sz="2800" b="1" dirty="0"/>
            </a:br>
            <a:r>
              <a:rPr lang="it-IT" sz="2400" b="1" dirty="0"/>
              <a:t>Reg. (CE) 834/2007 Articolo 5 - Principi generali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406A5B-9A44-4B68-8002-85E9314BA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579" y="2304875"/>
            <a:ext cx="8291274" cy="3700558"/>
          </a:xfrm>
        </p:spPr>
        <p:txBody>
          <a:bodyPr>
            <a:normAutofit/>
          </a:bodyPr>
          <a:lstStyle/>
          <a:p>
            <a:r>
              <a:rPr lang="it-IT" sz="1600" dirty="0">
                <a:solidFill>
                  <a:srgbClr val="92D050"/>
                </a:solidFill>
              </a:rPr>
              <a:t>.</a:t>
            </a:r>
          </a:p>
          <a:p>
            <a:r>
              <a:rPr lang="it-IT" sz="1600" dirty="0">
                <a:solidFill>
                  <a:srgbClr val="92D050"/>
                </a:solidFill>
              </a:rPr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24B5FB5-7884-4133-8CDA-08946B34F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63C3F066-B03A-4704-A54F-7AFEF7170816}"/>
              </a:ext>
            </a:extLst>
          </p:cNvPr>
          <p:cNvSpPr/>
          <p:nvPr/>
        </p:nvSpPr>
        <p:spPr>
          <a:xfrm>
            <a:off x="733889" y="1296452"/>
            <a:ext cx="879184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Oltre che sui principi generali di cui all’articolo 4, l’agricoltura biologica si basa sui seguenti principi specifici: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a)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mantenere e potenziare la vita e la fertilità naturale del suolo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, la stabilità del suolo e la sua biodiversità, prevenire e combattere la compattazione e l’erosione del suolo, e nutrire le piante soprattutto attraverso l’ecosistema del suolo;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b)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ridurre al minimo l’impiego di risorse non rinnovabili e di fattori di produzione di origine esterna;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c) 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riciclare i rifiuti e i sottoprodotti di origine vegetale e animale 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come fattori di produzione per le colture e l’allevamento;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f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) tutelare la salute delle piante mediante misure profilattiche</a:t>
            </a: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, quali la scelta di specie appropriate e di varietà resistenti ai parassiti e alle malattie vegetali, appropriate rotazioni delle colture, metodi meccanici e fisici e protezione dei nemici naturali dei parassiti;</a:t>
            </a:r>
          </a:p>
          <a:p>
            <a:pPr algn="just"/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03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28859-F9C0-4C58-A6B1-8A89DEB2B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4523" y="658573"/>
            <a:ext cx="8611273" cy="793735"/>
          </a:xfrm>
        </p:spPr>
        <p:txBody>
          <a:bodyPr/>
          <a:lstStyle/>
          <a:p>
            <a:pPr algn="l"/>
            <a:br>
              <a:rPr lang="it-IT" sz="2400" dirty="0">
                <a:solidFill>
                  <a:schemeClr val="tx1"/>
                </a:solidFill>
              </a:rPr>
            </a:br>
            <a:r>
              <a:rPr lang="it-IT" sz="2400" b="1" dirty="0">
                <a:solidFill>
                  <a:srgbClr val="99CC00"/>
                </a:solidFill>
              </a:rPr>
              <a:t>Reg. (CE) 889/2008 CAPO 1 - Produzione vegetale</a:t>
            </a:r>
            <a:endParaRPr lang="it-IT" sz="2400" b="1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406A5B-9A44-4B68-8002-85E9314BA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089" y="1646301"/>
            <a:ext cx="8686139" cy="3605369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Articolo 3 - Gestione e fertilizzazione dei suoli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it-IT" sz="2000" b="1" dirty="0">
                <a:solidFill>
                  <a:srgbClr val="C00000"/>
                </a:solidFill>
              </a:rPr>
              <a:t>Allegato I - Concimi ed ammendanti</a:t>
            </a:r>
          </a:p>
          <a:p>
            <a:pPr algn="just"/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Articolo 5 - Lotta contro i parassiti, le malattie e le erbe infestanti</a:t>
            </a:r>
          </a:p>
          <a:p>
            <a:pPr algn="just"/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it-IT" sz="2000" b="1" dirty="0">
                <a:solidFill>
                  <a:srgbClr val="C00000"/>
                </a:solidFill>
              </a:rPr>
              <a:t>Allegato II - Antiparassitari — prodotti fitosanitari</a:t>
            </a: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24B5FB5-7884-4133-8CDA-08946B34F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63C3F066-B03A-4704-A54F-7AFEF7170816}"/>
              </a:ext>
            </a:extLst>
          </p:cNvPr>
          <p:cNvSpPr/>
          <p:nvPr/>
        </p:nvSpPr>
        <p:spPr>
          <a:xfrm>
            <a:off x="553314" y="1646302"/>
            <a:ext cx="89724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/>
              <a:t>.</a:t>
            </a:r>
          </a:p>
          <a:p>
            <a:pPr algn="r"/>
            <a:endParaRPr lang="it-IT" dirty="0"/>
          </a:p>
          <a:p>
            <a:pPr algn="r"/>
            <a:endParaRPr lang="it-IT" dirty="0"/>
          </a:p>
          <a:p>
            <a:pPr algn="r"/>
            <a:endParaRPr lang="it-IT" dirty="0"/>
          </a:p>
          <a:p>
            <a:pPr algn="r"/>
            <a:endParaRPr lang="it-IT" dirty="0"/>
          </a:p>
          <a:p>
            <a:pPr algn="r"/>
            <a:endParaRPr lang="it-IT" dirty="0"/>
          </a:p>
          <a:p>
            <a:pPr algn="r"/>
            <a:endParaRPr lang="it-IT" dirty="0"/>
          </a:p>
          <a:p>
            <a:pPr algn="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3763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86937" y="724012"/>
            <a:ext cx="8069419" cy="795869"/>
          </a:xfrm>
        </p:spPr>
        <p:txBody>
          <a:bodyPr/>
          <a:lstStyle/>
          <a:p>
            <a:pPr algn="l"/>
            <a:r>
              <a:rPr lang="it-IT" sz="2400" b="1" dirty="0"/>
              <a:t>La revisione del PAN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86937" y="1519881"/>
            <a:ext cx="8069419" cy="4201297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it-IT" altLang="it-IT" sz="2000" b="1" dirty="0">
                <a:solidFill>
                  <a:srgbClr val="C00000"/>
                </a:solidFill>
              </a:rPr>
              <a:t>Piano nazionale per l’uso sostenibile prodotti fitosanitari </a:t>
            </a:r>
          </a:p>
          <a:p>
            <a:pPr algn="just">
              <a:defRPr/>
            </a:pPr>
            <a:r>
              <a:rPr lang="it-IT" altLang="it-IT" sz="2000" dirty="0">
                <a:solidFill>
                  <a:schemeClr val="accent6">
                    <a:lumMod val="50000"/>
                  </a:schemeClr>
                </a:solidFill>
              </a:rPr>
              <a:t>1° aggiornamento del Piano adottato con il Decreto 22 gennaio 2014. </a:t>
            </a:r>
          </a:p>
          <a:p>
            <a:pPr algn="just">
              <a:defRPr/>
            </a:pPr>
            <a:r>
              <a:rPr lang="it-IT" sz="2000" b="1" u="sng" dirty="0">
                <a:solidFill>
                  <a:schemeClr val="accent6">
                    <a:lumMod val="50000"/>
                  </a:schemeClr>
                </a:solidFill>
              </a:rPr>
              <a:t>Nella bozza del nuovo PAN sono state tenute in considerazione: 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Risoluzione del Parlamento europeo del 12 febbraio 2019 sull'applicazione della direttiva 2009/128/CE concernente l'utilizzo sostenibile dei pesticidi - (2017/2284(INI))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ATTO CAMERA - Mozione 1/00124 - 20/02/2019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Visite conoscitive della COM effettuate nel 2017 in 6 Stati membri, tra cui l’Italia. </a:t>
            </a:r>
          </a:p>
          <a:p>
            <a:endParaRPr lang="it-IT" sz="2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0405"/>
            <a:ext cx="1639966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63702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761</TotalTime>
  <Words>2582</Words>
  <Application>Microsoft Office PowerPoint</Application>
  <PresentationFormat>Widescreen</PresentationFormat>
  <Paragraphs>205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6" baseType="lpstr">
      <vt:lpstr>Arial</vt:lpstr>
      <vt:lpstr>Calibri</vt:lpstr>
      <vt:lpstr>Gadugi</vt:lpstr>
      <vt:lpstr>Trebuchet MS</vt:lpstr>
      <vt:lpstr>Wingdings</vt:lpstr>
      <vt:lpstr>Wingdings 3</vt:lpstr>
      <vt:lpstr>Sfaccettatura</vt:lpstr>
      <vt:lpstr>  PRODUZIONE BIOLOGICA: Rafforzamento del settore e garanzia per i cittadini Mezzi Tecnici BIO: criticità e prospettive di un anello debole della filiera di produzione </vt:lpstr>
      <vt:lpstr>Presentazione standard di PowerPoint</vt:lpstr>
      <vt:lpstr>               Premessa</vt:lpstr>
      <vt:lpstr>Presentazione standard di PowerPoint</vt:lpstr>
      <vt:lpstr>       Aspetti normativi</vt:lpstr>
      <vt:lpstr>  </vt:lpstr>
      <vt:lpstr>   Reg. (CE) 834/2007 Articolo 5 - Principi generali</vt:lpstr>
      <vt:lpstr> Reg. (CE) 889/2008 CAPO 1 - Produzione vegetale</vt:lpstr>
      <vt:lpstr>La revisione del PAN </vt:lpstr>
      <vt:lpstr>Presentazione standard di PowerPoint</vt:lpstr>
      <vt:lpstr>Presentazione standard di PowerPoint</vt:lpstr>
      <vt:lpstr>Presentazione standard di PowerPoint</vt:lpstr>
      <vt:lpstr> Aspetti agro-ecologici</vt:lpstr>
      <vt:lpstr>      Le buone pratiche agronomiche</vt:lpstr>
      <vt:lpstr>Presentazione standard di PowerPoint</vt:lpstr>
      <vt:lpstr>  Aspetti organizzativi-politici</vt:lpstr>
      <vt:lpstr>   La «transizione tecnologica»</vt:lpstr>
      <vt:lpstr>Una criticità del sistema   La problematica fosfiti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Conclusioni in generale ….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Torriani</dc:creator>
  <cp:lastModifiedBy>Barbara Frezza</cp:lastModifiedBy>
  <cp:revision>127</cp:revision>
  <dcterms:created xsi:type="dcterms:W3CDTF">2019-10-29T11:31:29Z</dcterms:created>
  <dcterms:modified xsi:type="dcterms:W3CDTF">2019-11-19T15:30:21Z</dcterms:modified>
</cp:coreProperties>
</file>