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5"/>
  </p:notesMasterIdLst>
  <p:handoutMasterIdLst>
    <p:handoutMasterId r:id="rId16"/>
  </p:handoutMasterIdLst>
  <p:sldIdLst>
    <p:sldId id="314" r:id="rId2"/>
    <p:sldId id="330" r:id="rId3"/>
    <p:sldId id="355" r:id="rId4"/>
    <p:sldId id="354" r:id="rId5"/>
    <p:sldId id="329" r:id="rId6"/>
    <p:sldId id="308" r:id="rId7"/>
    <p:sldId id="351" r:id="rId8"/>
    <p:sldId id="342" r:id="rId9"/>
    <p:sldId id="353" r:id="rId10"/>
    <p:sldId id="352" r:id="rId11"/>
    <p:sldId id="345" r:id="rId12"/>
    <p:sldId id="311" r:id="rId13"/>
    <p:sldId id="334" r:id="rId14"/>
  </p:sldIdLst>
  <p:sldSz cx="9144000" cy="6858000" type="screen4x3"/>
  <p:notesSz cx="6799263" cy="9929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iaBruxelles" initials="C" lastIdx="1" clrIdx="0">
    <p:extLst>
      <p:ext uri="{19B8F6BF-5375-455C-9EA6-DF929625EA0E}">
        <p15:presenceInfo xmlns:p15="http://schemas.microsoft.com/office/powerpoint/2012/main" userId="CiaBruxelles" providerId="None"/>
      </p:ext>
    </p:extLst>
  </p:cmAuthor>
  <p:cmAuthor id="2" name="Cia Bruxelles" initials="CB" lastIdx="1" clrIdx="1">
    <p:extLst>
      <p:ext uri="{19B8F6BF-5375-455C-9EA6-DF929625EA0E}">
        <p15:presenceInfo xmlns:p15="http://schemas.microsoft.com/office/powerpoint/2012/main" userId="S::bruxelles@ciaservnaz.onmicrosoft.com::33cffc8a-418e-4039-b8c4-bb6a20a8704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2615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34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EB503-AB12-44C3-835F-62B5244D2243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C1F97F-EA66-401C-9C2B-50C56FCE95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8060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AB3988-F4A8-43FE-9685-8EE9D3076954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E72026-0154-40A0-A1A3-11D24D8FD8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8706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E72026-0154-40A0-A1A3-11D24D8FD89A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8794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72026-0154-40A0-A1A3-11D24D8FD89A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2646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72026-0154-40A0-A1A3-11D24D8FD89A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65787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72026-0154-40A0-A1A3-11D24D8FD89A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84845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72026-0154-40A0-A1A3-11D24D8FD89A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26659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72026-0154-40A0-A1A3-11D24D8FD89A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54758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72026-0154-40A0-A1A3-11D24D8FD89A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88018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72026-0154-40A0-A1A3-11D24D8FD89A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38027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72026-0154-40A0-A1A3-11D24D8FD89A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55174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72026-0154-40A0-A1A3-11D24D8FD89A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98531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72026-0154-40A0-A1A3-11D24D8FD89A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85702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E72026-0154-40A0-A1A3-11D24D8FD89A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76147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E72026-0154-40A0-A1A3-11D24D8FD89A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0123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08C2-CDBE-4BD0-9118-8BD7C301B4CF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B0EFB-F646-4C08-9673-60DE442D8149}" type="slidenum">
              <a:rPr lang="it-IT" smtClean="0"/>
              <a:t>‹N›</a:t>
            </a:fld>
            <a:endParaRPr lang="it-IT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08C2-CDBE-4BD0-9118-8BD7C301B4CF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B0EFB-F646-4C08-9673-60DE442D814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08C2-CDBE-4BD0-9118-8BD7C301B4CF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B0EFB-F646-4C08-9673-60DE442D8149}" type="slidenum">
              <a:rPr lang="it-IT" smtClean="0"/>
              <a:t>‹N›</a:t>
            </a:fld>
            <a:endParaRPr lang="it-IT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08C2-CDBE-4BD0-9118-8BD7C301B4CF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B0EFB-F646-4C08-9673-60DE442D814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08C2-CDBE-4BD0-9118-8BD7C301B4CF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B0EFB-F646-4C08-9673-60DE442D8149}" type="slidenum">
              <a:rPr lang="it-IT" smtClean="0"/>
              <a:t>‹N›</a:t>
            </a:fld>
            <a:endParaRPr lang="it-IT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08C2-CDBE-4BD0-9118-8BD7C301B4CF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B0EFB-F646-4C08-9673-60DE442D814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08C2-CDBE-4BD0-9118-8BD7C301B4CF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B0EFB-F646-4C08-9673-60DE442D814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08C2-CDBE-4BD0-9118-8BD7C301B4CF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B0EFB-F646-4C08-9673-60DE442D8149}" type="slidenum">
              <a:rPr lang="it-IT" smtClean="0"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08C2-CDBE-4BD0-9118-8BD7C301B4CF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B0EFB-F646-4C08-9673-60DE442D814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08C2-CDBE-4BD0-9118-8BD7C301B4CF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B0EFB-F646-4C08-9673-60DE442D814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08C2-CDBE-4BD0-9118-8BD7C301B4CF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B0EFB-F646-4C08-9673-60DE442D8149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D6C08C2-CDBE-4BD0-9118-8BD7C301B4CF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C45B0EFB-F646-4C08-9673-60DE442D8149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hyperlink" Target="http://www.cia.it/" TargetMode="External"/><Relationship Id="rId4" Type="http://schemas.openxmlformats.org/officeDocument/2006/relationships/hyperlink" Target="mailto:a.desantis@cia.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>
            <a:extLst>
              <a:ext uri="{FF2B5EF4-FFF2-40B4-BE49-F238E27FC236}">
                <a16:creationId xmlns:a16="http://schemas.microsoft.com/office/drawing/2014/main" id="{0E7DE399-A14F-4E22-852F-E3C0D2DB7F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66" y="381582"/>
            <a:ext cx="1496513" cy="1496513"/>
          </a:xfrm>
          <a:prstGeom prst="rect">
            <a:avLst/>
          </a:prstGeom>
        </p:spPr>
      </p:pic>
      <p:pic>
        <p:nvPicPr>
          <p:cNvPr id="3" name="Immagine 2" descr="Immagine che contiene esterni, cielo, erba, pianta&#10;&#10;Descrizione generata automaticamente">
            <a:extLst>
              <a:ext uri="{FF2B5EF4-FFF2-40B4-BE49-F238E27FC236}">
                <a16:creationId xmlns:a16="http://schemas.microsoft.com/office/drawing/2014/main" id="{048DA4BE-5A0F-4FAC-8318-4E374E0ADA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471" y="1700808"/>
            <a:ext cx="5644478" cy="3759310"/>
          </a:xfrm>
          <a:prstGeom prst="rect">
            <a:avLst/>
          </a:prstGeom>
          <a:ln>
            <a:solidFill>
              <a:srgbClr val="92D050">
                <a:alpha val="85000"/>
              </a:srgbClr>
            </a:solidFill>
          </a:ln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55C4B8AD-8132-4FC9-87E2-11F217463A38}"/>
              </a:ext>
            </a:extLst>
          </p:cNvPr>
          <p:cNvSpPr txBox="1"/>
          <p:nvPr/>
        </p:nvSpPr>
        <p:spPr>
          <a:xfrm>
            <a:off x="1115616" y="5460118"/>
            <a:ext cx="7272807" cy="1107996"/>
          </a:xfrm>
          <a:prstGeom prst="rect">
            <a:avLst/>
          </a:prstGeom>
          <a:noFill/>
          <a:ln w="603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PAC 2023-2027</a:t>
            </a:r>
          </a:p>
          <a:p>
            <a:pPr algn="ctr"/>
            <a:r>
              <a:rPr lang="it-IT" sz="2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ruolo dell’agricoltura biologica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78D6A81-9FA3-4F0B-952F-938D47E772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27651"/>
            <a:ext cx="4016793" cy="109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169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Risultati immagini per cambiamen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C19E2FBE-524D-451D-A116-C6EDB35D7673}"/>
              </a:ext>
            </a:extLst>
          </p:cNvPr>
          <p:cNvCxnSpPr>
            <a:cxnSpLocks/>
          </p:cNvCxnSpPr>
          <p:nvPr/>
        </p:nvCxnSpPr>
        <p:spPr>
          <a:xfrm>
            <a:off x="1499593" y="1524000"/>
            <a:ext cx="7488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magine 5" descr="Immagine che contiene screenshot, computer&#10;&#10;Descrizione generata automaticamente">
            <a:extLst>
              <a:ext uri="{FF2B5EF4-FFF2-40B4-BE49-F238E27FC236}">
                <a16:creationId xmlns:a16="http://schemas.microsoft.com/office/drawing/2014/main" id="{4E058576-96C7-4277-ADAF-0AA88AAE4C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8" t="24800" r="35825" b="14075"/>
          <a:stretch/>
        </p:blipFill>
        <p:spPr>
          <a:xfrm>
            <a:off x="-11088" y="356953"/>
            <a:ext cx="1259632" cy="1222171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F00E3055-8151-4BF0-860E-121D251ABC1D}"/>
              </a:ext>
            </a:extLst>
          </p:cNvPr>
          <p:cNvSpPr/>
          <p:nvPr/>
        </p:nvSpPr>
        <p:spPr>
          <a:xfrm>
            <a:off x="618728" y="1723892"/>
            <a:ext cx="8194057" cy="3715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FontTx/>
              <a:buChar char="-"/>
            </a:pPr>
            <a:r>
              <a:rPr lang="it-IT" sz="2500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Obiettivo: </a:t>
            </a:r>
            <a:r>
              <a:rPr lang="it-IT" sz="3000" b="1" dirty="0">
                <a:solidFill>
                  <a:srgbClr val="FF99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25% </a:t>
            </a:r>
            <a:r>
              <a:rPr lang="it-IT" sz="2500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delle superfici agricole Ue entro il 2030</a:t>
            </a:r>
          </a:p>
          <a:p>
            <a:pPr marL="342900" lvl="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FontTx/>
              <a:buChar char="-"/>
            </a:pPr>
            <a:r>
              <a:rPr lang="it-IT" sz="2800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Marzo 2021: </a:t>
            </a:r>
            <a:r>
              <a:rPr lang="it-IT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Piano d’Azione per il settore biologico</a:t>
            </a:r>
          </a:p>
          <a:p>
            <a:pPr marL="342900" lvl="0" indent="-342900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FontTx/>
              <a:buChar char="-"/>
            </a:pPr>
            <a:endParaRPr lang="it-IT" sz="2500" dirty="0">
              <a:solidFill>
                <a:srgbClr val="00206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FontTx/>
              <a:buChar char="-"/>
            </a:pPr>
            <a:endParaRPr lang="it-IT" sz="2500" b="1" dirty="0">
              <a:solidFill>
                <a:srgbClr val="00206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FontTx/>
              <a:buChar char="-"/>
            </a:pPr>
            <a:endParaRPr lang="it-IT" sz="2500" b="1" dirty="0">
              <a:solidFill>
                <a:srgbClr val="00206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FontTx/>
              <a:buChar char="-"/>
            </a:pPr>
            <a:endParaRPr lang="it-IT" sz="2500" b="1" dirty="0">
              <a:solidFill>
                <a:srgbClr val="00206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FontTx/>
              <a:buChar char="-"/>
            </a:pPr>
            <a:endParaRPr lang="it-IT" sz="1600" b="1" dirty="0">
              <a:solidFill>
                <a:srgbClr val="00206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C31BB387-87FB-480E-8E08-DE3D5AE65594}"/>
              </a:ext>
            </a:extLst>
          </p:cNvPr>
          <p:cNvSpPr txBox="1">
            <a:spLocks/>
          </p:cNvSpPr>
          <p:nvPr/>
        </p:nvSpPr>
        <p:spPr>
          <a:xfrm>
            <a:off x="-129099" y="3858661"/>
            <a:ext cx="8363272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dirty="0"/>
              <a:t>	</a:t>
            </a:r>
            <a:endParaRPr lang="it-IT" sz="4100" b="1" dirty="0">
              <a:solidFill>
                <a:srgbClr val="92D050"/>
              </a:solidFill>
            </a:endParaRPr>
          </a:p>
        </p:txBody>
      </p:sp>
      <p:sp>
        <p:nvSpPr>
          <p:cNvPr id="12" name="Titolo 1">
            <a:extLst>
              <a:ext uri="{FF2B5EF4-FFF2-40B4-BE49-F238E27FC236}">
                <a16:creationId xmlns:a16="http://schemas.microsoft.com/office/drawing/2014/main" id="{818D89D1-E681-4D3E-9B74-4145B8660E1A}"/>
              </a:ext>
            </a:extLst>
          </p:cNvPr>
          <p:cNvSpPr txBox="1">
            <a:spLocks/>
          </p:cNvSpPr>
          <p:nvPr/>
        </p:nvSpPr>
        <p:spPr>
          <a:xfrm>
            <a:off x="519832" y="531013"/>
            <a:ext cx="7884368" cy="793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7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biologico in Europa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DC11A99-5E14-44BC-88A5-EDC9E796C2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9819" y="424511"/>
            <a:ext cx="2310967" cy="63122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88830CF6-8440-4C6D-9465-B200B22BF4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8789" y="3026770"/>
            <a:ext cx="5146422" cy="370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872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Risultati immagini per cambiamen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C19E2FBE-524D-451D-A116-C6EDB35D7673}"/>
              </a:ext>
            </a:extLst>
          </p:cNvPr>
          <p:cNvCxnSpPr>
            <a:cxnSpLocks/>
          </p:cNvCxnSpPr>
          <p:nvPr/>
        </p:nvCxnSpPr>
        <p:spPr>
          <a:xfrm>
            <a:off x="1499593" y="1524000"/>
            <a:ext cx="7488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magine 5" descr="Immagine che contiene screenshot, computer&#10;&#10;Descrizione generata automaticamente">
            <a:extLst>
              <a:ext uri="{FF2B5EF4-FFF2-40B4-BE49-F238E27FC236}">
                <a16:creationId xmlns:a16="http://schemas.microsoft.com/office/drawing/2014/main" id="{4E058576-96C7-4277-ADAF-0AA88AAE4C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8" t="24800" r="35825" b="14075"/>
          <a:stretch/>
        </p:blipFill>
        <p:spPr>
          <a:xfrm>
            <a:off x="-11088" y="356953"/>
            <a:ext cx="1259632" cy="1222171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F00E3055-8151-4BF0-860E-121D251ABC1D}"/>
              </a:ext>
            </a:extLst>
          </p:cNvPr>
          <p:cNvSpPr/>
          <p:nvPr/>
        </p:nvSpPr>
        <p:spPr>
          <a:xfrm>
            <a:off x="460375" y="1693478"/>
            <a:ext cx="8194057" cy="5565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FontTx/>
              <a:buChar char="-"/>
            </a:pPr>
            <a:r>
              <a:rPr lang="it-IT" sz="2800" b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Assi di intervento</a:t>
            </a:r>
            <a:r>
              <a:rPr lang="it-IT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indent="0" algn="just">
              <a:buNone/>
            </a:pPr>
            <a:endParaRPr lang="it-IT" sz="2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it-IT" sz="23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Alimenti e prodotti biologici per tutti: stimolare la domanda e garantire la fiducia dei consumatori;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t-IT" sz="23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Sulla strada verso il 2030: stimolare la conversione e rafforzare l'intera catena del valore;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t-IT" sz="23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Dare l'esempio: migliorare il contributo dell'agricoltura biologica alla sostenibilità.</a:t>
            </a:r>
          </a:p>
          <a:p>
            <a:pPr algn="just"/>
            <a:endParaRPr lang="it-IT" sz="1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it-IT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 Azioni</a:t>
            </a:r>
          </a:p>
          <a:p>
            <a:pPr algn="just"/>
            <a:endParaRPr lang="it-IT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it-IT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(Revisione di altre politiche Ue che potranno avere conseguenze positive per il settore)</a:t>
            </a:r>
          </a:p>
          <a:p>
            <a:pPr algn="just"/>
            <a:endParaRPr lang="it-IT" sz="2500" b="1" dirty="0">
              <a:solidFill>
                <a:srgbClr val="00206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FontTx/>
              <a:buChar char="-"/>
            </a:pPr>
            <a:endParaRPr lang="it-IT" sz="1600" b="1" dirty="0">
              <a:solidFill>
                <a:srgbClr val="00206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C31BB387-87FB-480E-8E08-DE3D5AE65594}"/>
              </a:ext>
            </a:extLst>
          </p:cNvPr>
          <p:cNvSpPr txBox="1">
            <a:spLocks/>
          </p:cNvSpPr>
          <p:nvPr/>
        </p:nvSpPr>
        <p:spPr>
          <a:xfrm>
            <a:off x="-129099" y="3858661"/>
            <a:ext cx="8363272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dirty="0"/>
              <a:t>	</a:t>
            </a:r>
            <a:endParaRPr lang="it-IT" sz="4100" b="1" dirty="0">
              <a:solidFill>
                <a:srgbClr val="92D050"/>
              </a:solidFill>
            </a:endParaRPr>
          </a:p>
        </p:txBody>
      </p:sp>
      <p:sp>
        <p:nvSpPr>
          <p:cNvPr id="12" name="Titolo 1">
            <a:extLst>
              <a:ext uri="{FF2B5EF4-FFF2-40B4-BE49-F238E27FC236}">
                <a16:creationId xmlns:a16="http://schemas.microsoft.com/office/drawing/2014/main" id="{818D89D1-E681-4D3E-9B74-4145B8660E1A}"/>
              </a:ext>
            </a:extLst>
          </p:cNvPr>
          <p:cNvSpPr txBox="1">
            <a:spLocks/>
          </p:cNvSpPr>
          <p:nvPr/>
        </p:nvSpPr>
        <p:spPr>
          <a:xfrm>
            <a:off x="519832" y="531013"/>
            <a:ext cx="7884368" cy="793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7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Piano d’Azione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DC11A99-5E14-44BC-88A5-EDC9E796C2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9819" y="424511"/>
            <a:ext cx="2310967" cy="63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107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Immagine che contiene testo&#10;&#10;Descrizione generata automaticamente">
            <a:extLst>
              <a:ext uri="{FF2B5EF4-FFF2-40B4-BE49-F238E27FC236}">
                <a16:creationId xmlns:a16="http://schemas.microsoft.com/office/drawing/2014/main" id="{420FBC7F-8C5C-4F84-959E-86FD2101B6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7" t="17450" r="2018" b="23751"/>
          <a:stretch/>
        </p:blipFill>
        <p:spPr>
          <a:xfrm rot="703963">
            <a:off x="2717449" y="1423510"/>
            <a:ext cx="3806588" cy="184264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2082" y="2331305"/>
            <a:ext cx="8229600" cy="990600"/>
          </a:xfrm>
        </p:spPr>
        <p:txBody>
          <a:bodyPr>
            <a:normAutofit/>
          </a:bodyPr>
          <a:lstStyle/>
          <a:p>
            <a:r>
              <a:rPr lang="it-IT" dirty="0"/>
              <a:t>		</a:t>
            </a:r>
            <a:endParaRPr lang="it-IT" b="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AutoShape 2" descr="Risultati immagini per cambiamen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C19E2FBE-524D-451D-A116-C6EDB35D7673}"/>
              </a:ext>
            </a:extLst>
          </p:cNvPr>
          <p:cNvCxnSpPr>
            <a:cxnSpLocks/>
          </p:cNvCxnSpPr>
          <p:nvPr/>
        </p:nvCxnSpPr>
        <p:spPr>
          <a:xfrm>
            <a:off x="1499593" y="1524000"/>
            <a:ext cx="7488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magine 5" descr="Immagine che contiene screenshot, computer&#10;&#10;Descrizione generata automaticamente">
            <a:extLst>
              <a:ext uri="{FF2B5EF4-FFF2-40B4-BE49-F238E27FC236}">
                <a16:creationId xmlns:a16="http://schemas.microsoft.com/office/drawing/2014/main" id="{4E058576-96C7-4277-ADAF-0AA88AAE4C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8" t="24800" r="35825" b="14075"/>
          <a:stretch/>
        </p:blipFill>
        <p:spPr>
          <a:xfrm>
            <a:off x="-11088" y="356953"/>
            <a:ext cx="1259632" cy="1222171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F00E3055-8151-4BF0-860E-121D251ABC1D}"/>
              </a:ext>
            </a:extLst>
          </p:cNvPr>
          <p:cNvSpPr/>
          <p:nvPr/>
        </p:nvSpPr>
        <p:spPr>
          <a:xfrm>
            <a:off x="568600" y="3019804"/>
            <a:ext cx="8194057" cy="3365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</a:pPr>
            <a:r>
              <a:rPr lang="it-IT" sz="2500" b="1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- 25 giugno: Accordo provvisorio raggiunto durante i super </a:t>
            </a:r>
            <a:r>
              <a:rPr lang="it-IT" sz="2500" b="1" dirty="0" err="1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triloghi</a:t>
            </a:r>
            <a:endParaRPr lang="it-IT" sz="2500" b="1" dirty="0">
              <a:solidFill>
                <a:srgbClr val="00206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</a:pPr>
            <a:r>
              <a:rPr lang="it-IT" sz="2500" b="1" dirty="0">
                <a:solidFill>
                  <a:srgbClr val="FF99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- 28 Giugno: Accordo validato dal Consiglio Agri-Fish </a:t>
            </a:r>
          </a:p>
          <a:p>
            <a:pPr lvl="0" algn="just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</a:pPr>
            <a:endParaRPr lang="it-IT" sz="2500" b="1" dirty="0">
              <a:solidFill>
                <a:srgbClr val="00206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it-IT" sz="2500" b="1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Iter legislativo: </a:t>
            </a:r>
            <a:r>
              <a:rPr lang="it-IT" sz="1600" b="1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in autunno, al voto della Commissione AGRI e della Plenaria del Parlamento europeo, posi approvazione formale finale da parte del Consiglio Ue. </a:t>
            </a:r>
          </a:p>
          <a:p>
            <a:pPr algn="just"/>
            <a:endParaRPr lang="it-IT" sz="1600" b="1" dirty="0">
              <a:solidFill>
                <a:srgbClr val="00206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it-IT" sz="1600" b="1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Budget </a:t>
            </a:r>
            <a:r>
              <a:rPr lang="it-IT" sz="1600" b="1" dirty="0" err="1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Pac</a:t>
            </a:r>
            <a:r>
              <a:rPr lang="it-IT" sz="1600" b="1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: 31,95% delle risorse dell’Unione per il periodo 2021-2027 (386,6 miliardi di euro, circa 50 miliardi per l’Italia)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C31BB387-87FB-480E-8E08-DE3D5AE65594}"/>
              </a:ext>
            </a:extLst>
          </p:cNvPr>
          <p:cNvSpPr txBox="1">
            <a:spLocks/>
          </p:cNvSpPr>
          <p:nvPr/>
        </p:nvSpPr>
        <p:spPr>
          <a:xfrm>
            <a:off x="-129099" y="3858661"/>
            <a:ext cx="8363272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dirty="0"/>
              <a:t>	</a:t>
            </a:r>
            <a:endParaRPr lang="it-IT" sz="4100" b="1" dirty="0">
              <a:solidFill>
                <a:srgbClr val="92D050"/>
              </a:solidFill>
            </a:endParaRPr>
          </a:p>
        </p:txBody>
      </p:sp>
      <p:sp>
        <p:nvSpPr>
          <p:cNvPr id="12" name="Titolo 1">
            <a:extLst>
              <a:ext uri="{FF2B5EF4-FFF2-40B4-BE49-F238E27FC236}">
                <a16:creationId xmlns:a16="http://schemas.microsoft.com/office/drawing/2014/main" id="{818D89D1-E681-4D3E-9B74-4145B8660E1A}"/>
              </a:ext>
            </a:extLst>
          </p:cNvPr>
          <p:cNvSpPr txBox="1">
            <a:spLocks/>
          </p:cNvSpPr>
          <p:nvPr/>
        </p:nvSpPr>
        <p:spPr>
          <a:xfrm>
            <a:off x="519832" y="531013"/>
            <a:ext cx="7884368" cy="793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7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 Accordo Politico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DC11A99-5E14-44BC-88A5-EDC9E796C2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9819" y="424511"/>
            <a:ext cx="2310967" cy="63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089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			 </a:t>
            </a:r>
            <a:endParaRPr lang="it-IT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AutoShape 2" descr="Risultati immagini per cambiamen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C19E2FBE-524D-451D-A116-C6EDB35D7673}"/>
              </a:ext>
            </a:extLst>
          </p:cNvPr>
          <p:cNvCxnSpPr>
            <a:cxnSpLocks/>
          </p:cNvCxnSpPr>
          <p:nvPr/>
        </p:nvCxnSpPr>
        <p:spPr>
          <a:xfrm>
            <a:off x="1499593" y="1268760"/>
            <a:ext cx="7488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olo 1">
            <a:extLst>
              <a:ext uri="{FF2B5EF4-FFF2-40B4-BE49-F238E27FC236}">
                <a16:creationId xmlns:a16="http://schemas.microsoft.com/office/drawing/2014/main" id="{894A0065-8783-4674-BACC-9A41E6DFBC04}"/>
              </a:ext>
            </a:extLst>
          </p:cNvPr>
          <p:cNvSpPr txBox="1">
            <a:spLocks/>
          </p:cNvSpPr>
          <p:nvPr/>
        </p:nvSpPr>
        <p:spPr>
          <a:xfrm>
            <a:off x="457200" y="533400"/>
            <a:ext cx="8363272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/>
              <a:t>			</a:t>
            </a:r>
            <a:endParaRPr lang="it-IT" b="1" dirty="0">
              <a:solidFill>
                <a:schemeClr val="accent3"/>
              </a:solidFill>
            </a:endParaRPr>
          </a:p>
        </p:txBody>
      </p:sp>
      <p:pic>
        <p:nvPicPr>
          <p:cNvPr id="6" name="Immagine 5" descr="Immagine che contiene screenshot, computer&#10;&#10;Descrizione generata automaticamente">
            <a:extLst>
              <a:ext uri="{FF2B5EF4-FFF2-40B4-BE49-F238E27FC236}">
                <a16:creationId xmlns:a16="http://schemas.microsoft.com/office/drawing/2014/main" id="{4E058576-96C7-4277-ADAF-0AA88AAE4C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8" t="24800" r="35825" b="14075"/>
          <a:stretch/>
        </p:blipFill>
        <p:spPr>
          <a:xfrm>
            <a:off x="0" y="356953"/>
            <a:ext cx="1259632" cy="1222171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4B0236B-355D-4AF3-AAE4-43BB1B5DCF0E}"/>
              </a:ext>
            </a:extLst>
          </p:cNvPr>
          <p:cNvSpPr txBox="1"/>
          <p:nvPr/>
        </p:nvSpPr>
        <p:spPr>
          <a:xfrm>
            <a:off x="722772" y="1396381"/>
            <a:ext cx="741682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3200" b="1" dirty="0">
              <a:solidFill>
                <a:schemeClr val="accent3"/>
              </a:solidFill>
            </a:endParaRPr>
          </a:p>
          <a:p>
            <a:pPr algn="ctr"/>
            <a:r>
              <a:rPr lang="it-IT" sz="3800" b="1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PIANO STRATEGICO NAZIONALE</a:t>
            </a:r>
          </a:p>
          <a:p>
            <a:pPr algn="ctr"/>
            <a:endParaRPr lang="it-IT" sz="2000" i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it-IT" sz="2000" i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20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Unico strumento di programmazione </a:t>
            </a:r>
          </a:p>
          <a:p>
            <a:pPr algn="ctr"/>
            <a:r>
              <a:rPr lang="it-IT" sz="20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(pagamenti diretti, sviluppo  rurale  e interventi settoriali)  </a:t>
            </a:r>
          </a:p>
          <a:p>
            <a:endParaRPr lang="it-IT" sz="3200" b="1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it-IT" sz="3200" b="1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3200" b="1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 DELIVER MODEL</a:t>
            </a: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2AF5553C-5AD0-48B4-9C56-678664932FB1}"/>
              </a:ext>
            </a:extLst>
          </p:cNvPr>
          <p:cNvSpPr txBox="1">
            <a:spLocks/>
          </p:cNvSpPr>
          <p:nvPr/>
        </p:nvSpPr>
        <p:spPr>
          <a:xfrm>
            <a:off x="307975" y="392378"/>
            <a:ext cx="8363272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dirty="0"/>
              <a:t>	</a:t>
            </a:r>
            <a:r>
              <a:rPr lang="it-IT" sz="41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PAC  2023-2027</a:t>
            </a:r>
            <a:endParaRPr lang="it-IT" sz="4100" b="1" dirty="0">
              <a:solidFill>
                <a:srgbClr val="002060"/>
              </a:solidFill>
            </a:endParaRP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08C60D4E-F3AE-4D49-B843-3C0B65139E83}"/>
              </a:ext>
            </a:extLst>
          </p:cNvPr>
          <p:cNvSpPr/>
          <p:nvPr/>
        </p:nvSpPr>
        <p:spPr>
          <a:xfrm>
            <a:off x="1698080" y="4491029"/>
            <a:ext cx="5466208" cy="98399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8653A0C1-7C1D-46A0-8EE1-44955D87827C}"/>
              </a:ext>
            </a:extLst>
          </p:cNvPr>
          <p:cNvSpPr/>
          <p:nvPr/>
        </p:nvSpPr>
        <p:spPr>
          <a:xfrm>
            <a:off x="1187624" y="1721261"/>
            <a:ext cx="7056784" cy="108012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C13F79C2-9CD4-4DF0-9377-75A72A02FA1B}"/>
              </a:ext>
            </a:extLst>
          </p:cNvPr>
          <p:cNvSpPr txBox="1"/>
          <p:nvPr/>
        </p:nvSpPr>
        <p:spPr>
          <a:xfrm>
            <a:off x="2286000" y="5305095"/>
            <a:ext cx="4572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it-IT" sz="2400" b="1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1800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Obiettivi UE, indicatori (di output, di risultato e di impatto), rapporto sulla performance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8DDB49C1-AA29-420B-9CB9-C23F1FEB9E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9113" y="526601"/>
            <a:ext cx="2310584" cy="62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24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42971" y="1028700"/>
            <a:ext cx="8229600" cy="990600"/>
          </a:xfrm>
        </p:spPr>
        <p:txBody>
          <a:bodyPr>
            <a:normAutofit/>
          </a:bodyPr>
          <a:lstStyle/>
          <a:p>
            <a:r>
              <a:rPr lang="it-IT" dirty="0"/>
              <a:t>			 </a:t>
            </a:r>
            <a:endParaRPr lang="it-IT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AutoShape 2" descr="Risultati immagini per cambiamen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C19E2FBE-524D-451D-A116-C6EDB35D7673}"/>
              </a:ext>
            </a:extLst>
          </p:cNvPr>
          <p:cNvCxnSpPr>
            <a:cxnSpLocks/>
          </p:cNvCxnSpPr>
          <p:nvPr/>
        </p:nvCxnSpPr>
        <p:spPr>
          <a:xfrm>
            <a:off x="1499593" y="1268760"/>
            <a:ext cx="7488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olo 1">
            <a:extLst>
              <a:ext uri="{FF2B5EF4-FFF2-40B4-BE49-F238E27FC236}">
                <a16:creationId xmlns:a16="http://schemas.microsoft.com/office/drawing/2014/main" id="{894A0065-8783-4674-BACC-9A41E6DFBC04}"/>
              </a:ext>
            </a:extLst>
          </p:cNvPr>
          <p:cNvSpPr txBox="1">
            <a:spLocks/>
          </p:cNvSpPr>
          <p:nvPr/>
        </p:nvSpPr>
        <p:spPr>
          <a:xfrm>
            <a:off x="457200" y="533400"/>
            <a:ext cx="8363272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/>
              <a:t>			</a:t>
            </a:r>
            <a:endParaRPr lang="it-IT" b="1" dirty="0">
              <a:solidFill>
                <a:schemeClr val="accent3"/>
              </a:solidFill>
            </a:endParaRPr>
          </a:p>
        </p:txBody>
      </p:sp>
      <p:pic>
        <p:nvPicPr>
          <p:cNvPr id="6" name="Immagine 5" descr="Immagine che contiene screenshot, computer&#10;&#10;Descrizione generata automaticamente">
            <a:extLst>
              <a:ext uri="{FF2B5EF4-FFF2-40B4-BE49-F238E27FC236}">
                <a16:creationId xmlns:a16="http://schemas.microsoft.com/office/drawing/2014/main" id="{4E058576-96C7-4277-ADAF-0AA88AAE4C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8" t="24800" r="35825" b="14075"/>
          <a:stretch/>
        </p:blipFill>
        <p:spPr>
          <a:xfrm>
            <a:off x="0" y="356953"/>
            <a:ext cx="1259632" cy="1222171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336B5787-44EF-4B12-8D26-C8BE3DE70A6E}"/>
              </a:ext>
            </a:extLst>
          </p:cNvPr>
          <p:cNvSpPr/>
          <p:nvPr/>
        </p:nvSpPr>
        <p:spPr>
          <a:xfrm>
            <a:off x="2878298" y="502666"/>
            <a:ext cx="39006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Ambiente e clima</a:t>
            </a:r>
            <a:endParaRPr lang="it-IT" sz="4000" dirty="0">
              <a:solidFill>
                <a:srgbClr val="002060"/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D663EE8-A7EB-492B-9955-F0D3E8546966}"/>
              </a:ext>
            </a:extLst>
          </p:cNvPr>
          <p:cNvSpPr txBox="1"/>
          <p:nvPr/>
        </p:nvSpPr>
        <p:spPr>
          <a:xfrm>
            <a:off x="312498" y="1519875"/>
            <a:ext cx="8397553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92D050"/>
              </a:buClr>
            </a:pPr>
            <a:endParaRPr lang="it-IT" sz="28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Clr>
                <a:srgbClr val="92D050"/>
              </a:buClr>
            </a:pPr>
            <a:r>
              <a:rPr lang="it-IT" sz="2800" b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CONDIZIONALITA’ RAFFORZATA </a:t>
            </a:r>
          </a:p>
          <a:p>
            <a:pPr algn="ctr">
              <a:buClr>
                <a:srgbClr val="92D050"/>
              </a:buClr>
            </a:pPr>
            <a:endParaRPr lang="it-IT" sz="1000" b="1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BCAA - Buone condizioni agronomiche ambientali</a:t>
            </a:r>
          </a:p>
          <a:p>
            <a:pPr algn="ctr"/>
            <a:r>
              <a:rPr lang="it-IT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 CGO - Criteri gestione obbligatoria</a:t>
            </a:r>
          </a:p>
          <a:p>
            <a:pPr algn="ctr"/>
            <a:endParaRPr lang="it-IT" sz="1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1600" b="1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Si introduce:</a:t>
            </a:r>
          </a:p>
          <a:p>
            <a:pPr algn="ctr"/>
            <a:endParaRPr lang="it-IT" sz="1600" b="1" dirty="0">
              <a:solidFill>
                <a:srgbClr val="00206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it-IT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Rotazione (o diversificazione) colturale</a:t>
            </a:r>
          </a:p>
          <a:p>
            <a:pPr marL="285750" indent="-285750" algn="just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it-IT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Obbligo di aree non produttive: almeno il 4% della superficie arabile aziendale - </a:t>
            </a:r>
            <a:r>
              <a:rPr lang="it-IT" sz="1400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escludendo quindi frutteti, oliveti e vigneti </a:t>
            </a:r>
            <a:r>
              <a:rPr lang="it-IT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- o, nel caso l’agricoltore decida di includere colture azoto-fissatrici o intercalari senza l’utilizzo di fitofarmaci almeno il 7% della superficie arabile, con un 3% dedicato ad aree non produttive. </a:t>
            </a:r>
          </a:p>
          <a:p>
            <a:pPr marL="285750" indent="-285750" algn="just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it-IT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Aziende sotto i 10 ha esentate da questi due obblighi aggiuntivi, al pari delle aziende che destinano almeno il 75% della propria superficie a foraggere o colture sommerse. </a:t>
            </a:r>
          </a:p>
          <a:p>
            <a:pPr algn="ctr"/>
            <a:endParaRPr lang="it-IT" sz="1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>
                <a:srgbClr val="92D050"/>
              </a:buClr>
            </a:pPr>
            <a:endParaRPr lang="it-IT" sz="19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92D050"/>
              </a:buClr>
            </a:pPr>
            <a:endParaRPr lang="it-IT" sz="15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92D050"/>
              </a:buClr>
            </a:pPr>
            <a:endParaRPr lang="it-IT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A0C5546-2304-409A-A8E8-CCCB4ED3EA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3931" y="444409"/>
            <a:ext cx="2310584" cy="62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6482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42971" y="1028700"/>
            <a:ext cx="8229600" cy="990600"/>
          </a:xfrm>
        </p:spPr>
        <p:txBody>
          <a:bodyPr>
            <a:normAutofit/>
          </a:bodyPr>
          <a:lstStyle/>
          <a:p>
            <a:r>
              <a:rPr lang="it-IT" dirty="0"/>
              <a:t>			 </a:t>
            </a:r>
            <a:endParaRPr lang="it-IT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AutoShape 2" descr="Risultati immagini per cambiamen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C19E2FBE-524D-451D-A116-C6EDB35D7673}"/>
              </a:ext>
            </a:extLst>
          </p:cNvPr>
          <p:cNvCxnSpPr>
            <a:cxnSpLocks/>
          </p:cNvCxnSpPr>
          <p:nvPr/>
        </p:nvCxnSpPr>
        <p:spPr>
          <a:xfrm>
            <a:off x="1499593" y="1268760"/>
            <a:ext cx="7488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olo 1">
            <a:extLst>
              <a:ext uri="{FF2B5EF4-FFF2-40B4-BE49-F238E27FC236}">
                <a16:creationId xmlns:a16="http://schemas.microsoft.com/office/drawing/2014/main" id="{894A0065-8783-4674-BACC-9A41E6DFBC04}"/>
              </a:ext>
            </a:extLst>
          </p:cNvPr>
          <p:cNvSpPr txBox="1">
            <a:spLocks/>
          </p:cNvSpPr>
          <p:nvPr/>
        </p:nvSpPr>
        <p:spPr>
          <a:xfrm>
            <a:off x="457200" y="533400"/>
            <a:ext cx="8363272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/>
              <a:t>			</a:t>
            </a:r>
            <a:endParaRPr lang="it-IT" b="1" dirty="0">
              <a:solidFill>
                <a:schemeClr val="accent3"/>
              </a:solidFill>
            </a:endParaRPr>
          </a:p>
        </p:txBody>
      </p:sp>
      <p:pic>
        <p:nvPicPr>
          <p:cNvPr id="6" name="Immagine 5" descr="Immagine che contiene screenshot, computer&#10;&#10;Descrizione generata automaticamente">
            <a:extLst>
              <a:ext uri="{FF2B5EF4-FFF2-40B4-BE49-F238E27FC236}">
                <a16:creationId xmlns:a16="http://schemas.microsoft.com/office/drawing/2014/main" id="{4E058576-96C7-4277-ADAF-0AA88AAE4C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8" t="24800" r="35825" b="14075"/>
          <a:stretch/>
        </p:blipFill>
        <p:spPr>
          <a:xfrm>
            <a:off x="0" y="356953"/>
            <a:ext cx="1259632" cy="1222171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336B5787-44EF-4B12-8D26-C8BE3DE70A6E}"/>
              </a:ext>
            </a:extLst>
          </p:cNvPr>
          <p:cNvSpPr/>
          <p:nvPr/>
        </p:nvSpPr>
        <p:spPr>
          <a:xfrm>
            <a:off x="2878298" y="502666"/>
            <a:ext cx="39006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Ambiente e clima</a:t>
            </a:r>
            <a:endParaRPr lang="it-IT" sz="4000" dirty="0">
              <a:solidFill>
                <a:srgbClr val="002060"/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D663EE8-A7EB-492B-9955-F0D3E8546966}"/>
              </a:ext>
            </a:extLst>
          </p:cNvPr>
          <p:cNvSpPr txBox="1"/>
          <p:nvPr/>
        </p:nvSpPr>
        <p:spPr>
          <a:xfrm>
            <a:off x="471429" y="587656"/>
            <a:ext cx="8397553" cy="57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92D050"/>
              </a:buClr>
            </a:pPr>
            <a:endParaRPr lang="it-IT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Clr>
                <a:srgbClr val="92D050"/>
              </a:buClr>
            </a:pPr>
            <a:r>
              <a:rPr lang="it-IT" sz="28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just">
              <a:buClr>
                <a:srgbClr val="92D050"/>
              </a:buClr>
            </a:pPr>
            <a:endParaRPr lang="it-IT" sz="19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¬"/>
            </a:pPr>
            <a:r>
              <a:rPr lang="it-IT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Pilastro - Eco-Schemi</a:t>
            </a:r>
          </a:p>
          <a:p>
            <a:pPr algn="just">
              <a:buClr>
                <a:srgbClr val="92D050"/>
              </a:buClr>
            </a:pPr>
            <a:r>
              <a:rPr lang="it-IT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Valore minimo del </a:t>
            </a:r>
            <a:r>
              <a:rPr lang="it-IT" sz="2800" b="1" u="sng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25% dei pagamenti diretti</a:t>
            </a:r>
            <a:r>
              <a:rPr lang="it-IT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(per l’Italia circa 900 milioni di euro annui). Stati membri sceglieranno le misure, su di indicazioni preparate a livello Ue. Per 2023 e 2024, nel caso in cui l’adesione a tali schemi sia inferiore al 25%, ma comunque superiore al 20%, gli Stati membri avranno la possibilità di riutilizzare i fondi non spesi per altri interventi. </a:t>
            </a:r>
          </a:p>
          <a:p>
            <a:pPr algn="just">
              <a:buClr>
                <a:srgbClr val="92D050"/>
              </a:buClr>
            </a:pPr>
            <a:endParaRPr lang="it-IT" sz="1900" i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¬"/>
            </a:pPr>
            <a:r>
              <a:rPr lang="it-IT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 Pilastro - Misure agro-climatiche ambientali SR</a:t>
            </a:r>
          </a:p>
          <a:p>
            <a:pPr algn="just">
              <a:buClr>
                <a:srgbClr val="92D050"/>
              </a:buClr>
            </a:pPr>
            <a:r>
              <a:rPr lang="it-IT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Almeno il </a:t>
            </a:r>
            <a:r>
              <a:rPr lang="it-IT" sz="2800" b="1" u="sng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35% dei fondi</a:t>
            </a:r>
            <a:r>
              <a:rPr lang="it-IT" sz="2800" dirty="0">
                <a:solidFill>
                  <a:srgbClr val="FF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lo Sviluppo Rurale dovranno essere indirizzati a misure ad alto valore ambientale, tra cui l’agricoltura biologica, la silvicoltura, la difesa integrata dalle specie nocive, ma anche misure volte a migliorare il benessere animale o a supportare le aree maggiormente svantaggiate</a:t>
            </a:r>
          </a:p>
          <a:p>
            <a:pPr>
              <a:buClr>
                <a:srgbClr val="92D050"/>
              </a:buClr>
            </a:pPr>
            <a:endParaRPr lang="it-IT" sz="15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92D050"/>
              </a:buClr>
            </a:pPr>
            <a:endParaRPr lang="it-IT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8CABD4AE-CB40-4B16-A8AA-E26D0CC359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9819" y="424511"/>
            <a:ext cx="2310967" cy="63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5360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2082" y="2331305"/>
            <a:ext cx="8229600" cy="990600"/>
          </a:xfrm>
        </p:spPr>
        <p:txBody>
          <a:bodyPr>
            <a:normAutofit/>
          </a:bodyPr>
          <a:lstStyle/>
          <a:p>
            <a:r>
              <a:rPr lang="it-IT" dirty="0"/>
              <a:t>			</a:t>
            </a:r>
            <a:endParaRPr lang="it-IT" b="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14400" y="1776628"/>
            <a:ext cx="7715200" cy="4419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sz="3200" b="1" dirty="0">
              <a:solidFill>
                <a:schemeClr val="accent3"/>
              </a:solidFill>
            </a:endParaRPr>
          </a:p>
          <a:p>
            <a:pPr marL="0" indent="0">
              <a:buNone/>
            </a:pPr>
            <a:endParaRPr lang="it-IT" sz="3200" b="1" dirty="0">
              <a:solidFill>
                <a:schemeClr val="accent3"/>
              </a:solidFill>
            </a:endParaRPr>
          </a:p>
          <a:p>
            <a:pPr marL="0" indent="0" algn="ctr">
              <a:buNone/>
            </a:pPr>
            <a:endParaRPr lang="it-IT" sz="3200" b="1" dirty="0">
              <a:solidFill>
                <a:schemeClr val="accent3"/>
              </a:solidFill>
            </a:endParaRPr>
          </a:p>
        </p:txBody>
      </p:sp>
      <p:sp>
        <p:nvSpPr>
          <p:cNvPr id="4" name="AutoShape 2" descr="Risultati immagini per cambiamen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C19E2FBE-524D-451D-A116-C6EDB35D7673}"/>
              </a:ext>
            </a:extLst>
          </p:cNvPr>
          <p:cNvCxnSpPr>
            <a:cxnSpLocks/>
          </p:cNvCxnSpPr>
          <p:nvPr/>
        </p:nvCxnSpPr>
        <p:spPr>
          <a:xfrm>
            <a:off x="1499593" y="1524000"/>
            <a:ext cx="7488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magine 5" descr="Immagine che contiene screenshot, computer&#10;&#10;Descrizione generata automaticamente">
            <a:extLst>
              <a:ext uri="{FF2B5EF4-FFF2-40B4-BE49-F238E27FC236}">
                <a16:creationId xmlns:a16="http://schemas.microsoft.com/office/drawing/2014/main" id="{4E058576-96C7-4277-ADAF-0AA88AAE4C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8" t="24800" r="35825" b="14075"/>
          <a:stretch/>
        </p:blipFill>
        <p:spPr>
          <a:xfrm>
            <a:off x="0" y="356953"/>
            <a:ext cx="1259632" cy="1222171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F00E3055-8151-4BF0-860E-121D251ABC1D}"/>
              </a:ext>
            </a:extLst>
          </p:cNvPr>
          <p:cNvSpPr/>
          <p:nvPr/>
        </p:nvSpPr>
        <p:spPr>
          <a:xfrm>
            <a:off x="460375" y="1551463"/>
            <a:ext cx="8194057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it-IT" sz="2800" b="1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it-IT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Viene introdotto un </a:t>
            </a:r>
            <a:r>
              <a:rPr lang="it-IT" sz="2200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sistema di condizionalità con sanzioni e controlli </a:t>
            </a:r>
            <a:r>
              <a:rPr lang="it-IT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 parte delle autorità esistenti competenti per le ispezioni nel settore del </a:t>
            </a:r>
            <a:r>
              <a:rPr lang="it-IT" sz="2200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lavoro/occupazione</a:t>
            </a:r>
            <a:r>
              <a:rPr lang="it-IT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Da rispettare negli interventi settoriali (con possibilità di finanziare misure volte al miglioramento delle condizioni dei lavoratori agricoli). </a:t>
            </a:r>
          </a:p>
          <a:p>
            <a:pPr algn="just"/>
            <a:endParaRPr lang="it-IT" sz="2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2200" b="1" dirty="0">
                <a:solidFill>
                  <a:srgbClr val="FF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Volontaria al 2023 -2024, obbligatoria dall’1 gennaio 2025</a:t>
            </a:r>
            <a:endParaRPr lang="it-IT" sz="2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it-IT" sz="2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 le direttive di riferimento che dovranno essere tenute in considerazione</a:t>
            </a:r>
          </a:p>
          <a:p>
            <a:pPr algn="just"/>
            <a:r>
              <a:rPr lang="it-IT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(Direttiva 2019/115 - Condizioni di lavoro trasparenti e prevedibili; Direttiva 89/391/CEE - Misure per incoraggiare il miglioramento della sicurezza e della salute dei lavoratori; Direttiva 2009/104/CE - Requisiti minimi di sicurezza e di salute per l'uso delle attrezzature di lavoro da parte dei lavoratori).</a:t>
            </a:r>
          </a:p>
          <a:p>
            <a:pPr algn="just"/>
            <a:endParaRPr lang="it-IT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it-IT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C31BB387-87FB-480E-8E08-DE3D5AE65594}"/>
              </a:ext>
            </a:extLst>
          </p:cNvPr>
          <p:cNvSpPr txBox="1">
            <a:spLocks/>
          </p:cNvSpPr>
          <p:nvPr/>
        </p:nvSpPr>
        <p:spPr>
          <a:xfrm>
            <a:off x="-129099" y="3858661"/>
            <a:ext cx="8363272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dirty="0"/>
              <a:t>	</a:t>
            </a:r>
            <a:endParaRPr lang="it-IT" sz="4100" b="1" dirty="0">
              <a:solidFill>
                <a:srgbClr val="92D050"/>
              </a:solidFill>
            </a:endParaRPr>
          </a:p>
        </p:txBody>
      </p:sp>
      <p:sp>
        <p:nvSpPr>
          <p:cNvPr id="12" name="Titolo 1">
            <a:extLst>
              <a:ext uri="{FF2B5EF4-FFF2-40B4-BE49-F238E27FC236}">
                <a16:creationId xmlns:a16="http://schemas.microsoft.com/office/drawing/2014/main" id="{818D89D1-E681-4D3E-9B74-4145B8660E1A}"/>
              </a:ext>
            </a:extLst>
          </p:cNvPr>
          <p:cNvSpPr txBox="1">
            <a:spLocks/>
          </p:cNvSpPr>
          <p:nvPr/>
        </p:nvSpPr>
        <p:spPr>
          <a:xfrm>
            <a:off x="251520" y="786028"/>
            <a:ext cx="7884368" cy="793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7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CONDIZIONALITA’ SOCIALE</a:t>
            </a:r>
          </a:p>
          <a:p>
            <a:pPr algn="ctr"/>
            <a:endParaRPr lang="it-IT" sz="37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79E190F5-5DD4-421B-A64C-C90329B7F6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0031" y="424511"/>
            <a:ext cx="2160755" cy="59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521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42971" y="1028700"/>
            <a:ext cx="8229600" cy="990600"/>
          </a:xfrm>
        </p:spPr>
        <p:txBody>
          <a:bodyPr>
            <a:normAutofit/>
          </a:bodyPr>
          <a:lstStyle/>
          <a:p>
            <a:r>
              <a:rPr lang="it-IT" dirty="0"/>
              <a:t>			 </a:t>
            </a:r>
            <a:endParaRPr lang="it-IT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AutoShape 2" descr="Risultati immagini per cambiamen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C19E2FBE-524D-451D-A116-C6EDB35D7673}"/>
              </a:ext>
            </a:extLst>
          </p:cNvPr>
          <p:cNvCxnSpPr>
            <a:cxnSpLocks/>
          </p:cNvCxnSpPr>
          <p:nvPr/>
        </p:nvCxnSpPr>
        <p:spPr>
          <a:xfrm>
            <a:off x="1499593" y="1268760"/>
            <a:ext cx="7488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olo 1">
            <a:extLst>
              <a:ext uri="{FF2B5EF4-FFF2-40B4-BE49-F238E27FC236}">
                <a16:creationId xmlns:a16="http://schemas.microsoft.com/office/drawing/2014/main" id="{894A0065-8783-4674-BACC-9A41E6DFBC04}"/>
              </a:ext>
            </a:extLst>
          </p:cNvPr>
          <p:cNvSpPr txBox="1">
            <a:spLocks/>
          </p:cNvSpPr>
          <p:nvPr/>
        </p:nvSpPr>
        <p:spPr>
          <a:xfrm>
            <a:off x="457200" y="533400"/>
            <a:ext cx="8363272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/>
              <a:t>			</a:t>
            </a:r>
            <a:endParaRPr lang="it-IT" b="1" dirty="0">
              <a:solidFill>
                <a:schemeClr val="accent3"/>
              </a:solidFill>
            </a:endParaRPr>
          </a:p>
        </p:txBody>
      </p:sp>
      <p:pic>
        <p:nvPicPr>
          <p:cNvPr id="6" name="Immagine 5" descr="Immagine che contiene screenshot, computer&#10;&#10;Descrizione generata automaticamente">
            <a:extLst>
              <a:ext uri="{FF2B5EF4-FFF2-40B4-BE49-F238E27FC236}">
                <a16:creationId xmlns:a16="http://schemas.microsoft.com/office/drawing/2014/main" id="{4E058576-96C7-4277-ADAF-0AA88AAE4C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8" t="24800" r="35825" b="14075"/>
          <a:stretch/>
        </p:blipFill>
        <p:spPr>
          <a:xfrm>
            <a:off x="0" y="356953"/>
            <a:ext cx="1259632" cy="1222171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336B5787-44EF-4B12-8D26-C8BE3DE70A6E}"/>
              </a:ext>
            </a:extLst>
          </p:cNvPr>
          <p:cNvSpPr/>
          <p:nvPr/>
        </p:nvSpPr>
        <p:spPr>
          <a:xfrm>
            <a:off x="1558223" y="472651"/>
            <a:ext cx="49916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Redistribuzione dei PD</a:t>
            </a:r>
            <a:endParaRPr lang="it-IT" sz="4000" dirty="0">
              <a:solidFill>
                <a:srgbClr val="002060"/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D663EE8-A7EB-492B-9955-F0D3E8546966}"/>
              </a:ext>
            </a:extLst>
          </p:cNvPr>
          <p:cNvSpPr txBox="1"/>
          <p:nvPr/>
        </p:nvSpPr>
        <p:spPr>
          <a:xfrm>
            <a:off x="355600" y="1210554"/>
            <a:ext cx="8496944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92D050"/>
              </a:buClr>
            </a:pPr>
            <a:r>
              <a:rPr lang="it-IT" sz="28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it-IT" sz="19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¬"/>
            </a:pPr>
            <a:r>
              <a:rPr lang="it-IT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Convergenza interna</a:t>
            </a:r>
          </a:p>
          <a:p>
            <a:pPr algn="just">
              <a:buClr>
                <a:srgbClr val="92D050"/>
              </a:buClr>
            </a:pPr>
            <a:r>
              <a:rPr lang="it-IT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Convergenza dei pagamenti all'85% entro la fine del periodo di finanziamento 2026, inizio al 2023.</a:t>
            </a: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¬"/>
            </a:pPr>
            <a:endParaRPr lang="it-IT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¬"/>
            </a:pPr>
            <a:r>
              <a:rPr lang="it-IT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Pagamento redistributivo</a:t>
            </a:r>
          </a:p>
          <a:p>
            <a:pPr algn="just">
              <a:buClr>
                <a:srgbClr val="92D050"/>
              </a:buClr>
            </a:pPr>
            <a:r>
              <a:rPr lang="it-IT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 prevista l’applicazione obbligatoria da parte degli Stati membri del pagamento ridistributivo, ad un livello di almeno il 10% dei pagamenti diretti. Se SM dimostra che i bisogni redistributivi sono affrontati attraverso altri interventi o strumenti (</a:t>
            </a:r>
            <a:r>
              <a:rPr lang="it-IT" sz="1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capping</a:t>
            </a:r>
            <a:r>
              <a:rPr lang="it-IT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1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degressività</a:t>
            </a:r>
            <a:r>
              <a:rPr lang="it-IT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 pagamenti ai piccoli agricoltori,) il pagamento redistributivo può anche non essere applicato.</a:t>
            </a: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¬"/>
            </a:pPr>
            <a:endParaRPr lang="it-IT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¬"/>
            </a:pPr>
            <a:r>
              <a:rPr lang="it-IT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Capping</a:t>
            </a:r>
            <a:r>
              <a:rPr lang="it-IT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it-IT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degressività</a:t>
            </a:r>
            <a:r>
              <a:rPr lang="it-IT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dei pagamenti</a:t>
            </a:r>
          </a:p>
          <a:p>
            <a:pPr algn="just">
              <a:buClr>
                <a:srgbClr val="92D050"/>
              </a:buClr>
            </a:pPr>
            <a:r>
              <a:rPr lang="it-IT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Applicazione volontaria del </a:t>
            </a:r>
            <a:r>
              <a:rPr lang="it-IT" sz="1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capping</a:t>
            </a:r>
            <a:r>
              <a:rPr lang="it-IT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Per massimali compresi tra 60.000 e 100.000 mila euro è prevista una diminuzione degli aiuti dell’85%. Per i massimali superiori a 100 mila euro il taglio sarà pari al 100%. Tutti i costi legati al lavoro possono essere dedotti al 100%, inclusi i costi per il contoterzismo.</a:t>
            </a:r>
          </a:p>
          <a:p>
            <a:pPr>
              <a:buClr>
                <a:srgbClr val="92D050"/>
              </a:buClr>
            </a:pPr>
            <a:endParaRPr lang="it-IT" sz="15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92D050"/>
              </a:buClr>
            </a:pPr>
            <a:endParaRPr lang="it-IT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4F998C23-48C1-428E-8875-55E6304DC4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9819" y="424511"/>
            <a:ext cx="2310967" cy="63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174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42971" y="1028700"/>
            <a:ext cx="8229600" cy="990600"/>
          </a:xfrm>
        </p:spPr>
        <p:txBody>
          <a:bodyPr>
            <a:normAutofit/>
          </a:bodyPr>
          <a:lstStyle/>
          <a:p>
            <a:r>
              <a:rPr lang="it-IT" dirty="0"/>
              <a:t>			 </a:t>
            </a:r>
            <a:endParaRPr lang="it-IT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AutoShape 2" descr="Risultati immagini per cambiamen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C19E2FBE-524D-451D-A116-C6EDB35D7673}"/>
              </a:ext>
            </a:extLst>
          </p:cNvPr>
          <p:cNvCxnSpPr>
            <a:cxnSpLocks/>
          </p:cNvCxnSpPr>
          <p:nvPr/>
        </p:nvCxnSpPr>
        <p:spPr>
          <a:xfrm>
            <a:off x="1499593" y="1268760"/>
            <a:ext cx="7488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olo 1">
            <a:extLst>
              <a:ext uri="{FF2B5EF4-FFF2-40B4-BE49-F238E27FC236}">
                <a16:creationId xmlns:a16="http://schemas.microsoft.com/office/drawing/2014/main" id="{894A0065-8783-4674-BACC-9A41E6DFBC04}"/>
              </a:ext>
            </a:extLst>
          </p:cNvPr>
          <p:cNvSpPr txBox="1">
            <a:spLocks/>
          </p:cNvSpPr>
          <p:nvPr/>
        </p:nvSpPr>
        <p:spPr>
          <a:xfrm>
            <a:off x="457200" y="533400"/>
            <a:ext cx="8363272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/>
              <a:t>			</a:t>
            </a:r>
            <a:endParaRPr lang="it-IT" b="1" dirty="0">
              <a:solidFill>
                <a:schemeClr val="accent3"/>
              </a:solidFill>
            </a:endParaRPr>
          </a:p>
        </p:txBody>
      </p:sp>
      <p:pic>
        <p:nvPicPr>
          <p:cNvPr id="6" name="Immagine 5" descr="Immagine che contiene screenshot, computer&#10;&#10;Descrizione generata automaticamente">
            <a:extLst>
              <a:ext uri="{FF2B5EF4-FFF2-40B4-BE49-F238E27FC236}">
                <a16:creationId xmlns:a16="http://schemas.microsoft.com/office/drawing/2014/main" id="{4E058576-96C7-4277-ADAF-0AA88AAE4C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8" t="24800" r="35825" b="14075"/>
          <a:stretch/>
        </p:blipFill>
        <p:spPr>
          <a:xfrm>
            <a:off x="0" y="356953"/>
            <a:ext cx="1259632" cy="1222171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336B5787-44EF-4B12-8D26-C8BE3DE70A6E}"/>
              </a:ext>
            </a:extLst>
          </p:cNvPr>
          <p:cNvSpPr/>
          <p:nvPr/>
        </p:nvSpPr>
        <p:spPr>
          <a:xfrm>
            <a:off x="1286106" y="496326"/>
            <a:ext cx="54586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pagamenti del I pilastro</a:t>
            </a:r>
            <a:endParaRPr lang="it-IT" sz="4000" dirty="0">
              <a:solidFill>
                <a:srgbClr val="002060"/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D663EE8-A7EB-492B-9955-F0D3E8546966}"/>
              </a:ext>
            </a:extLst>
          </p:cNvPr>
          <p:cNvSpPr txBox="1"/>
          <p:nvPr/>
        </p:nvSpPr>
        <p:spPr>
          <a:xfrm>
            <a:off x="371599" y="1333309"/>
            <a:ext cx="832943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92D050"/>
              </a:buClr>
            </a:pPr>
            <a:r>
              <a:rPr lang="it-IT" sz="28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it-IT" sz="19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¬"/>
            </a:pPr>
            <a:r>
              <a:rPr lang="it-IT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Aiuti accoppiati </a:t>
            </a:r>
            <a:r>
              <a:rPr lang="it-IT" b="1" u="sng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13 +2% </a:t>
            </a:r>
          </a:p>
          <a:p>
            <a:pPr algn="just">
              <a:buClr>
                <a:srgbClr val="92D050"/>
              </a:buClr>
            </a:pPr>
            <a:endParaRPr lang="it-IT" sz="1400" b="1" u="sng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>
                <a:srgbClr val="92D050"/>
              </a:buClr>
            </a:pPr>
            <a:r>
              <a:rPr lang="it-IT" sz="1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ridurre dipendenza dalle importazioni di colture proteiche, il 2% dell’aiuto potrà essere destinato alle leguminose.</a:t>
            </a:r>
          </a:p>
          <a:p>
            <a:pPr algn="just">
              <a:buClr>
                <a:srgbClr val="92D050"/>
              </a:buClr>
            </a:pPr>
            <a:endParaRPr lang="it-IT" sz="1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Clr>
                <a:srgbClr val="92D050"/>
              </a:buClr>
              <a:buFont typeface="Wingdings" panose="05000000000000000000" pitchFamily="2" charset="2"/>
              <a:buChar char="¬"/>
            </a:pPr>
            <a:r>
              <a:rPr lang="it-IT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Giovani agricoltori</a:t>
            </a:r>
          </a:p>
          <a:p>
            <a:pPr>
              <a:buClr>
                <a:srgbClr val="92D050"/>
              </a:buClr>
            </a:pPr>
            <a:endParaRPr lang="it-IT" sz="1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>
                <a:srgbClr val="92D050"/>
              </a:buClr>
            </a:pPr>
            <a:r>
              <a:rPr lang="it-IT" sz="1400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Minimo 3% </a:t>
            </a:r>
            <a:r>
              <a:rPr lang="it-IT" sz="1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della propria dotazione combinata dei fondi destinati a primo e secondo pilastro (fino ad un massimo di 40 anni). Sostegno complementare al reddito per un massimo di 5 anni o aiuti al primo insediamento o agli investimenti. E’ possibile finanziare l’acquisto di terreni agricoli per i giovani agricoltori fino al 100%, tramite strumenti finanziari. </a:t>
            </a:r>
          </a:p>
          <a:p>
            <a:pPr>
              <a:buClr>
                <a:srgbClr val="92D050"/>
              </a:buClr>
            </a:pPr>
            <a:endParaRPr lang="it-IT" sz="1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Clr>
                <a:srgbClr val="92D050"/>
              </a:buClr>
              <a:buFont typeface="Wingdings" panose="05000000000000000000" pitchFamily="2" charset="2"/>
              <a:buChar char="¬"/>
            </a:pPr>
            <a:r>
              <a:rPr lang="it-IT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Gestione del rischio</a:t>
            </a:r>
          </a:p>
          <a:p>
            <a:pPr>
              <a:buClr>
                <a:srgbClr val="92D050"/>
              </a:buClr>
            </a:pPr>
            <a:endParaRPr lang="it-IT" sz="1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>
                <a:srgbClr val="92D050"/>
              </a:buClr>
            </a:pPr>
            <a:r>
              <a:rPr lang="it-IT" sz="1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Strumenti finanziati fino al 70% su sviluppo rurale (assicurazioni contro la perdita di produzione, fondi mutualistici contro la perdita di produzione e strumento di stabilizzazione del reddito) per perdite superiori al 20% della media dei 3 anni precedenti.</a:t>
            </a:r>
          </a:p>
          <a:p>
            <a:pPr algn="just">
              <a:buClr>
                <a:srgbClr val="92D050"/>
              </a:buClr>
            </a:pPr>
            <a:r>
              <a:rPr lang="it-IT" sz="1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Nuova possibilità per SM di accantonare </a:t>
            </a:r>
            <a:r>
              <a:rPr lang="it-IT" sz="1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fino al 3% dei fondi del primo pilastro </a:t>
            </a:r>
            <a:r>
              <a:rPr lang="it-IT" sz="1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la creazione di un fondo mutualistico su scala nazionale, che porti obbligatoriamente tutti gli agricoltori a proteggersi dai rischi di perdita di produzione (risorse BISS).</a:t>
            </a:r>
          </a:p>
          <a:p>
            <a:pPr algn="just">
              <a:buClr>
                <a:srgbClr val="92D050"/>
              </a:buClr>
            </a:pPr>
            <a:endParaRPr lang="it-IT" sz="1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Clr>
                <a:srgbClr val="92D050"/>
              </a:buClr>
              <a:buFont typeface="Wingdings" panose="05000000000000000000" pitchFamily="2" charset="2"/>
              <a:buChar char="¬"/>
            </a:pPr>
            <a:endParaRPr lang="it-IT" sz="1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42CC90B7-5895-4578-9D24-92C99E9950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9819" y="424511"/>
            <a:ext cx="2310967" cy="63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818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2082" y="2331305"/>
            <a:ext cx="8229600" cy="990600"/>
          </a:xfrm>
        </p:spPr>
        <p:txBody>
          <a:bodyPr>
            <a:normAutofit/>
          </a:bodyPr>
          <a:lstStyle/>
          <a:p>
            <a:r>
              <a:rPr lang="it-IT" dirty="0"/>
              <a:t>			</a:t>
            </a:r>
            <a:endParaRPr lang="it-IT" b="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14400" y="1776628"/>
            <a:ext cx="7715200" cy="4419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sz="3200" b="1" dirty="0">
              <a:solidFill>
                <a:schemeClr val="accent3"/>
              </a:solidFill>
            </a:endParaRPr>
          </a:p>
          <a:p>
            <a:pPr marL="0" indent="0">
              <a:buNone/>
            </a:pPr>
            <a:endParaRPr lang="it-IT" sz="3200" b="1" dirty="0">
              <a:solidFill>
                <a:schemeClr val="accent3"/>
              </a:solidFill>
            </a:endParaRPr>
          </a:p>
          <a:p>
            <a:pPr marL="0" indent="0" algn="ctr">
              <a:buNone/>
            </a:pPr>
            <a:endParaRPr lang="it-IT" sz="3200" b="1" dirty="0">
              <a:solidFill>
                <a:schemeClr val="accent3"/>
              </a:solidFill>
            </a:endParaRPr>
          </a:p>
        </p:txBody>
      </p:sp>
      <p:sp>
        <p:nvSpPr>
          <p:cNvPr id="4" name="AutoShape 2" descr="Risultati immagini per cambiamen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C19E2FBE-524D-451D-A116-C6EDB35D7673}"/>
              </a:ext>
            </a:extLst>
          </p:cNvPr>
          <p:cNvCxnSpPr>
            <a:cxnSpLocks/>
          </p:cNvCxnSpPr>
          <p:nvPr/>
        </p:nvCxnSpPr>
        <p:spPr>
          <a:xfrm>
            <a:off x="1499593" y="1524000"/>
            <a:ext cx="7488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magine 5" descr="Immagine che contiene screenshot, computer&#10;&#10;Descrizione generata automaticamente">
            <a:extLst>
              <a:ext uri="{FF2B5EF4-FFF2-40B4-BE49-F238E27FC236}">
                <a16:creationId xmlns:a16="http://schemas.microsoft.com/office/drawing/2014/main" id="{4E058576-96C7-4277-ADAF-0AA88AAE4C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8" t="24800" r="35825" b="14075"/>
          <a:stretch/>
        </p:blipFill>
        <p:spPr>
          <a:xfrm>
            <a:off x="0" y="356953"/>
            <a:ext cx="1259632" cy="1222171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F00E3055-8151-4BF0-860E-121D251ABC1D}"/>
              </a:ext>
            </a:extLst>
          </p:cNvPr>
          <p:cNvSpPr/>
          <p:nvPr/>
        </p:nvSpPr>
        <p:spPr>
          <a:xfrm>
            <a:off x="474971" y="1387525"/>
            <a:ext cx="8194057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it-IT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it-IT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Mantenuti interventi settoriali per Ortofrutta, Vino, Olio, Api e Luppolo</a:t>
            </a:r>
          </a:p>
          <a:p>
            <a:pPr algn="just"/>
            <a:r>
              <a:rPr lang="it-IT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Possibilità di </a:t>
            </a:r>
            <a:r>
              <a:rPr lang="it-IT" sz="1600" b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finanziare interventi settoriali in altri settori</a:t>
            </a:r>
            <a:r>
              <a:rPr lang="it-IT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per un massimo del 3% della dotazione finanziaria I pilastro, innalzabile di un ulteriore 2% da dedurre dai pagamenti accoppiati. </a:t>
            </a:r>
          </a:p>
          <a:p>
            <a:pPr algn="just"/>
            <a:endParaRPr lang="it-IT" sz="1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Clr>
                <a:srgbClr val="92D050"/>
              </a:buClr>
              <a:buFont typeface="Wingdings" panose="05000000000000000000" pitchFamily="2" charset="2"/>
              <a:buChar char="¬"/>
            </a:pPr>
            <a:r>
              <a:rPr lang="it-IT" sz="15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ORTOFRUTTA</a:t>
            </a:r>
          </a:p>
          <a:p>
            <a:pPr algn="just"/>
            <a:r>
              <a:rPr lang="it-IT" sz="15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Una quota minima di fondi pari al 2% dovrà essere dedicata a interventi di ricerca e sviluppo, così come il 15% ad interventi ambientali. </a:t>
            </a:r>
          </a:p>
          <a:p>
            <a:pPr algn="just"/>
            <a:endParaRPr lang="it-IT" sz="15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457200" indent="-457200" algn="just">
              <a:buClr>
                <a:srgbClr val="92D050"/>
              </a:buClr>
              <a:buFont typeface="Wingdings" panose="05000000000000000000" pitchFamily="2" charset="2"/>
              <a:buChar char="¬"/>
            </a:pPr>
            <a:r>
              <a:rPr lang="it-IT" sz="15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OLIO</a:t>
            </a:r>
          </a:p>
          <a:p>
            <a:pPr algn="just"/>
            <a:r>
              <a:rPr lang="it-IT" sz="15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Percentuale per il sostegno dell'UE al 30% del valore della produzione commercializzata di ciascuna organizzazione di produttori o AOP per gli anni 2023 e 2024, al 15 % per il 2025 e 2026 e al 10 % a partire dal 2027 (la proposta iniziale della Commissione prevedeva una percentuale pari al 5%).</a:t>
            </a:r>
          </a:p>
          <a:p>
            <a:pPr algn="just"/>
            <a:r>
              <a:rPr lang="it-IT" sz="15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 marL="457200" indent="-457200" algn="just">
              <a:buClr>
                <a:srgbClr val="92D050"/>
              </a:buClr>
              <a:buFont typeface="Wingdings" panose="05000000000000000000" pitchFamily="2" charset="2"/>
              <a:buChar char="¬"/>
            </a:pPr>
            <a:r>
              <a:rPr lang="it-IT" sz="15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VINO</a:t>
            </a:r>
          </a:p>
          <a:p>
            <a:pPr algn="just"/>
            <a:r>
              <a:rPr lang="it-IT" sz="15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-Sistema di autorizzazioni all’impianto esteso fino al 2045</a:t>
            </a:r>
          </a:p>
          <a:p>
            <a:pPr algn="just"/>
            <a:r>
              <a:rPr lang="it-IT" sz="15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-de-</a:t>
            </a:r>
            <a:r>
              <a:rPr lang="it-IT" sz="15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alcolazione</a:t>
            </a:r>
            <a:r>
              <a:rPr lang="it-IT" sz="15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totale per i vini da tavola, parziale vini DOP e IGP</a:t>
            </a:r>
          </a:p>
          <a:p>
            <a:pPr algn="just"/>
            <a:r>
              <a:rPr lang="it-IT" sz="15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-norme in materia di etichettatura nutrizionale e di indicazione degli ingredienti per tutti i vini + Autorizzazioni all'impianto e al reimpianto in scadenza nel 2021 prorogate fino a dicembre 2022 (comunicazione entro febbraio 2022).</a:t>
            </a:r>
          </a:p>
          <a:p>
            <a:endParaRPr lang="it-IT" sz="15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itolo 1">
            <a:extLst>
              <a:ext uri="{FF2B5EF4-FFF2-40B4-BE49-F238E27FC236}">
                <a16:creationId xmlns:a16="http://schemas.microsoft.com/office/drawing/2014/main" id="{818D89D1-E681-4D3E-9B74-4145B8660E1A}"/>
              </a:ext>
            </a:extLst>
          </p:cNvPr>
          <p:cNvSpPr txBox="1">
            <a:spLocks/>
          </p:cNvSpPr>
          <p:nvPr/>
        </p:nvSpPr>
        <p:spPr>
          <a:xfrm>
            <a:off x="330213" y="496770"/>
            <a:ext cx="7884368" cy="793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7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Interventi settoriali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E8AF28C5-5171-4068-84F3-B9391BD825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9819" y="424511"/>
            <a:ext cx="2310967" cy="63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41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			 </a:t>
            </a:r>
            <a:endParaRPr lang="it-IT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AutoShape 2" descr="Risultati immagini per cambiamen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C19E2FBE-524D-451D-A116-C6EDB35D7673}"/>
              </a:ext>
            </a:extLst>
          </p:cNvPr>
          <p:cNvCxnSpPr>
            <a:cxnSpLocks/>
          </p:cNvCxnSpPr>
          <p:nvPr/>
        </p:nvCxnSpPr>
        <p:spPr>
          <a:xfrm>
            <a:off x="1499593" y="1268760"/>
            <a:ext cx="7488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olo 1">
            <a:extLst>
              <a:ext uri="{FF2B5EF4-FFF2-40B4-BE49-F238E27FC236}">
                <a16:creationId xmlns:a16="http://schemas.microsoft.com/office/drawing/2014/main" id="{894A0065-8783-4674-BACC-9A41E6DFBC04}"/>
              </a:ext>
            </a:extLst>
          </p:cNvPr>
          <p:cNvSpPr txBox="1">
            <a:spLocks/>
          </p:cNvSpPr>
          <p:nvPr/>
        </p:nvSpPr>
        <p:spPr>
          <a:xfrm>
            <a:off x="457200" y="533400"/>
            <a:ext cx="8363272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/>
              <a:t>			</a:t>
            </a:r>
            <a:endParaRPr lang="it-IT" b="1" dirty="0">
              <a:solidFill>
                <a:schemeClr val="accent3"/>
              </a:solidFill>
            </a:endParaRPr>
          </a:p>
        </p:txBody>
      </p:sp>
      <p:pic>
        <p:nvPicPr>
          <p:cNvPr id="6" name="Immagine 5" descr="Immagine che contiene screenshot, computer&#10;&#10;Descrizione generata automaticamente">
            <a:extLst>
              <a:ext uri="{FF2B5EF4-FFF2-40B4-BE49-F238E27FC236}">
                <a16:creationId xmlns:a16="http://schemas.microsoft.com/office/drawing/2014/main" id="{4E058576-96C7-4277-ADAF-0AA88AAE4C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8" t="24800" r="35825" b="14075"/>
          <a:stretch/>
        </p:blipFill>
        <p:spPr>
          <a:xfrm>
            <a:off x="0" y="356953"/>
            <a:ext cx="1259632" cy="1222171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336B5787-44EF-4B12-8D26-C8BE3DE70A6E}"/>
              </a:ext>
            </a:extLst>
          </p:cNvPr>
          <p:cNvSpPr/>
          <p:nvPr/>
        </p:nvSpPr>
        <p:spPr>
          <a:xfrm>
            <a:off x="2847751" y="541593"/>
            <a:ext cx="40046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livello nazionale</a:t>
            </a:r>
            <a:endParaRPr lang="it-IT" sz="4000" dirty="0">
              <a:solidFill>
                <a:srgbClr val="002060"/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D663EE8-A7EB-492B-9955-F0D3E8546966}"/>
              </a:ext>
            </a:extLst>
          </p:cNvPr>
          <p:cNvSpPr txBox="1"/>
          <p:nvPr/>
        </p:nvSpPr>
        <p:spPr>
          <a:xfrm>
            <a:off x="2082552" y="4177679"/>
            <a:ext cx="5112568" cy="1508105"/>
          </a:xfrm>
          <a:prstGeom prst="rect">
            <a:avLst/>
          </a:prstGeom>
          <a:noFill/>
          <a:ln w="666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Clr>
                <a:srgbClr val="92D050"/>
              </a:buClr>
            </a:pPr>
            <a:endParaRPr lang="it-IT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Clr>
                <a:srgbClr val="92D050"/>
              </a:buClr>
            </a:pPr>
            <a:r>
              <a:rPr lang="it-IT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PIANO STRATEGICO NAZIONALE</a:t>
            </a:r>
          </a:p>
          <a:p>
            <a:pPr algn="ctr">
              <a:buClr>
                <a:srgbClr val="92D050"/>
              </a:buClr>
            </a:pPr>
            <a:r>
              <a:rPr lang="it-IT" sz="2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(19 Aprile 2021 Tavolo di Partenariato</a:t>
            </a:r>
            <a:r>
              <a:rPr lang="it-IT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342900" indent="-342900">
              <a:buClr>
                <a:srgbClr val="92D050"/>
              </a:buClr>
              <a:buFont typeface="Wingdings" panose="05000000000000000000" pitchFamily="2" charset="2"/>
              <a:buChar char="¬"/>
            </a:pPr>
            <a:endParaRPr lang="it-IT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35454E6-6670-4369-A26C-E525D9B4A268}"/>
              </a:ext>
            </a:extLst>
          </p:cNvPr>
          <p:cNvSpPr txBox="1"/>
          <p:nvPr/>
        </p:nvSpPr>
        <p:spPr>
          <a:xfrm>
            <a:off x="2629602" y="1700447"/>
            <a:ext cx="4018468" cy="2000548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Clr>
                <a:srgbClr val="92D050"/>
              </a:buClr>
            </a:pPr>
            <a:endParaRPr lang="it-IT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Clr>
                <a:srgbClr val="92D050"/>
              </a:buClr>
            </a:pPr>
            <a:r>
              <a:rPr lang="it-IT" sz="2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PROGRAMMAZIONE 2021-2022 </a:t>
            </a:r>
          </a:p>
          <a:p>
            <a:pPr marL="342900" indent="-342900" algn="ctr">
              <a:buClr>
                <a:srgbClr val="92D050"/>
              </a:buClr>
              <a:buFont typeface="Wingdings" panose="05000000000000000000" pitchFamily="2" charset="2"/>
              <a:buChar char="¬"/>
            </a:pPr>
            <a:endParaRPr lang="it-IT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Clr>
                <a:srgbClr val="92D050"/>
              </a:buClr>
            </a:pPr>
            <a:endParaRPr lang="it-IT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Clr>
                <a:srgbClr val="92D050"/>
              </a:buClr>
            </a:pPr>
            <a:r>
              <a:rPr lang="it-IT" sz="2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NGUE (Piano Italia Recovery)</a:t>
            </a:r>
          </a:p>
          <a:p>
            <a:pPr marL="342900" indent="-342900">
              <a:buClr>
                <a:srgbClr val="92D050"/>
              </a:buClr>
              <a:buFont typeface="Wingdings" panose="05000000000000000000" pitchFamily="2" charset="2"/>
              <a:buChar char="¬"/>
            </a:pPr>
            <a:endParaRPr lang="it-IT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F16B007-2E6A-480B-B9CF-01B568D146CD}"/>
              </a:ext>
            </a:extLst>
          </p:cNvPr>
          <p:cNvSpPr txBox="1"/>
          <p:nvPr/>
        </p:nvSpPr>
        <p:spPr>
          <a:xfrm>
            <a:off x="2679096" y="6162468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AGIRE: SUBITO e con STRATEGIA</a:t>
            </a:r>
          </a:p>
        </p:txBody>
      </p:sp>
    </p:spTree>
    <p:extLst>
      <p:ext uri="{BB962C8B-B14F-4D97-AF65-F5344CB8AC3E}">
        <p14:creationId xmlns:p14="http://schemas.microsoft.com/office/powerpoint/2010/main" val="3713395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pPr marL="0" indent="0">
              <a:buNone/>
            </a:pPr>
            <a:endParaRPr lang="it-IT" sz="4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Immagine 5" descr="Immagine che contiene screenshot, computer&#10;&#10;Descrizione generata automaticamente">
            <a:extLst>
              <a:ext uri="{FF2B5EF4-FFF2-40B4-BE49-F238E27FC236}">
                <a16:creationId xmlns:a16="http://schemas.microsoft.com/office/drawing/2014/main" id="{800257DB-C00B-4A8C-B725-4BDF7F7AC4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8" t="19201" r="32675" b="10800"/>
          <a:stretch/>
        </p:blipFill>
        <p:spPr>
          <a:xfrm>
            <a:off x="2717794" y="546832"/>
            <a:ext cx="3708412" cy="3498501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CADEDC2E-C2B5-4534-B7C8-4E95025393B8}"/>
              </a:ext>
            </a:extLst>
          </p:cNvPr>
          <p:cNvSpPr txBox="1"/>
          <p:nvPr/>
        </p:nvSpPr>
        <p:spPr>
          <a:xfrm>
            <a:off x="1835696" y="4430312"/>
            <a:ext cx="5904656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dirty="0"/>
              <a:t>Alessandra De Santis </a:t>
            </a:r>
          </a:p>
          <a:p>
            <a:pPr algn="ctr"/>
            <a:endParaRPr lang="it-IT" dirty="0"/>
          </a:p>
          <a:p>
            <a:pPr algn="ctr"/>
            <a:r>
              <a:rPr lang="it-IT" dirty="0"/>
              <a:t>Responsabile affari europei | Cia - Agricoltori italiani</a:t>
            </a:r>
          </a:p>
          <a:p>
            <a:pPr algn="ctr"/>
            <a:r>
              <a:rPr lang="it-IT" sz="1200" dirty="0"/>
              <a:t>Rue Philippe le Bon, 46 – Bruxelles 1000</a:t>
            </a:r>
          </a:p>
          <a:p>
            <a:pPr algn="ctr"/>
            <a:r>
              <a:rPr lang="it-IT" sz="1200" dirty="0"/>
              <a:t>Cell. + 39 342 7142424 / +32 (0) 472441659</a:t>
            </a:r>
          </a:p>
          <a:p>
            <a:pPr algn="ctr"/>
            <a:r>
              <a:rPr lang="it-IT" sz="1200" dirty="0"/>
              <a:t>e-mail </a:t>
            </a:r>
            <a:r>
              <a:rPr lang="it-IT" sz="1200" dirty="0">
                <a:hlinkClick r:id="rId4"/>
              </a:rPr>
              <a:t>a.desantis@cia.it</a:t>
            </a:r>
            <a:endParaRPr lang="it-IT" sz="1200" dirty="0"/>
          </a:p>
          <a:p>
            <a:pPr algn="ctr"/>
            <a:r>
              <a:rPr lang="it-IT" sz="1200" dirty="0"/>
              <a:t>  sito web </a:t>
            </a:r>
            <a:r>
              <a:rPr lang="it-IT" sz="1200" dirty="0">
                <a:hlinkClick r:id="rId5"/>
              </a:rPr>
              <a:t>www.cia.it</a:t>
            </a:r>
            <a:endParaRPr lang="it-IT" sz="1200" dirty="0"/>
          </a:p>
          <a:p>
            <a:pPr algn="ctr"/>
            <a:r>
              <a:rPr lang="it-IT" sz="1200" dirty="0"/>
              <a:t>: </a:t>
            </a:r>
            <a:r>
              <a:rPr lang="it-IT" sz="1200" dirty="0" err="1"/>
              <a:t>Cia_Bruxelles</a:t>
            </a:r>
            <a:endParaRPr lang="it-IT" sz="1200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7C29A64D-C3B0-407A-B137-78FE9B7912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5936" y="6018964"/>
            <a:ext cx="258007" cy="25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7282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iaro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ar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ustin">
    <a:dk1>
      <a:sysClr val="windowText" lastClr="000000"/>
    </a:dk1>
    <a:lt1>
      <a:sysClr val="window" lastClr="FFFFFF"/>
    </a:lt1>
    <a:dk2>
      <a:srgbClr val="3E3D2D"/>
    </a:dk2>
    <a:lt2>
      <a:srgbClr val="CAF278"/>
    </a:lt2>
    <a:accent1>
      <a:srgbClr val="94C600"/>
    </a:accent1>
    <a:accent2>
      <a:srgbClr val="71685A"/>
    </a:accent2>
    <a:accent3>
      <a:srgbClr val="FF6700"/>
    </a:accent3>
    <a:accent4>
      <a:srgbClr val="909465"/>
    </a:accent4>
    <a:accent5>
      <a:srgbClr val="956B43"/>
    </a:accent5>
    <a:accent6>
      <a:srgbClr val="FEA022"/>
    </a:accent6>
    <a:hlink>
      <a:srgbClr val="E68200"/>
    </a:hlink>
    <a:folHlink>
      <a:srgbClr val="FFA94A"/>
    </a:folHlink>
  </a:clrScheme>
</a:themeOverride>
</file>

<file path=ppt/theme/themeOverride2.xml><?xml version="1.0" encoding="utf-8"?>
<a:themeOverride xmlns:a="http://schemas.openxmlformats.org/drawingml/2006/main">
  <a:clrScheme name="Austin">
    <a:dk1>
      <a:sysClr val="windowText" lastClr="000000"/>
    </a:dk1>
    <a:lt1>
      <a:sysClr val="window" lastClr="FFFFFF"/>
    </a:lt1>
    <a:dk2>
      <a:srgbClr val="3E3D2D"/>
    </a:dk2>
    <a:lt2>
      <a:srgbClr val="CAF278"/>
    </a:lt2>
    <a:accent1>
      <a:srgbClr val="94C600"/>
    </a:accent1>
    <a:accent2>
      <a:srgbClr val="71685A"/>
    </a:accent2>
    <a:accent3>
      <a:srgbClr val="FF6700"/>
    </a:accent3>
    <a:accent4>
      <a:srgbClr val="909465"/>
    </a:accent4>
    <a:accent5>
      <a:srgbClr val="956B43"/>
    </a:accent5>
    <a:accent6>
      <a:srgbClr val="FEA022"/>
    </a:accent6>
    <a:hlink>
      <a:srgbClr val="E68200"/>
    </a:hlink>
    <a:folHlink>
      <a:srgbClr val="FFA94A"/>
    </a:folHlink>
  </a:clrScheme>
</a:themeOverride>
</file>

<file path=ppt/theme/themeOverride3.xml><?xml version="1.0" encoding="utf-8"?>
<a:themeOverride xmlns:a="http://schemas.openxmlformats.org/drawingml/2006/main">
  <a:clrScheme name="Austin">
    <a:dk1>
      <a:sysClr val="windowText" lastClr="000000"/>
    </a:dk1>
    <a:lt1>
      <a:sysClr val="window" lastClr="FFFFFF"/>
    </a:lt1>
    <a:dk2>
      <a:srgbClr val="3E3D2D"/>
    </a:dk2>
    <a:lt2>
      <a:srgbClr val="CAF278"/>
    </a:lt2>
    <a:accent1>
      <a:srgbClr val="94C600"/>
    </a:accent1>
    <a:accent2>
      <a:srgbClr val="71685A"/>
    </a:accent2>
    <a:accent3>
      <a:srgbClr val="FF6700"/>
    </a:accent3>
    <a:accent4>
      <a:srgbClr val="909465"/>
    </a:accent4>
    <a:accent5>
      <a:srgbClr val="956B43"/>
    </a:accent5>
    <a:accent6>
      <a:srgbClr val="FEA022"/>
    </a:accent6>
    <a:hlink>
      <a:srgbClr val="E68200"/>
    </a:hlink>
    <a:folHlink>
      <a:srgbClr val="FFA94A"/>
    </a:folHlink>
  </a:clrScheme>
</a:themeOverride>
</file>

<file path=ppt/theme/themeOverride4.xml><?xml version="1.0" encoding="utf-8"?>
<a:themeOverride xmlns:a="http://schemas.openxmlformats.org/drawingml/2006/main">
  <a:clrScheme name="Austin">
    <a:dk1>
      <a:sysClr val="windowText" lastClr="000000"/>
    </a:dk1>
    <a:lt1>
      <a:sysClr val="window" lastClr="FFFFFF"/>
    </a:lt1>
    <a:dk2>
      <a:srgbClr val="3E3D2D"/>
    </a:dk2>
    <a:lt2>
      <a:srgbClr val="CAF278"/>
    </a:lt2>
    <a:accent1>
      <a:srgbClr val="94C600"/>
    </a:accent1>
    <a:accent2>
      <a:srgbClr val="71685A"/>
    </a:accent2>
    <a:accent3>
      <a:srgbClr val="FF6700"/>
    </a:accent3>
    <a:accent4>
      <a:srgbClr val="909465"/>
    </a:accent4>
    <a:accent5>
      <a:srgbClr val="956B43"/>
    </a:accent5>
    <a:accent6>
      <a:srgbClr val="FEA022"/>
    </a:accent6>
    <a:hlink>
      <a:srgbClr val="E68200"/>
    </a:hlink>
    <a:folHlink>
      <a:srgbClr val="FFA94A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2479</TotalTime>
  <Words>1273</Words>
  <Application>Microsoft Office PowerPoint</Application>
  <PresentationFormat>Presentazione su schermo (4:3)</PresentationFormat>
  <Paragraphs>165</Paragraphs>
  <Slides>13</Slides>
  <Notes>13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Wingdings</vt:lpstr>
      <vt:lpstr>Chiaro</vt:lpstr>
      <vt:lpstr>Presentazione standard di PowerPoint</vt:lpstr>
      <vt:lpstr>Presentazione standard di PowerPoint</vt:lpstr>
      <vt:lpstr>Presentazione standard di PowerPoint</vt:lpstr>
      <vt:lpstr>  </vt:lpstr>
      <vt:lpstr>    </vt:lpstr>
      <vt:lpstr>    </vt:lpstr>
      <vt:lpstr>    </vt:lpstr>
      <vt:lpstr>   </vt:lpstr>
      <vt:lpstr>    </vt:lpstr>
      <vt:lpstr>    </vt:lpstr>
      <vt:lpstr>   </vt:lpstr>
      <vt:lpstr>    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Cia Bruxelles</dc:creator>
  <cp:lastModifiedBy>Cia Nazionale 2</cp:lastModifiedBy>
  <cp:revision>160</cp:revision>
  <dcterms:created xsi:type="dcterms:W3CDTF">2020-11-24T11:16:43Z</dcterms:created>
  <dcterms:modified xsi:type="dcterms:W3CDTF">2021-07-15T09:52:15Z</dcterms:modified>
</cp:coreProperties>
</file>