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8"/>
  </p:notesMasterIdLst>
  <p:handoutMasterIdLst>
    <p:handoutMasterId r:id="rId19"/>
  </p:handoutMasterIdLst>
  <p:sldIdLst>
    <p:sldId id="544" r:id="rId6"/>
    <p:sldId id="536" r:id="rId7"/>
    <p:sldId id="547" r:id="rId8"/>
    <p:sldId id="550" r:id="rId9"/>
    <p:sldId id="551" r:id="rId10"/>
    <p:sldId id="552" r:id="rId11"/>
    <p:sldId id="546" r:id="rId12"/>
    <p:sldId id="543" r:id="rId13"/>
    <p:sldId id="553" r:id="rId14"/>
    <p:sldId id="549" r:id="rId15"/>
    <p:sldId id="554" r:id="rId16"/>
    <p:sldId id="258" r:id="rId17"/>
  </p:sldIdLst>
  <p:sldSz cx="12192000" cy="6858000"/>
  <p:notesSz cx="6797675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  <a:srgbClr val="4F81BD"/>
    <a:srgbClr val="00A9E0"/>
    <a:srgbClr val="27B3E5"/>
    <a:srgbClr val="FFAD5A"/>
    <a:srgbClr val="4F9DA6"/>
    <a:srgbClr val="A5B592"/>
    <a:srgbClr val="31859C"/>
    <a:srgbClr val="D17334"/>
    <a:srgbClr val="F1B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FBFE37-4CB0-4900-BA91-D38C98927A16}" v="5" dt="2021-07-13T05:36:38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6357" autoAdjust="0"/>
  </p:normalViewPr>
  <p:slideViewPr>
    <p:cSldViewPr>
      <p:cViewPr varScale="1">
        <p:scale>
          <a:sx n="122" d="100"/>
          <a:sy n="122" d="100"/>
        </p:scale>
        <p:origin x="138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9EEF48F4-32AB-4ED6-A488-80829FBD1B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A71180B-BD7F-4965-89D3-5809673165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5E820-32FC-4957-8D60-B4F0EEEE2F59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2D92E1E-1C1D-40AF-9AEC-30CA02E7306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45C7952-28CD-4C0E-9418-D02D89C8F2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A20D8-0ACE-4FD6-871A-6952AEBED9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1598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5B4A0-9F7F-42F3-A9A9-BD77BBEDDAEC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92B6C-56E2-4F97-87EF-F918E021B7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126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AE0C78-B619-4891-802B-AC3186EF408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6820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92B6C-56E2-4F97-87EF-F918E021B792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9135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55DB-EF78-4779-BF0F-AF996BEDC16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55DB-EF78-4779-BF0F-AF996BEDC16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55DB-EF78-4779-BF0F-AF996BEDC16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72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55DB-EF78-4779-BF0F-AF996BEDC16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55DB-EF78-4779-BF0F-AF996BEDC16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55DB-EF78-4779-BF0F-AF996BEDC16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55DB-EF78-4779-BF0F-AF996BEDC16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55DB-EF78-4779-BF0F-AF996BEDC16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55DB-EF78-4779-BF0F-AF996BEDC16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655DB-EF78-4779-BF0F-AF996BEDC16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FD2319-C010-4885-A1F5-328A7CFA9C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1FDF41D-E9B2-4AD5-914D-40F6740FD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1D62288-6C47-4827-8F0B-8BA5A81D1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06AA18-8254-47E6-BC22-CD0403B1E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AF7228-713A-48F8-8AA8-2C09E564C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1080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C8A920-0C37-48DC-8C4E-363975AE5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93EB69-6BCF-4AE5-94C7-F25F50D9C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68FAB5C-F528-488C-B089-837816254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6910E3-FFCF-44BB-B3BA-8FD68366E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739BD62-948D-45D5-9063-78E792B1D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7280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88CA59-8569-4273-807E-9B5EE675F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D7E1354-0A32-411B-A39D-45DE87935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E3C3DE-1B9E-4210-8A60-F045A118E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13AC1E-E6D3-49C3-A672-A19FE52B3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021913-D0BD-4446-8D77-F4EEFE40D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9765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12FC78-DF2D-4EA4-A802-65E8DB30F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05A6C1-2FE9-41C6-91DF-C45A76717B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66E2EB9-2F61-473B-9A00-C8E50DC6C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7C054D-1B45-4BA9-94C2-4B52AE5E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68331BC-E6F6-478C-9080-6061B5538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15FF569-E7EC-44CA-ADC4-540A5B662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479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D0FD21-0E2D-4903-B229-FF5120968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A16C9F9-E150-4AAA-8793-A595CAFF8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AFFA79C-0ECE-49B5-B7FD-DF728BC59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5026FBC-E519-45DF-A200-2EA10F240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6D95667-27C6-4826-8258-A6FE0E3BC1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0223A9B-6943-44F8-8DB1-A1857ECF1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FD07C49-9C19-41D3-AC20-5FF6F1747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EE4497E-3E89-4B99-B82E-D1BA7F836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4508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80A1BC-6F49-42F0-8C1D-EA6E365EB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2719301-ED7E-4790-8610-2C7934EF8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51C205C-A2FD-43E2-819C-A2DBFB6B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314A211-4E0B-4971-B2EF-D82EF5893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54155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DD888F6-E9D7-4AD5-B4C7-919FF839B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0C3AD24-7129-4A5A-9665-07ABC903B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29A0567-4D0C-461C-99E9-E1F69594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2518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FE7458-9A61-496A-8733-06F1B033E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679789-312C-4E88-AA56-CACA055A3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0E8D1EB-FD6D-4E8D-9E85-5EB07C3CE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2DFEA56-8DD6-49F4-B554-68FDDA9EF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A0D0927-4C7C-4A58-B73A-C593F850B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674D57A-FBCA-4012-A308-FF46CFB9B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4223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6282D1-D389-4DE8-85EB-59F5E3F97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D990A95-D8B2-4AE9-996F-F6BFF55F98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223D70F-75DF-453E-9A56-481F621B3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E484DC4-EAB1-49C1-972B-4B34BBD5C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FD21247-DF0D-448C-B6C3-055C0B42E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E570477-37E4-4D97-9CCE-55727C99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3969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E8B83B-D1A4-408B-BC5E-9177F9DA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29BC3DF-0CAC-4540-AF73-D90B53598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746734-2551-4B39-AFFF-BAAE7281A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4FE6598-72C4-41BB-A672-004024EF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9B0C54-3A84-458D-AFA7-459B289B3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0590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CCFD24C-9FCC-4CB8-9F51-43692C379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F7BE623-BE1C-45BF-86D9-C1307EDF3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7416292-B73F-4A55-944A-6BE3AE811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8BD1BF-2125-449C-986D-907DF0F31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AB9FAE-98B5-45AD-8179-ADACF197A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120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9D38C-4CB8-42D2-B03C-A828C81762A6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655DB-EF78-4779-BF0F-AF996BEDC16D}" type="slidenum">
              <a:rPr lang="it-IT" smtClean="0"/>
              <a:t>‹N›</a:t>
            </a:fld>
            <a:endParaRPr lang="it-IT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EB85F6A5-CEC4-488C-AE11-56F2CB4498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304730" y="-1882401"/>
            <a:ext cx="1582539" cy="2157040"/>
          </a:xfrm>
          <a:prstGeom prst="rect">
            <a:avLst/>
          </a:prstGeom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E50F4669-DB56-4462-BC9C-53439816C615}"/>
              </a:ext>
            </a:extLst>
          </p:cNvPr>
          <p:cNvGrpSpPr/>
          <p:nvPr userDrawn="1"/>
        </p:nvGrpSpPr>
        <p:grpSpPr>
          <a:xfrm>
            <a:off x="3602038" y="6277900"/>
            <a:ext cx="4987922" cy="529905"/>
            <a:chOff x="3602038" y="6277900"/>
            <a:chExt cx="4987922" cy="529905"/>
          </a:xfrm>
        </p:grpSpPr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02719924-EF36-46F2-AD47-41F4FBE9308A}"/>
                </a:ext>
              </a:extLst>
            </p:cNvPr>
            <p:cNvGrpSpPr/>
            <p:nvPr userDrawn="1"/>
          </p:nvGrpSpPr>
          <p:grpSpPr>
            <a:xfrm>
              <a:off x="3602038" y="6304817"/>
              <a:ext cx="4987922" cy="502988"/>
              <a:chOff x="7113210" y="6278526"/>
              <a:chExt cx="4987922" cy="502988"/>
            </a:xfrm>
          </p:grpSpPr>
          <p:grpSp>
            <p:nvGrpSpPr>
              <p:cNvPr id="12" name="Gruppo 11">
                <a:extLst>
                  <a:ext uri="{FF2B5EF4-FFF2-40B4-BE49-F238E27FC236}">
                    <a16:creationId xmlns:a16="http://schemas.microsoft.com/office/drawing/2014/main" id="{A6EB4186-7C03-4A49-AFC9-369FA2EB947E}"/>
                  </a:ext>
                </a:extLst>
              </p:cNvPr>
              <p:cNvGrpSpPr/>
              <p:nvPr userDrawn="1"/>
            </p:nvGrpSpPr>
            <p:grpSpPr>
              <a:xfrm>
                <a:off x="7113210" y="6299791"/>
                <a:ext cx="4987922" cy="403032"/>
                <a:chOff x="6999123" y="6122896"/>
                <a:chExt cx="4987922" cy="403032"/>
              </a:xfrm>
            </p:grpSpPr>
            <p:pic>
              <p:nvPicPr>
                <p:cNvPr id="13" name="Immagine 12">
                  <a:extLst>
                    <a:ext uri="{FF2B5EF4-FFF2-40B4-BE49-F238E27FC236}">
                      <a16:creationId xmlns:a16="http://schemas.microsoft.com/office/drawing/2014/main" id="{B11275D9-666B-4A35-B4D2-67385670833C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99123" y="6152619"/>
                  <a:ext cx="759096" cy="341091"/>
                </a:xfrm>
                <a:prstGeom prst="rect">
                  <a:avLst/>
                </a:prstGeom>
              </p:spPr>
            </p:pic>
            <p:grpSp>
              <p:nvGrpSpPr>
                <p:cNvPr id="14" name="Gruppo 13">
                  <a:extLst>
                    <a:ext uri="{FF2B5EF4-FFF2-40B4-BE49-F238E27FC236}">
                      <a16:creationId xmlns:a16="http://schemas.microsoft.com/office/drawing/2014/main" id="{59C98BCF-7FEC-46DF-8BAE-4F77F6B48DDA}"/>
                    </a:ext>
                  </a:extLst>
                </p:cNvPr>
                <p:cNvGrpSpPr/>
                <p:nvPr userDrawn="1"/>
              </p:nvGrpSpPr>
              <p:grpSpPr>
                <a:xfrm>
                  <a:off x="7960708" y="6144102"/>
                  <a:ext cx="3078733" cy="381826"/>
                  <a:chOff x="7082884" y="6144102"/>
                  <a:chExt cx="3078733" cy="381826"/>
                </a:xfrm>
              </p:grpSpPr>
              <p:pic>
                <p:nvPicPr>
                  <p:cNvPr id="18" name="Immagine 17">
                    <a:extLst>
                      <a:ext uri="{FF2B5EF4-FFF2-40B4-BE49-F238E27FC236}">
                        <a16:creationId xmlns:a16="http://schemas.microsoft.com/office/drawing/2014/main" id="{3FCDD202-FEF1-4376-A375-33D0008EF13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9604883" y="6175297"/>
                    <a:ext cx="556734" cy="319437"/>
                  </a:xfrm>
                  <a:prstGeom prst="rect">
                    <a:avLst/>
                  </a:prstGeom>
                </p:spPr>
              </p:pic>
              <p:pic>
                <p:nvPicPr>
                  <p:cNvPr id="19" name="Immagine 18">
                    <a:extLst>
                      <a:ext uri="{FF2B5EF4-FFF2-40B4-BE49-F238E27FC236}">
                        <a16:creationId xmlns:a16="http://schemas.microsoft.com/office/drawing/2014/main" id="{E3229E7A-3975-426C-8670-836218B01AF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7082884" y="6144102"/>
                    <a:ext cx="582788" cy="38182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5" name="Gruppo 14">
                  <a:extLst>
                    <a:ext uri="{FF2B5EF4-FFF2-40B4-BE49-F238E27FC236}">
                      <a16:creationId xmlns:a16="http://schemas.microsoft.com/office/drawing/2014/main" id="{0E5220D3-415A-4E6B-B0EB-E43E8AFE03C9}"/>
                    </a:ext>
                  </a:extLst>
                </p:cNvPr>
                <p:cNvGrpSpPr/>
                <p:nvPr userDrawn="1"/>
              </p:nvGrpSpPr>
              <p:grpSpPr>
                <a:xfrm>
                  <a:off x="11232211" y="6122896"/>
                  <a:ext cx="754834" cy="341896"/>
                  <a:chOff x="11232211" y="6110704"/>
                  <a:chExt cx="754834" cy="341896"/>
                </a:xfrm>
              </p:grpSpPr>
              <p:pic>
                <p:nvPicPr>
                  <p:cNvPr id="16" name="Immagine 15">
                    <a:extLst>
                      <a:ext uri="{FF2B5EF4-FFF2-40B4-BE49-F238E27FC236}">
                        <a16:creationId xmlns:a16="http://schemas.microsoft.com/office/drawing/2014/main" id="{8CB66EDD-8758-419C-A5A3-3FCB960583E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11237425" y="6347390"/>
                    <a:ext cx="749620" cy="105210"/>
                  </a:xfrm>
                  <a:prstGeom prst="rect">
                    <a:avLst/>
                  </a:prstGeom>
                </p:spPr>
              </p:pic>
              <p:pic>
                <p:nvPicPr>
                  <p:cNvPr id="17" name="Immagine 16">
                    <a:extLst>
                      <a:ext uri="{FF2B5EF4-FFF2-40B4-BE49-F238E27FC236}">
                        <a16:creationId xmlns:a16="http://schemas.microsoft.com/office/drawing/2014/main" id="{8C19B5FC-8B2A-4BCF-94C0-0A5FB5C18C0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11232211" y="6110704"/>
                    <a:ext cx="754834" cy="200762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1" name="Immagine 20">
                <a:extLst>
                  <a:ext uri="{FF2B5EF4-FFF2-40B4-BE49-F238E27FC236}">
                    <a16:creationId xmlns:a16="http://schemas.microsoft.com/office/drawing/2014/main" id="{C39D6C78-7898-4F7F-8892-E5D4692EC44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07210" y="6278526"/>
                <a:ext cx="759096" cy="502988"/>
              </a:xfrm>
              <a:prstGeom prst="rect">
                <a:avLst/>
              </a:prstGeom>
            </p:spPr>
          </p:pic>
        </p:grpSp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232CCAE2-8285-4A8E-8B52-FE443E6C74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/>
            <a:stretch>
              <a:fillRect/>
            </a:stretch>
          </p:blipFill>
          <p:spPr>
            <a:xfrm>
              <a:off x="6180983" y="6277900"/>
              <a:ext cx="630015" cy="491041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B6EB00D-FFA7-4DC9-B26B-CAD97B9B6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D0739C5-A207-4F70-BE7D-6E91DED53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AD8F52-32D0-4472-9723-50EBC635BB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83E64-99FE-4063-BD29-157F36574A17}" type="datetimeFigureOut">
              <a:rPr lang="it-IT" smtClean="0"/>
              <a:t>15/07/2021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239C75-7F21-4707-83AE-FAEF0660CC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99928A-89D7-4630-B8D3-8A48A46350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FFF5A-7144-40F1-9C62-9656D5298E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2134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emf"/><Relationship Id="rId4" Type="http://schemas.openxmlformats.org/officeDocument/2006/relationships/image" Target="../media/image1.pn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artaparetepress.it/2015/01/27/le-95-tesi-una-storia-di-lutero-i-risultati-dei-sondaggi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lffl.org/2016/04/le-prime-cose-ubuntu-16-04-parte-due.html" TargetMode="Externa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oplematters.in/article/sme-talent/onboarding-challenges-in-smes-14950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chiavedisophia.com/blog/scelta-cambiamento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-nc-sa/3.0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www.facebook.com/reterurale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11" Type="http://schemas.openxmlformats.org/officeDocument/2006/relationships/image" Target="../media/image8.emf"/><Relationship Id="rId5" Type="http://schemas.openxmlformats.org/officeDocument/2006/relationships/image" Target="../media/image2.png"/><Relationship Id="rId10" Type="http://schemas.openxmlformats.org/officeDocument/2006/relationships/image" Target="../media/image7.jpe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F2B60E9B-AC9F-40C1-B76B-974417DD6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664" y="3592259"/>
            <a:ext cx="7919864" cy="2140997"/>
          </a:xfrm>
        </p:spPr>
        <p:txBody>
          <a:bodyPr>
            <a:normAutofit fontScale="90000"/>
          </a:bodyPr>
          <a:lstStyle/>
          <a:p>
            <a:pPr algn="l"/>
            <a:r>
              <a:rPr lang="it-IT" sz="4000" b="1" dirty="0">
                <a:latin typeface="+mn-lt"/>
              </a:rPr>
              <a:t>Il Piano Strategico Nazionale della PAC: opportunità e scelte da prendere</a:t>
            </a:r>
            <a:br>
              <a:rPr lang="it-IT" sz="4000" b="1" dirty="0">
                <a:latin typeface="+mn-lt"/>
              </a:rPr>
            </a:br>
            <a:br>
              <a:rPr lang="it-IT" sz="4000" b="1" dirty="0">
                <a:latin typeface="+mn-lt"/>
              </a:rPr>
            </a:br>
            <a:br>
              <a:rPr lang="it-IT" sz="4000" b="1" dirty="0">
                <a:latin typeface="+mn-lt"/>
              </a:rPr>
            </a:br>
            <a:r>
              <a:rPr lang="it-IT" sz="3100" i="1" dirty="0">
                <a:latin typeface="+mn-lt"/>
              </a:rPr>
              <a:t>Assemblea nazionale ANABIO – 13 luglio 2021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59D0284-F5F8-4C4C-B93E-2FF961EDA0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235" b="6341"/>
          <a:stretch/>
        </p:blipFill>
        <p:spPr>
          <a:xfrm>
            <a:off x="2063552" y="198712"/>
            <a:ext cx="9904010" cy="3014264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04908D6-EFE6-4B85-93F9-5F34FE31D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459" y="2783383"/>
            <a:ext cx="1597068" cy="71762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A283259-0371-4366-93A0-96D6E2EF86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988" y="191840"/>
            <a:ext cx="1582539" cy="2157040"/>
          </a:xfrm>
          <a:prstGeom prst="rect">
            <a:avLst/>
          </a:prstGeom>
        </p:spPr>
      </p:pic>
      <p:grpSp>
        <p:nvGrpSpPr>
          <p:cNvPr id="26" name="Gruppo 25">
            <a:extLst>
              <a:ext uri="{FF2B5EF4-FFF2-40B4-BE49-F238E27FC236}">
                <a16:creationId xmlns:a16="http://schemas.microsoft.com/office/drawing/2014/main" id="{9684470B-4507-4E33-9FAA-ECE4353632A5}"/>
              </a:ext>
            </a:extLst>
          </p:cNvPr>
          <p:cNvGrpSpPr/>
          <p:nvPr/>
        </p:nvGrpSpPr>
        <p:grpSpPr>
          <a:xfrm>
            <a:off x="481012" y="5919780"/>
            <a:ext cx="11229977" cy="822588"/>
            <a:chOff x="5478619" y="5866660"/>
            <a:chExt cx="13170416" cy="964724"/>
          </a:xfrm>
        </p:grpSpPr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F8195D39-2749-4284-86D9-5B44060D6D3C}"/>
                </a:ext>
              </a:extLst>
            </p:cNvPr>
            <p:cNvGrpSpPr/>
            <p:nvPr/>
          </p:nvGrpSpPr>
          <p:grpSpPr>
            <a:xfrm>
              <a:off x="5478619" y="5982847"/>
              <a:ext cx="13170416" cy="739437"/>
              <a:chOff x="8268463" y="6122896"/>
              <a:chExt cx="6866794" cy="385528"/>
            </a:xfrm>
          </p:grpSpPr>
          <p:grpSp>
            <p:nvGrpSpPr>
              <p:cNvPr id="19" name="Gruppo 18">
                <a:extLst>
                  <a:ext uri="{FF2B5EF4-FFF2-40B4-BE49-F238E27FC236}">
                    <a16:creationId xmlns:a16="http://schemas.microsoft.com/office/drawing/2014/main" id="{04DFD7E8-3D58-4A01-87D5-6DB41FA7E39A}"/>
                  </a:ext>
                </a:extLst>
              </p:cNvPr>
              <p:cNvGrpSpPr/>
              <p:nvPr userDrawn="1"/>
            </p:nvGrpSpPr>
            <p:grpSpPr>
              <a:xfrm>
                <a:off x="8268463" y="6122896"/>
                <a:ext cx="2749979" cy="385528"/>
                <a:chOff x="7390639" y="6122896"/>
                <a:chExt cx="2749979" cy="385528"/>
              </a:xfrm>
            </p:grpSpPr>
            <p:pic>
              <p:nvPicPr>
                <p:cNvPr id="23" name="Immagine 22">
                  <a:extLst>
                    <a:ext uri="{FF2B5EF4-FFF2-40B4-BE49-F238E27FC236}">
                      <a16:creationId xmlns:a16="http://schemas.microsoft.com/office/drawing/2014/main" id="{00D81557-7631-43E6-A8B9-668358580C17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583884" y="6175297"/>
                  <a:ext cx="556734" cy="319437"/>
                </a:xfrm>
                <a:prstGeom prst="rect">
                  <a:avLst/>
                </a:prstGeom>
              </p:spPr>
            </p:pic>
            <p:pic>
              <p:nvPicPr>
                <p:cNvPr id="24" name="Immagine 23">
                  <a:extLst>
                    <a:ext uri="{FF2B5EF4-FFF2-40B4-BE49-F238E27FC236}">
                      <a16:creationId xmlns:a16="http://schemas.microsoft.com/office/drawing/2014/main" id="{9B81C809-1372-4D58-93FC-20FFB9687D3C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90639" y="6122896"/>
                  <a:ext cx="588438" cy="385528"/>
                </a:xfrm>
                <a:prstGeom prst="rect">
                  <a:avLst/>
                </a:prstGeom>
              </p:spPr>
            </p:pic>
          </p:grpSp>
          <p:grpSp>
            <p:nvGrpSpPr>
              <p:cNvPr id="20" name="Gruppo 19">
                <a:extLst>
                  <a:ext uri="{FF2B5EF4-FFF2-40B4-BE49-F238E27FC236}">
                    <a16:creationId xmlns:a16="http://schemas.microsoft.com/office/drawing/2014/main" id="{EB742329-247F-4A94-8A71-7CB986AF8227}"/>
                  </a:ext>
                </a:extLst>
              </p:cNvPr>
              <p:cNvGrpSpPr/>
              <p:nvPr userDrawn="1"/>
            </p:nvGrpSpPr>
            <p:grpSpPr>
              <a:xfrm>
                <a:off x="14380422" y="6130567"/>
                <a:ext cx="754835" cy="341896"/>
                <a:chOff x="14380422" y="6118375"/>
                <a:chExt cx="754835" cy="341896"/>
              </a:xfrm>
            </p:grpSpPr>
            <p:pic>
              <p:nvPicPr>
                <p:cNvPr id="21" name="Immagine 20">
                  <a:extLst>
                    <a:ext uri="{FF2B5EF4-FFF2-40B4-BE49-F238E27FC236}">
                      <a16:creationId xmlns:a16="http://schemas.microsoft.com/office/drawing/2014/main" id="{506A7174-49C9-4582-8DFB-5E4275943FF8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4385637" y="6355061"/>
                  <a:ext cx="749620" cy="105210"/>
                </a:xfrm>
                <a:prstGeom prst="rect">
                  <a:avLst/>
                </a:prstGeom>
              </p:spPr>
            </p:pic>
            <p:pic>
              <p:nvPicPr>
                <p:cNvPr id="22" name="Immagine 21">
                  <a:extLst>
                    <a:ext uri="{FF2B5EF4-FFF2-40B4-BE49-F238E27FC236}">
                      <a16:creationId xmlns:a16="http://schemas.microsoft.com/office/drawing/2014/main" id="{745259E5-D067-4B18-8B68-998785906D5A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380422" y="6118375"/>
                  <a:ext cx="754834" cy="236686"/>
                </a:xfrm>
                <a:prstGeom prst="rect">
                  <a:avLst/>
                </a:prstGeom>
              </p:spPr>
            </p:pic>
          </p:grpSp>
        </p:grpSp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84F1F845-37CB-4314-9458-945EE2A61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4660" y="5866660"/>
              <a:ext cx="1455936" cy="964724"/>
            </a:xfrm>
            <a:prstGeom prst="rect">
              <a:avLst/>
            </a:prstGeom>
          </p:spPr>
        </p:pic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F5489231-1711-4029-98A2-69E706A806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8060" y="5909840"/>
            <a:ext cx="853369" cy="6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83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266F8132-47AB-4D58-9C79-9CCC23E1E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782" y="462857"/>
            <a:ext cx="9754333" cy="5558431"/>
          </a:xfrm>
          <a:prstGeom prst="rect">
            <a:avLst/>
          </a:prstGeom>
        </p:spPr>
      </p:pic>
      <p:sp>
        <p:nvSpPr>
          <p:cNvPr id="2" name="Freccia a destra 1">
            <a:extLst>
              <a:ext uri="{FF2B5EF4-FFF2-40B4-BE49-F238E27FC236}">
                <a16:creationId xmlns:a16="http://schemas.microsoft.com/office/drawing/2014/main" id="{1ED9EF0A-46B8-4AFF-8730-D6F006DF6D2A}"/>
              </a:ext>
            </a:extLst>
          </p:cNvPr>
          <p:cNvSpPr/>
          <p:nvPr/>
        </p:nvSpPr>
        <p:spPr>
          <a:xfrm>
            <a:off x="1343472" y="462857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5124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FE0F69DC-6C1A-460E-B5EA-052538D344D6}"/>
              </a:ext>
            </a:extLst>
          </p:cNvPr>
          <p:cNvSpPr txBox="1">
            <a:spLocks/>
          </p:cNvSpPr>
          <p:nvPr/>
        </p:nvSpPr>
        <p:spPr>
          <a:xfrm>
            <a:off x="2873828" y="484266"/>
            <a:ext cx="64443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algn="ctr" defTabSz="457200" eaLnBrk="0" hangingPunct="0">
              <a:buClr>
                <a:prstClr val="white"/>
              </a:buClr>
              <a:defRPr sz="3200" b="1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it-IT" dirty="0"/>
              <a:t>Alcune premesse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200FB02A-BEBD-41C2-8FB9-4EC22772B04E}"/>
              </a:ext>
            </a:extLst>
          </p:cNvPr>
          <p:cNvSpPr txBox="1">
            <a:spLocks/>
          </p:cNvSpPr>
          <p:nvPr/>
        </p:nvSpPr>
        <p:spPr>
          <a:xfrm>
            <a:off x="1271464" y="1556792"/>
            <a:ext cx="10729192" cy="338437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200" dirty="0"/>
              <a:t>L’Accordo Accordo sulla Riforma della PAC</a:t>
            </a:r>
            <a:endParaRPr lang="it-IT" sz="2200" b="1" dirty="0"/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200" dirty="0"/>
              <a:t>Riparto risorse 2021-22 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200" dirty="0"/>
              <a:t>Le risorse destinate a obiettivi ambientali nello Sviluppo Rurale 2014-2020 e 2021-22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200" dirty="0"/>
              <a:t>Il ruolo di altri interventi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200" dirty="0"/>
              <a:t>Il percorso per l’elaborazione del Piano Strategico Nazionale della PAC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200" dirty="0"/>
              <a:t>Il documento «Verso la strategia nazionale per un settore agricolo, alimentare e forestale sostenibile e inclusivo»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200" dirty="0"/>
              <a:t>Il tavolo di partenariato</a:t>
            </a:r>
          </a:p>
        </p:txBody>
      </p:sp>
    </p:spTree>
    <p:extLst>
      <p:ext uri="{BB962C8B-B14F-4D97-AF65-F5344CB8AC3E}">
        <p14:creationId xmlns:p14="http://schemas.microsoft.com/office/powerpoint/2010/main" val="1404611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id="{FE0F69DC-6C1A-460E-B5EA-052538D344D6}"/>
              </a:ext>
            </a:extLst>
          </p:cNvPr>
          <p:cNvSpPr txBox="1">
            <a:spLocks/>
          </p:cNvSpPr>
          <p:nvPr/>
        </p:nvSpPr>
        <p:spPr>
          <a:xfrm>
            <a:off x="4911178" y="548680"/>
            <a:ext cx="64443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algn="ctr" defTabSz="457200" eaLnBrk="0" hangingPunct="0">
              <a:buClr>
                <a:prstClr val="white"/>
              </a:buClr>
              <a:defRPr sz="3200" b="1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it-IT" dirty="0"/>
              <a:t>Un lungo lavoro «preparatorio»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200FB02A-BEBD-41C2-8FB9-4EC22772B04E}"/>
              </a:ext>
            </a:extLst>
          </p:cNvPr>
          <p:cNvSpPr txBox="1">
            <a:spLocks/>
          </p:cNvSpPr>
          <p:nvPr/>
        </p:nvSpPr>
        <p:spPr>
          <a:xfrm>
            <a:off x="4832629" y="1268760"/>
            <a:ext cx="6790155" cy="507575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Impostare un metodo di </a:t>
            </a:r>
            <a:r>
              <a:rPr lang="it-IT" sz="2400" b="1" dirty="0"/>
              <a:t>lavoro condiviso </a:t>
            </a:r>
            <a:r>
              <a:rPr lang="it-IT" sz="2400" dirty="0"/>
              <a:t>fra le </a:t>
            </a:r>
            <a:r>
              <a:rPr lang="it-IT" sz="2400" dirty="0" err="1"/>
              <a:t>AdG</a:t>
            </a:r>
            <a:r>
              <a:rPr lang="it-IT" sz="2400" dirty="0"/>
              <a:t> (MIPAAF, Regioni, Province Autonome) 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Costruire l’analisi di contesto e la SWOT funzionali al Piano strategico nazionale e alla costruzione delle strategie regionali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Sistematizzare le esigenze settoriali, territoriali e tematiche rispetto agli obiettivi generali della PAC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Definire una base comune informativa (dati e analisi) condivisa e funzionale al lavoro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«Ascoltare» le voci del settore e del territorio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Preparare le basi per </a:t>
            </a:r>
            <a:r>
              <a:rPr lang="it-IT" sz="2400" b="1" dirty="0"/>
              <a:t>avviare riflessione su strategia </a:t>
            </a:r>
            <a:r>
              <a:rPr lang="it-IT" sz="2400" dirty="0"/>
              <a:t>di intervento e risultati da raggiungere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it-IT" sz="2400" dirty="0"/>
          </a:p>
        </p:txBody>
      </p:sp>
      <p:pic>
        <p:nvPicPr>
          <p:cNvPr id="5" name="Picture 2" descr="C:\Users\Servizio3\AppData\Local\Microsoft\Windows\Temporary Internet Files\Content.IE5\2GIX2VSD\Obiettivi-300x227[1].jpg">
            <a:extLst>
              <a:ext uri="{FF2B5EF4-FFF2-40B4-BE49-F238E27FC236}">
                <a16:creationId xmlns:a16="http://schemas.microsoft.com/office/drawing/2014/main" id="{F5A77638-5A2F-410C-BC08-BCEAACDEC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16" y="1959075"/>
            <a:ext cx="3453204" cy="26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970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E4BB790A-08BE-4D96-B55F-B64AD14E8189}"/>
              </a:ext>
            </a:extLst>
          </p:cNvPr>
          <p:cNvSpPr txBox="1">
            <a:spLocks/>
          </p:cNvSpPr>
          <p:nvPr/>
        </p:nvSpPr>
        <p:spPr>
          <a:xfrm>
            <a:off x="4430889" y="476672"/>
            <a:ext cx="7522029" cy="207129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Policy brief e SWOT condivise (Base per attività di confronto a livello regionale)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Raccomandazioni della per il piano strategico della PAC dell'Italia (SWD(2020) 396 </a:t>
            </a:r>
            <a:r>
              <a:rPr lang="it-IT" sz="2400" dirty="0" err="1"/>
              <a:t>final</a:t>
            </a:r>
            <a:r>
              <a:rPr lang="it-IT" sz="2400" dirty="0"/>
              <a:t>)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Documento «Verso la Strategia Nazionale ….»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Altre attività preparatorie (fabbisogni, metodologia per priorità)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PNRR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it-IT" sz="2400" dirty="0"/>
          </a:p>
        </p:txBody>
      </p:sp>
      <p:pic>
        <p:nvPicPr>
          <p:cNvPr id="7" name="Immagine 6" descr="Immagine che contiene testo, clipart, segnale&#10;&#10;Descrizione generata automaticamente">
            <a:extLst>
              <a:ext uri="{FF2B5EF4-FFF2-40B4-BE49-F238E27FC236}">
                <a16:creationId xmlns:a16="http://schemas.microsoft.com/office/drawing/2014/main" id="{D295B8F3-B252-4C1D-A1C6-4821C2A57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79376" y="476672"/>
            <a:ext cx="3505001" cy="3744416"/>
          </a:xfrm>
          <a:prstGeom prst="rect">
            <a:avLst/>
          </a:prstGeom>
        </p:spPr>
      </p:pic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DE1ABA7F-EC41-491D-AD8D-4EA7C343A85E}"/>
              </a:ext>
            </a:extLst>
          </p:cNvPr>
          <p:cNvSpPr txBox="1">
            <a:spLocks/>
          </p:cNvSpPr>
          <p:nvPr/>
        </p:nvSpPr>
        <p:spPr>
          <a:xfrm>
            <a:off x="4430888" y="4653136"/>
            <a:ext cx="7522029" cy="115212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Tavolo di partenariato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Gruppi di lavoro tematici con le Regioni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Scelte strategiche/interventi</a:t>
            </a:r>
          </a:p>
          <a:p>
            <a:pPr marL="441325" indent="-441325"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it-IT" sz="2400" dirty="0"/>
          </a:p>
        </p:txBody>
      </p:sp>
      <p:pic>
        <p:nvPicPr>
          <p:cNvPr id="3" name="Immagine 2" descr="Immagine che contiene testo, bigliettodavisita&#10;&#10;Descrizione generata automaticamente">
            <a:extLst>
              <a:ext uri="{FF2B5EF4-FFF2-40B4-BE49-F238E27FC236}">
                <a16:creationId xmlns:a16="http://schemas.microsoft.com/office/drawing/2014/main" id="{609B5EA4-732C-4273-B271-BAF598031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35360" y="4320645"/>
            <a:ext cx="3343931" cy="253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14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5">
            <a:extLst>
              <a:ext uri="{FF2B5EF4-FFF2-40B4-BE49-F238E27FC236}">
                <a16:creationId xmlns:a16="http://schemas.microsoft.com/office/drawing/2014/main" id="{C475F884-7B01-4DE4-8F26-E14DF9FB0445}"/>
              </a:ext>
            </a:extLst>
          </p:cNvPr>
          <p:cNvSpPr txBox="1">
            <a:spLocks/>
          </p:cNvSpPr>
          <p:nvPr/>
        </p:nvSpPr>
        <p:spPr>
          <a:xfrm>
            <a:off x="4311297" y="512283"/>
            <a:ext cx="740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algn="ctr" defTabSz="457200" eaLnBrk="0" hangingPunct="0">
              <a:buClr>
                <a:prstClr val="white"/>
              </a:buClr>
              <a:defRPr sz="3200" b="1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it-IT" dirty="0"/>
              <a:t>Le sfide e le opportunità del PSN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9616CC3-9170-4EB0-B731-B2852462B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0116" y="1271226"/>
            <a:ext cx="3951514" cy="243622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395F93D-F396-42C9-9E83-4B33136B9D37}"/>
              </a:ext>
            </a:extLst>
          </p:cNvPr>
          <p:cNvSpPr txBox="1"/>
          <p:nvPr/>
        </p:nvSpPr>
        <p:spPr>
          <a:xfrm>
            <a:off x="4822373" y="1204862"/>
            <a:ext cx="7249884" cy="4783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2925" marR="0" lvl="0" indent="-5429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it-IT" sz="2400" dirty="0">
                <a:solidFill>
                  <a:prstClr val="black"/>
                </a:solidFill>
                <a:latin typeface="Calibri" panose="020F0502020204030204"/>
              </a:rPr>
              <a:t>Maggiore </a:t>
            </a:r>
            <a:r>
              <a:rPr lang="it-IT" sz="2400" b="1" dirty="0">
                <a:solidFill>
                  <a:prstClr val="black"/>
                </a:solidFill>
                <a:latin typeface="Calibri" panose="020F0502020204030204"/>
              </a:rPr>
              <a:t>equità negli aiuti diretti</a:t>
            </a:r>
          </a:p>
          <a:p>
            <a:pPr marL="542925" marR="0" lvl="0" indent="-5429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it-IT" sz="2400" dirty="0">
                <a:solidFill>
                  <a:prstClr val="black"/>
                </a:solidFill>
                <a:latin typeface="Calibri" panose="020F0502020204030204"/>
              </a:rPr>
              <a:t>Gli </a:t>
            </a:r>
            <a:r>
              <a:rPr lang="it-IT" sz="2400" b="1" dirty="0" err="1">
                <a:solidFill>
                  <a:prstClr val="black"/>
                </a:solidFill>
                <a:latin typeface="Calibri" panose="020F0502020204030204"/>
              </a:rPr>
              <a:t>ecoschemi</a:t>
            </a:r>
            <a:r>
              <a:rPr lang="it-IT" sz="24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it-IT" sz="2400" dirty="0">
                <a:solidFill>
                  <a:prstClr val="black"/>
                </a:solidFill>
                <a:latin typeface="Calibri" panose="020F0502020204030204"/>
              </a:rPr>
              <a:t>e l’</a:t>
            </a:r>
            <a:r>
              <a:rPr kumimoji="0" lang="it-IT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architettura</a:t>
            </a:r>
            <a:r>
              <a:rPr kumimoji="0" lang="it-IT" sz="2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verde</a:t>
            </a:r>
          </a:p>
          <a:p>
            <a:pPr marL="542925" lvl="0" indent="-542925">
              <a:spcAft>
                <a:spcPts val="700"/>
              </a:spcAft>
              <a:buFont typeface="Wingdings" panose="05000000000000000000" pitchFamily="2" charset="2"/>
              <a:buChar char="q"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Strategie settoriali </a:t>
            </a:r>
            <a:r>
              <a:rPr lang="it-IT" sz="2400" dirty="0">
                <a:solidFill>
                  <a:prstClr val="black"/>
                </a:solidFill>
              </a:rPr>
              <a:t>e </a:t>
            </a:r>
            <a:r>
              <a:rPr lang="it-IT" sz="2400" b="1" dirty="0">
                <a:solidFill>
                  <a:prstClr val="black"/>
                </a:solidFill>
              </a:rPr>
              <a:t>organizzazione delle filiere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42925" marR="0" lvl="0" indent="-5429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Gestione del rischio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nuovi</a:t>
            </a:r>
            <a:r>
              <a:rPr kumimoji="0" lang="it-IT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strumenti finanziari</a:t>
            </a:r>
          </a:p>
          <a:p>
            <a:pPr marL="542925" indent="-542925">
              <a:spcAft>
                <a:spcPts val="700"/>
              </a:spcAft>
              <a:buFont typeface="Wingdings" panose="05000000000000000000" pitchFamily="2" charset="2"/>
              <a:buChar char="q"/>
              <a:defRPr/>
            </a:pPr>
            <a:r>
              <a:rPr lang="it-IT" sz="2400" b="1" dirty="0">
                <a:solidFill>
                  <a:prstClr val="black"/>
                </a:solidFill>
              </a:rPr>
              <a:t>Digitalizzazione</a:t>
            </a:r>
            <a:r>
              <a:rPr lang="it-IT" sz="2400" dirty="0">
                <a:solidFill>
                  <a:prstClr val="black"/>
                </a:solidFill>
              </a:rPr>
              <a:t> (logistica, tecnologie, uso efficiente risorse, tracciabilità, dati e DSS) e </a:t>
            </a:r>
            <a:r>
              <a:rPr lang="it-IT" sz="2400" b="1" dirty="0">
                <a:solidFill>
                  <a:prstClr val="black"/>
                </a:solidFill>
              </a:rPr>
              <a:t>Transizione ecologica </a:t>
            </a:r>
            <a:r>
              <a:rPr lang="it-IT" sz="2400" dirty="0">
                <a:solidFill>
                  <a:prstClr val="black"/>
                </a:solidFill>
              </a:rPr>
              <a:t>(filiere sostenibili, bioeconomia ed economia circolare) </a:t>
            </a:r>
          </a:p>
          <a:p>
            <a:pPr marL="542925" indent="-542925">
              <a:spcAft>
                <a:spcPts val="700"/>
              </a:spcAft>
              <a:buFont typeface="Wingdings" panose="05000000000000000000" pitchFamily="2" charset="2"/>
              <a:buChar char="q"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Sicurezza e qualità alimentare e </a:t>
            </a:r>
            <a:r>
              <a:rPr lang="it-IT" sz="2400" b="1" i="1" dirty="0">
                <a:solidFill>
                  <a:prstClr val="black"/>
                </a:solidFill>
                <a:latin typeface="Calibri" panose="020F0502020204030204"/>
              </a:rPr>
              <a:t>f</a:t>
            </a:r>
            <a:r>
              <a:rPr kumimoji="0" lang="it-IT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ood</a:t>
            </a:r>
            <a:r>
              <a:rPr kumimoji="0" lang="it-IT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policy</a:t>
            </a:r>
          </a:p>
          <a:p>
            <a:pPr marL="542925" marR="0" lvl="0" indent="-5429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it-IT" sz="2400" b="1" dirty="0">
                <a:solidFill>
                  <a:prstClr val="black"/>
                </a:solidFill>
                <a:latin typeface="Calibri" panose="020F0502020204030204"/>
              </a:rPr>
              <a:t>Lavoro </a:t>
            </a:r>
            <a:r>
              <a:rPr lang="it-IT" sz="2400" dirty="0">
                <a:solidFill>
                  <a:prstClr val="black"/>
                </a:solidFill>
                <a:latin typeface="Calibri" panose="020F0502020204030204"/>
              </a:rPr>
              <a:t>(equità e sicurezza)</a:t>
            </a:r>
          </a:p>
          <a:p>
            <a:pPr marL="542925" marR="0" lvl="0" indent="-5429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it-IT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 nuovo modello di </a:t>
            </a:r>
            <a:r>
              <a:rPr kumimoji="0" lang="it-IT" sz="24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sviluppo locale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9B5734F-1933-415B-84A5-9D24D817BEB5}"/>
              </a:ext>
            </a:extLst>
          </p:cNvPr>
          <p:cNvSpPr/>
          <p:nvPr/>
        </p:nvSpPr>
        <p:spPr>
          <a:xfrm>
            <a:off x="228601" y="3965475"/>
            <a:ext cx="4165175" cy="248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lvl="0" indent="-542925">
              <a:spcAft>
                <a:spcPts val="700"/>
              </a:spcAft>
              <a:buFont typeface="Wingdings" panose="05000000000000000000" pitchFamily="2" charset="2"/>
              <a:buChar char="Ø"/>
              <a:defRPr/>
            </a:pPr>
            <a:r>
              <a:rPr lang="it-IT" sz="2400" dirty="0">
                <a:solidFill>
                  <a:prstClr val="black"/>
                </a:solidFill>
              </a:rPr>
              <a:t>La </a:t>
            </a:r>
            <a:r>
              <a:rPr lang="it-IT" sz="2400" b="1" i="1" dirty="0">
                <a:solidFill>
                  <a:prstClr val="black"/>
                </a:solidFill>
              </a:rPr>
              <a:t>governance </a:t>
            </a:r>
            <a:r>
              <a:rPr lang="it-IT" sz="2400" dirty="0">
                <a:solidFill>
                  <a:prstClr val="black"/>
                </a:solidFill>
              </a:rPr>
              <a:t>per gestire la PAC</a:t>
            </a:r>
          </a:p>
          <a:p>
            <a:pPr marL="542925" indent="-542925">
              <a:spcAft>
                <a:spcPts val="700"/>
              </a:spcAft>
              <a:buFont typeface="Wingdings" panose="05000000000000000000" pitchFamily="2" charset="2"/>
              <a:buChar char="Ø"/>
              <a:defRPr/>
            </a:pPr>
            <a:r>
              <a:rPr lang="it-IT" sz="2400" dirty="0">
                <a:solidFill>
                  <a:prstClr val="black"/>
                </a:solidFill>
              </a:rPr>
              <a:t>Integrazione e complementarietà con </a:t>
            </a:r>
            <a:r>
              <a:rPr lang="it-IT" sz="2400" b="1" dirty="0">
                <a:solidFill>
                  <a:prstClr val="black"/>
                </a:solidFill>
              </a:rPr>
              <a:t>PNRR</a:t>
            </a:r>
            <a:r>
              <a:rPr lang="it-IT" sz="2400" dirty="0">
                <a:solidFill>
                  <a:prstClr val="black"/>
                </a:solidFill>
              </a:rPr>
              <a:t> e </a:t>
            </a:r>
            <a:r>
              <a:rPr lang="it-IT" sz="2400" b="1" dirty="0">
                <a:solidFill>
                  <a:prstClr val="black"/>
                </a:solidFill>
              </a:rPr>
              <a:t>politica di coesione</a:t>
            </a:r>
          </a:p>
          <a:p>
            <a:pPr marL="542925" lvl="0" indent="-542925">
              <a:spcAft>
                <a:spcPts val="700"/>
              </a:spcAft>
              <a:buFont typeface="Wingdings" panose="05000000000000000000" pitchFamily="2" charset="2"/>
              <a:buChar char="Ø"/>
              <a:defRPr/>
            </a:pPr>
            <a:endParaRPr lang="it-IT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894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78BFE597-D0F5-41B0-B09B-F789F498BEAE}"/>
              </a:ext>
            </a:extLst>
          </p:cNvPr>
          <p:cNvSpPr txBox="1"/>
          <p:nvPr/>
        </p:nvSpPr>
        <p:spPr>
          <a:xfrm>
            <a:off x="0" y="433867"/>
            <a:ext cx="12192000" cy="99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it-IT" sz="2800" b="1" dirty="0">
                <a:latin typeface="+mj-lt"/>
              </a:rPr>
              <a:t>Il documento «Verso la strategia nazionale per un settore agricolo, alimentare e forestale sostenibile e inclusivo»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BE5F7F1-C5C7-49A3-A4C2-F0B887274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44" y="1427794"/>
            <a:ext cx="8208912" cy="465490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800"/>
              </a:spcBef>
              <a:buNone/>
            </a:pPr>
            <a:r>
              <a:rPr lang="it-IT" dirty="0">
                <a:latin typeface="+mj-lt"/>
                <a:cs typeface="Times New Roman" panose="02020603050405020304" pitchFamily="18" charset="0"/>
              </a:rPr>
              <a:t>È il risultato di un’attività di ascolto informale, che ha visto Mipaaf e Rete costantemente impegnati, partecipando a iniziative pubbliche realizzate, osservando le discussioni a livello nazionale e regionale, sistematizzando i lavori di altri tavoli, analizzando la documentazione e le proposte dei più diversi stakeholders</a:t>
            </a:r>
            <a:endParaRPr lang="it-IT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1800"/>
              </a:spcBef>
              <a:buNone/>
            </a:pPr>
            <a:r>
              <a:rPr lang="it-IT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 tratta di un primo contributo di riflessione alla definizione della strategia nazionale con l’obiettivo di: 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stimolare il confronto  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individuare obiettivi e ambiti di azione condivisi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offrire un quadro di riferimento comune che rafforzi e dia visibilità al contributo dell’Italia al raggiungimento di obiettivi comuni</a:t>
            </a:r>
          </a:p>
          <a:p>
            <a:pPr marL="342900" indent="-34290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Individuare ambiti di integrazione con altri strumenti di politica comunitaria e nazionale (es. Coesione, PNRR)</a:t>
            </a:r>
          </a:p>
          <a:p>
            <a:pPr algn="just">
              <a:spcBef>
                <a:spcPts val="1200"/>
              </a:spcBef>
            </a:pPr>
            <a:r>
              <a:rPr lang="it-IT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 questa fase </a:t>
            </a:r>
            <a:r>
              <a:rPr lang="it-IT" b="1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non</a:t>
            </a:r>
            <a:r>
              <a:rPr lang="it-IT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ha l’ambizione di individuare specifici interventi da finanziare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91BA472-D0DE-4BD4-9A65-3E6E41BCD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4886" y="1772816"/>
            <a:ext cx="2802758" cy="3984964"/>
          </a:xfrm>
          <a:prstGeom prst="rect">
            <a:avLst/>
          </a:prstGeom>
          <a:ln>
            <a:solidFill>
              <a:srgbClr val="17375E"/>
            </a:solidFill>
          </a:ln>
        </p:spPr>
      </p:pic>
    </p:spTree>
    <p:extLst>
      <p:ext uri="{BB962C8B-B14F-4D97-AF65-F5344CB8AC3E}">
        <p14:creationId xmlns:p14="http://schemas.microsoft.com/office/powerpoint/2010/main" val="1976896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02A9938-BC4E-4CE0-9B49-8903DCCBC2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9" y="980728"/>
            <a:ext cx="8987283" cy="51435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C8AA00B-89BF-44DD-824A-9F0D20F0D393}"/>
              </a:ext>
            </a:extLst>
          </p:cNvPr>
          <p:cNvSpPr txBox="1"/>
          <p:nvPr/>
        </p:nvSpPr>
        <p:spPr>
          <a:xfrm>
            <a:off x="4007768" y="5354787"/>
            <a:ext cx="4248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latin typeface="+mj-lt"/>
              </a:rPr>
              <a:t>Note: </a:t>
            </a:r>
            <a:br>
              <a:rPr lang="it-IT" sz="1000" dirty="0">
                <a:latin typeface="+mj-lt"/>
              </a:rPr>
            </a:br>
            <a:r>
              <a:rPr lang="it-IT" sz="1000" dirty="0">
                <a:latin typeface="+mj-lt"/>
              </a:rPr>
              <a:t>(1) L’ampiezza delle frecce corrisponde al livello di correlazione fra Ambiti Tematici della Strategia e Obiettivi Specifici PAC</a:t>
            </a:r>
          </a:p>
          <a:p>
            <a:r>
              <a:rPr lang="it-IT" sz="1000" dirty="0">
                <a:latin typeface="+mj-lt"/>
              </a:rPr>
              <a:t>(2) Sono state riportate solo le correlazioni più significative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F7E2B5B-F08B-4498-BC81-75AAB539F157}"/>
              </a:ext>
            </a:extLst>
          </p:cNvPr>
          <p:cNvSpPr txBox="1"/>
          <p:nvPr/>
        </p:nvSpPr>
        <p:spPr>
          <a:xfrm>
            <a:off x="0" y="433867"/>
            <a:ext cx="12192000" cy="59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it-IT" sz="3200" b="1" dirty="0">
                <a:latin typeface="+mj-lt"/>
              </a:rPr>
              <a:t>La logica di intervento</a:t>
            </a:r>
          </a:p>
        </p:txBody>
      </p:sp>
    </p:spTree>
    <p:extLst>
      <p:ext uri="{BB962C8B-B14F-4D97-AF65-F5344CB8AC3E}">
        <p14:creationId xmlns:p14="http://schemas.microsoft.com/office/powerpoint/2010/main" val="3077025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5">
            <a:extLst>
              <a:ext uri="{FF2B5EF4-FFF2-40B4-BE49-F238E27FC236}">
                <a16:creationId xmlns:a16="http://schemas.microsoft.com/office/drawing/2014/main" id="{C475F884-7B01-4DE4-8F26-E14DF9FB0445}"/>
              </a:ext>
            </a:extLst>
          </p:cNvPr>
          <p:cNvSpPr txBox="1">
            <a:spLocks/>
          </p:cNvSpPr>
          <p:nvPr/>
        </p:nvSpPr>
        <p:spPr>
          <a:xfrm>
            <a:off x="4311297" y="512283"/>
            <a:ext cx="740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algn="ctr" defTabSz="457200" eaLnBrk="0" hangingPunct="0">
              <a:buClr>
                <a:prstClr val="white"/>
              </a:buClr>
              <a:defRPr sz="3200" b="1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it-IT" dirty="0"/>
              <a:t>Temi di discussione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395F93D-F396-42C9-9E83-4B33136B9D37}"/>
              </a:ext>
            </a:extLst>
          </p:cNvPr>
          <p:cNvSpPr txBox="1"/>
          <p:nvPr/>
        </p:nvSpPr>
        <p:spPr>
          <a:xfrm>
            <a:off x="4822373" y="1204862"/>
            <a:ext cx="7249884" cy="303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2925" indent="-542925">
              <a:spcAft>
                <a:spcPts val="700"/>
              </a:spcAft>
              <a:buFont typeface="Wingdings" panose="05000000000000000000" pitchFamily="2" charset="2"/>
              <a:buChar char="q"/>
              <a:defRPr/>
            </a:pPr>
            <a:r>
              <a:rPr lang="it-IT" sz="2400" dirty="0">
                <a:solidFill>
                  <a:prstClr val="black"/>
                </a:solidFill>
                <a:latin typeface="Calibri" panose="020F0502020204030204"/>
              </a:rPr>
              <a:t>Gli architettura verde, </a:t>
            </a:r>
            <a:r>
              <a:rPr lang="it-IT" sz="2400" b="1" dirty="0" err="1">
                <a:solidFill>
                  <a:prstClr val="black"/>
                </a:solidFill>
                <a:latin typeface="Calibri" panose="020F0502020204030204"/>
              </a:rPr>
              <a:t>ecoschemi</a:t>
            </a:r>
            <a:r>
              <a:rPr lang="it-IT" sz="2400" b="1" dirty="0">
                <a:solidFill>
                  <a:prstClr val="black"/>
                </a:solidFill>
                <a:latin typeface="Calibri" panose="020F0502020204030204"/>
              </a:rPr>
              <a:t> e agricoltura biologica</a:t>
            </a:r>
            <a:endParaRPr kumimoji="0" lang="it-IT" sz="240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42925" marR="0" lvl="0" indent="-5429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it-IT" sz="2400" dirty="0">
                <a:solidFill>
                  <a:prstClr val="black"/>
                </a:solidFill>
                <a:latin typeface="Calibri" panose="020F0502020204030204"/>
              </a:rPr>
              <a:t>L’efficacia degli interventi attraverso </a:t>
            </a:r>
            <a:r>
              <a:rPr lang="it-IT" sz="2400" b="1" dirty="0">
                <a:solidFill>
                  <a:prstClr val="black"/>
                </a:solidFill>
                <a:latin typeface="Calibri" panose="020F0502020204030204"/>
              </a:rPr>
              <a:t>concentrazione e integrazione settoriale territoriale</a:t>
            </a:r>
          </a:p>
          <a:p>
            <a:pPr marL="542925" lvl="0" indent="-542925">
              <a:spcAft>
                <a:spcPts val="700"/>
              </a:spcAft>
              <a:buFont typeface="Wingdings" panose="05000000000000000000" pitchFamily="2" charset="2"/>
              <a:buChar char="q"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politiche del cibo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il rapporto i consumatori</a:t>
            </a:r>
          </a:p>
          <a:p>
            <a:pPr marL="542925" lvl="0" indent="-542925">
              <a:spcAft>
                <a:spcPts val="700"/>
              </a:spcAft>
              <a:buFont typeface="Wingdings" panose="05000000000000000000" pitchFamily="2" charset="2"/>
              <a:buChar char="q"/>
            </a:pPr>
            <a:r>
              <a:rPr lang="it-IT" sz="2400" dirty="0">
                <a:solidFill>
                  <a:prstClr val="black"/>
                </a:solidFill>
                <a:latin typeface="Calibri" panose="020F0502020204030204"/>
              </a:rPr>
              <a:t>La necessità di </a:t>
            </a:r>
            <a:r>
              <a:rPr lang="it-IT" sz="2400" b="1" dirty="0">
                <a:solidFill>
                  <a:prstClr val="black"/>
                </a:solidFill>
                <a:latin typeface="Calibri" panose="020F0502020204030204"/>
              </a:rPr>
              <a:t>ricerca, innovazione e conoscenza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42925" lvl="0" indent="-542925">
              <a:spcAft>
                <a:spcPts val="700"/>
              </a:spcAft>
              <a:buFont typeface="Wingdings" panose="05000000000000000000" pitchFamily="2" charset="2"/>
              <a:buChar char="q"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Piano di azione europeo sull’agricoltura biologica</a:t>
            </a:r>
          </a:p>
        </p:txBody>
      </p:sp>
      <p:pic>
        <p:nvPicPr>
          <p:cNvPr id="3" name="Immagine 2" descr="Immagine che contiene testo, cielo, segnale, esterni&#10;&#10;Descrizione generata automaticamente">
            <a:extLst>
              <a:ext uri="{FF2B5EF4-FFF2-40B4-BE49-F238E27FC236}">
                <a16:creationId xmlns:a16="http://schemas.microsoft.com/office/drawing/2014/main" id="{9CB7E8B9-00B3-4604-A9D9-A2FFC2AEA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8783" y="1412777"/>
            <a:ext cx="4345894" cy="216024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48975CA-20A7-43C4-9CF4-09094019BC34}"/>
              </a:ext>
            </a:extLst>
          </p:cNvPr>
          <p:cNvSpPr txBox="1"/>
          <p:nvPr/>
        </p:nvSpPr>
        <p:spPr>
          <a:xfrm>
            <a:off x="4009462" y="7164792"/>
            <a:ext cx="2639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>
                <a:hlinkClick r:id="rId3" tooltip="http://www.lachiavedisophia.com/blog/scelta-cambiamento/"/>
              </a:rPr>
              <a:t>Questa foto</a:t>
            </a:r>
            <a:r>
              <a:rPr lang="it-IT" sz="900"/>
              <a:t> di Autore sconosciuto è concesso in licenza da </a:t>
            </a:r>
            <a:r>
              <a:rPr lang="it-IT" sz="900">
                <a:hlinkClick r:id="rId4" tooltip="https://creativecommons.org/licenses/by-nc-sa/3.0/"/>
              </a:rPr>
              <a:t>CC BY-SA-NC</a:t>
            </a:r>
            <a:endParaRPr lang="it-IT" sz="900"/>
          </a:p>
        </p:txBody>
      </p:sp>
    </p:spTree>
    <p:extLst>
      <p:ext uri="{BB962C8B-B14F-4D97-AF65-F5344CB8AC3E}">
        <p14:creationId xmlns:p14="http://schemas.microsoft.com/office/powerpoint/2010/main" val="2802113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D72FA725-AB7F-423B-A922-0CEDA7A196A5}"/>
              </a:ext>
            </a:extLst>
          </p:cNvPr>
          <p:cNvSpPr/>
          <p:nvPr/>
        </p:nvSpPr>
        <p:spPr>
          <a:xfrm>
            <a:off x="1323895" y="4937067"/>
            <a:ext cx="5329083" cy="6756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E89340C-4618-4A6C-A1CD-925E752A2C75}"/>
              </a:ext>
            </a:extLst>
          </p:cNvPr>
          <p:cNvSpPr txBox="1"/>
          <p:nvPr/>
        </p:nvSpPr>
        <p:spPr>
          <a:xfrm>
            <a:off x="2915219" y="5130752"/>
            <a:ext cx="1534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/>
              <a:t>Condizionalità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9A79050-4E7F-4F37-A995-540E74443219}"/>
              </a:ext>
            </a:extLst>
          </p:cNvPr>
          <p:cNvSpPr/>
          <p:nvPr/>
        </p:nvSpPr>
        <p:spPr>
          <a:xfrm>
            <a:off x="1323895" y="4509120"/>
            <a:ext cx="4916121" cy="3641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b="1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259BDC0-02D0-4E88-A47E-1575B4ADA542}"/>
              </a:ext>
            </a:extLst>
          </p:cNvPr>
          <p:cNvSpPr txBox="1"/>
          <p:nvPr/>
        </p:nvSpPr>
        <p:spPr>
          <a:xfrm>
            <a:off x="1831229" y="4525977"/>
            <a:ext cx="1534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/>
              <a:t>Eco-schemi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7765928-4980-4EB1-A256-DEABAC40B85A}"/>
              </a:ext>
            </a:extLst>
          </p:cNvPr>
          <p:cNvSpPr/>
          <p:nvPr/>
        </p:nvSpPr>
        <p:spPr>
          <a:xfrm>
            <a:off x="1323895" y="2276872"/>
            <a:ext cx="1729722" cy="21833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b="1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A2E006C-CD81-485A-AF63-95DB41ED2AE8}"/>
              </a:ext>
            </a:extLst>
          </p:cNvPr>
          <p:cNvSpPr txBox="1"/>
          <p:nvPr/>
        </p:nvSpPr>
        <p:spPr>
          <a:xfrm>
            <a:off x="1440943" y="3318104"/>
            <a:ext cx="1534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/>
              <a:t>Pagamenti ACA PSR</a:t>
            </a:r>
          </a:p>
        </p:txBody>
      </p:sp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3B64E4EB-D210-4A1A-8EB0-F8766C501C64}"/>
              </a:ext>
            </a:extLst>
          </p:cNvPr>
          <p:cNvSpPr txBox="1">
            <a:spLocks/>
          </p:cNvSpPr>
          <p:nvPr/>
        </p:nvSpPr>
        <p:spPr>
          <a:xfrm>
            <a:off x="242778" y="1059195"/>
            <a:ext cx="6894144" cy="50213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endParaRPr lang="it-IT" sz="2000" b="1" dirty="0"/>
          </a:p>
          <a:p>
            <a:pPr marL="457200" indent="-457200">
              <a:spcBef>
                <a:spcPts val="1800"/>
              </a:spcBef>
              <a:buAutoNum type="arabicParenR"/>
            </a:pPr>
            <a:endParaRPr lang="it-IT" sz="2400" dirty="0"/>
          </a:p>
          <a:p>
            <a:pPr marL="542925" indent="-542925">
              <a:spcBef>
                <a:spcPts val="1200"/>
              </a:spcBef>
              <a:buFont typeface="Wingdings" panose="05000000000000000000" pitchFamily="2" charset="2"/>
              <a:buChar char="q"/>
            </a:pPr>
            <a:endParaRPr lang="it-IT" sz="2400" dirty="0"/>
          </a:p>
          <a:p>
            <a:pPr marL="542925" indent="-542925">
              <a:spcBef>
                <a:spcPts val="1200"/>
              </a:spcBef>
              <a:buFont typeface="Wingdings" panose="05000000000000000000" pitchFamily="2" charset="2"/>
              <a:buChar char="q"/>
            </a:pPr>
            <a:endParaRPr lang="it-IT" sz="2400" dirty="0"/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89A68C41-13DF-4BF1-A626-82CBECFD706A}"/>
              </a:ext>
            </a:extLst>
          </p:cNvPr>
          <p:cNvCxnSpPr>
            <a:cxnSpLocks/>
          </p:cNvCxnSpPr>
          <p:nvPr/>
        </p:nvCxnSpPr>
        <p:spPr>
          <a:xfrm flipV="1">
            <a:off x="1199456" y="2055397"/>
            <a:ext cx="0" cy="3809729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4F061E32-9ADD-4EA6-AEC0-785E0BB95E13}"/>
              </a:ext>
            </a:extLst>
          </p:cNvPr>
          <p:cNvSpPr txBox="1"/>
          <p:nvPr/>
        </p:nvSpPr>
        <p:spPr>
          <a:xfrm rot="16200000">
            <a:off x="-1199591" y="3364388"/>
            <a:ext cx="3809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dirty="0">
                <a:solidFill>
                  <a:srgbClr val="FF0000"/>
                </a:solidFill>
              </a:rPr>
              <a:t>Livello di impegno ambientale</a:t>
            </a:r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9AF536D8-6EE0-42B6-BDFF-999DE60E198E}"/>
              </a:ext>
            </a:extLst>
          </p:cNvPr>
          <p:cNvCxnSpPr>
            <a:cxnSpLocks/>
          </p:cNvCxnSpPr>
          <p:nvPr/>
        </p:nvCxnSpPr>
        <p:spPr>
          <a:xfrm flipH="1" flipV="1">
            <a:off x="1127448" y="5786783"/>
            <a:ext cx="6279027" cy="9248"/>
          </a:xfrm>
          <a:prstGeom prst="straightConnector1">
            <a:avLst/>
          </a:prstGeom>
          <a:ln w="57150">
            <a:solidFill>
              <a:schemeClr val="accent6">
                <a:lumMod val="5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77159BBD-6827-4A5E-8FF8-5E3467ADAC14}"/>
              </a:ext>
            </a:extLst>
          </p:cNvPr>
          <p:cNvSpPr txBox="1"/>
          <p:nvPr/>
        </p:nvSpPr>
        <p:spPr>
          <a:xfrm>
            <a:off x="1350167" y="5877272"/>
            <a:ext cx="3809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i="1" dirty="0">
                <a:solidFill>
                  <a:srgbClr val="FF0000"/>
                </a:solidFill>
              </a:rPr>
              <a:t>Beneficiari e superfici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D224948-E6E5-47B7-92EC-07BA1354E194}"/>
              </a:ext>
            </a:extLst>
          </p:cNvPr>
          <p:cNvSpPr/>
          <p:nvPr/>
        </p:nvSpPr>
        <p:spPr>
          <a:xfrm>
            <a:off x="3647728" y="1700808"/>
            <a:ext cx="83763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b="1" dirty="0"/>
              <a:t>«semplici» e facilmente controllabili da remoto/amministrativamente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b="1" dirty="0"/>
              <a:t>adatti a un numero ampio di beneficiari vs. selettività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b="1" dirty="0"/>
              <a:t>ben demarcati con condizionalità, e occasione per controllo rafforzato CGO/BCAA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it-IT" b="1" dirty="0"/>
              <a:t>ben demarcati e/o predisponenti verso impegni ACA PSR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it-IT" sz="2000" b="1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7B68CCE-5F6C-4155-AFEE-2C82B0EA7150}"/>
              </a:ext>
            </a:extLst>
          </p:cNvPr>
          <p:cNvSpPr/>
          <p:nvPr/>
        </p:nvSpPr>
        <p:spPr>
          <a:xfrm>
            <a:off x="705273" y="712914"/>
            <a:ext cx="77505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800"/>
              </a:spcBef>
            </a:pPr>
            <a:r>
              <a:rPr lang="it-IT" sz="2400" b="1" dirty="0"/>
              <a:t>ECO-SCHEMI: CARATTERISTICHE ESSENZIALI DEGLI IMPEGNI</a:t>
            </a:r>
          </a:p>
        </p:txBody>
      </p:sp>
    </p:spTree>
    <p:extLst>
      <p:ext uri="{BB962C8B-B14F-4D97-AF65-F5344CB8AC3E}">
        <p14:creationId xmlns:p14="http://schemas.microsoft.com/office/powerpoint/2010/main" val="72458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contenuto 2">
            <a:extLst>
              <a:ext uri="{FF2B5EF4-FFF2-40B4-BE49-F238E27FC236}">
                <a16:creationId xmlns:a16="http://schemas.microsoft.com/office/drawing/2014/main" id="{3B64E4EB-D210-4A1A-8EB0-F8766C501C64}"/>
              </a:ext>
            </a:extLst>
          </p:cNvPr>
          <p:cNvSpPr txBox="1">
            <a:spLocks/>
          </p:cNvSpPr>
          <p:nvPr/>
        </p:nvSpPr>
        <p:spPr>
          <a:xfrm>
            <a:off x="242778" y="1059195"/>
            <a:ext cx="6894144" cy="50213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endParaRPr lang="it-IT" sz="2000" b="1" dirty="0"/>
          </a:p>
          <a:p>
            <a:pPr marL="457200" indent="-457200">
              <a:spcBef>
                <a:spcPts val="1800"/>
              </a:spcBef>
              <a:buAutoNum type="arabicParenR"/>
            </a:pPr>
            <a:endParaRPr lang="it-IT" sz="2400" dirty="0"/>
          </a:p>
          <a:p>
            <a:pPr marL="542925" indent="-542925">
              <a:spcBef>
                <a:spcPts val="1200"/>
              </a:spcBef>
              <a:buFont typeface="Wingdings" panose="05000000000000000000" pitchFamily="2" charset="2"/>
              <a:buChar char="q"/>
            </a:pPr>
            <a:endParaRPr lang="it-IT" sz="2400" dirty="0"/>
          </a:p>
          <a:p>
            <a:pPr marL="542925" indent="-542925">
              <a:spcBef>
                <a:spcPts val="1200"/>
              </a:spcBef>
              <a:buFont typeface="Wingdings" panose="05000000000000000000" pitchFamily="2" charset="2"/>
              <a:buChar char="q"/>
            </a:pPr>
            <a:endParaRPr lang="it-IT" sz="240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7B68CCE-5F6C-4155-AFEE-2C82B0EA7150}"/>
              </a:ext>
            </a:extLst>
          </p:cNvPr>
          <p:cNvSpPr/>
          <p:nvPr/>
        </p:nvSpPr>
        <p:spPr>
          <a:xfrm>
            <a:off x="705272" y="404664"/>
            <a:ext cx="90692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800"/>
              </a:spcBef>
            </a:pPr>
            <a:r>
              <a:rPr lang="it-IT" sz="2400" b="1" dirty="0"/>
              <a:t>Cause della fuoriuscita delle aziende dal sistema di certificazione </a:t>
            </a:r>
            <a:r>
              <a:rPr lang="it-IT" sz="2400" b="1" dirty="0" err="1"/>
              <a:t>Bio</a:t>
            </a:r>
            <a:endParaRPr lang="it-IT" sz="2400" b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2285F8D-9AA8-4656-A58B-2118CF842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61" y="764704"/>
            <a:ext cx="9458859" cy="524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4294967295"/>
          </p:nvPr>
        </p:nvSpPr>
        <p:spPr>
          <a:xfrm>
            <a:off x="914400" y="2906713"/>
            <a:ext cx="10363200" cy="2754312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endParaRPr lang="it-IT" sz="1400" b="1" dirty="0"/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endParaRPr lang="it-IT" sz="1400" b="1" dirty="0"/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endParaRPr lang="it-IT" sz="1400" b="1" dirty="0"/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endParaRPr lang="it-IT" sz="1400" b="1" dirty="0"/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r>
              <a:rPr lang="it-IT" sz="1400" b="1" dirty="0">
                <a:solidFill>
                  <a:schemeClr val="tx1"/>
                </a:solidFill>
              </a:rPr>
              <a:t>Rete Rurale Nazionale</a:t>
            </a:r>
            <a:endParaRPr lang="it-IT" sz="14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r>
              <a:rPr lang="it-IT" sz="1400" dirty="0">
                <a:solidFill>
                  <a:schemeClr val="tx1"/>
                </a:solidFill>
              </a:rPr>
              <a:t>Autorità di gestione: Ministero delle politiche agricole alimentari e forestali</a:t>
            </a:r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r>
              <a:rPr lang="it-IT" sz="1400" dirty="0">
                <a:solidFill>
                  <a:schemeClr val="tx1"/>
                </a:solidFill>
              </a:rPr>
              <a:t>Via XX Settembre, 20 - Roma</a:t>
            </a:r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endParaRPr lang="it-IT" sz="14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r>
              <a:rPr lang="it-IT" sz="1400" dirty="0">
                <a:solidFill>
                  <a:schemeClr val="tx1"/>
                </a:solidFill>
              </a:rPr>
              <a:t>www.reterurale.it </a:t>
            </a:r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endParaRPr lang="it-IT" sz="1400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r>
              <a:rPr lang="it-IT" sz="1400" dirty="0">
                <a:solidFill>
                  <a:schemeClr val="tx1"/>
                </a:solidFill>
              </a:rPr>
              <a:t>@reterurale  </a:t>
            </a:r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endParaRPr lang="it-IT" sz="1400" u="sng" dirty="0">
              <a:solidFill>
                <a:schemeClr val="tx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lnSpc>
                <a:spcPct val="80000"/>
              </a:lnSpc>
              <a:spcBef>
                <a:spcPts val="264"/>
              </a:spcBef>
              <a:buNone/>
            </a:pPr>
            <a:r>
              <a:rPr lang="it-IT" sz="1400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www.facebook.com/reterurale</a:t>
            </a: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14" name="CasellaDiTesto 13"/>
          <p:cNvSpPr txBox="1">
            <a:spLocks noChangeArrowheads="1"/>
          </p:cNvSpPr>
          <p:nvPr/>
        </p:nvSpPr>
        <p:spPr bwMode="auto">
          <a:xfrm>
            <a:off x="2580285" y="1458650"/>
            <a:ext cx="712879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2400">
                <a:solidFill>
                  <a:srgbClr val="333333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rgbClr val="333333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rgbClr val="333333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333333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333333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333333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333333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333333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333333"/>
                </a:solidFill>
                <a:latin typeface="Arial" panose="020B0604020202020204" pitchFamily="34" charset="0"/>
              </a:defRPr>
            </a:lvl9pPr>
          </a:lstStyle>
          <a:p>
            <a:pPr marL="0" indent="0" algn="ctr">
              <a:spcBef>
                <a:spcPts val="0"/>
              </a:spcBef>
              <a:buClr>
                <a:srgbClr val="669900"/>
              </a:buClr>
              <a:buSzPct val="150000"/>
              <a:buNone/>
              <a:defRPr/>
            </a:pPr>
            <a:endParaRPr lang="it-IT" altLang="it-IT" sz="40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Clr>
                <a:srgbClr val="669900"/>
              </a:buClr>
              <a:buSzPct val="150000"/>
              <a:buNone/>
              <a:defRPr/>
            </a:pPr>
            <a:endParaRPr lang="it-IT" altLang="it-IT" sz="40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Clr>
                <a:srgbClr val="669900"/>
              </a:buClr>
              <a:buSzPct val="150000"/>
              <a:buNone/>
              <a:defRPr/>
            </a:pPr>
            <a:r>
              <a:rPr lang="it-IT" altLang="it-IT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GRAZIE PER L’ATTENZIONE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631509" y="400349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87732CCC-EEAB-4BD1-97E0-3F9E74C78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3413" y="119832"/>
            <a:ext cx="1582539" cy="2157040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4CD421BA-9779-4994-978C-3BB0EBBA537F}"/>
              </a:ext>
            </a:extLst>
          </p:cNvPr>
          <p:cNvGrpSpPr/>
          <p:nvPr/>
        </p:nvGrpSpPr>
        <p:grpSpPr>
          <a:xfrm>
            <a:off x="3602038" y="6332328"/>
            <a:ext cx="4987922" cy="529905"/>
            <a:chOff x="3602038" y="6277900"/>
            <a:chExt cx="4987922" cy="529905"/>
          </a:xfrm>
        </p:grpSpPr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87A46060-68B4-43F9-9D3B-7D027DEDCA8E}"/>
                </a:ext>
              </a:extLst>
            </p:cNvPr>
            <p:cNvGrpSpPr/>
            <p:nvPr userDrawn="1"/>
          </p:nvGrpSpPr>
          <p:grpSpPr>
            <a:xfrm>
              <a:off x="3602038" y="6304817"/>
              <a:ext cx="4987922" cy="502988"/>
              <a:chOff x="7113210" y="6278526"/>
              <a:chExt cx="4987922" cy="502988"/>
            </a:xfrm>
          </p:grpSpPr>
          <p:grpSp>
            <p:nvGrpSpPr>
              <p:cNvPr id="31" name="Gruppo 30">
                <a:extLst>
                  <a:ext uri="{FF2B5EF4-FFF2-40B4-BE49-F238E27FC236}">
                    <a16:creationId xmlns:a16="http://schemas.microsoft.com/office/drawing/2014/main" id="{78616C0B-063F-491B-9ECB-41C9E36E7B11}"/>
                  </a:ext>
                </a:extLst>
              </p:cNvPr>
              <p:cNvGrpSpPr/>
              <p:nvPr userDrawn="1"/>
            </p:nvGrpSpPr>
            <p:grpSpPr>
              <a:xfrm>
                <a:off x="7113210" y="6299791"/>
                <a:ext cx="4987922" cy="403032"/>
                <a:chOff x="6999123" y="6122896"/>
                <a:chExt cx="4987922" cy="403032"/>
              </a:xfrm>
            </p:grpSpPr>
            <p:pic>
              <p:nvPicPr>
                <p:cNvPr id="33" name="Immagine 32">
                  <a:extLst>
                    <a:ext uri="{FF2B5EF4-FFF2-40B4-BE49-F238E27FC236}">
                      <a16:creationId xmlns:a16="http://schemas.microsoft.com/office/drawing/2014/main" id="{4EA320BB-9936-42DE-B0D6-9E56A7102FAF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999123" y="6152619"/>
                  <a:ext cx="759096" cy="341091"/>
                </a:xfrm>
                <a:prstGeom prst="rect">
                  <a:avLst/>
                </a:prstGeom>
              </p:spPr>
            </p:pic>
            <p:grpSp>
              <p:nvGrpSpPr>
                <p:cNvPr id="34" name="Gruppo 33">
                  <a:extLst>
                    <a:ext uri="{FF2B5EF4-FFF2-40B4-BE49-F238E27FC236}">
                      <a16:creationId xmlns:a16="http://schemas.microsoft.com/office/drawing/2014/main" id="{07DC733E-DB6B-44DF-AD8B-C141350B615D}"/>
                    </a:ext>
                  </a:extLst>
                </p:cNvPr>
                <p:cNvGrpSpPr/>
                <p:nvPr userDrawn="1"/>
              </p:nvGrpSpPr>
              <p:grpSpPr>
                <a:xfrm>
                  <a:off x="7960708" y="6144102"/>
                  <a:ext cx="3078733" cy="381826"/>
                  <a:chOff x="7082884" y="6144102"/>
                  <a:chExt cx="3078733" cy="381826"/>
                </a:xfrm>
              </p:grpSpPr>
              <p:pic>
                <p:nvPicPr>
                  <p:cNvPr id="38" name="Immagine 37">
                    <a:extLst>
                      <a:ext uri="{FF2B5EF4-FFF2-40B4-BE49-F238E27FC236}">
                        <a16:creationId xmlns:a16="http://schemas.microsoft.com/office/drawing/2014/main" id="{7864BF31-53F5-42A0-864D-BDBDCB147E0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9604883" y="6175297"/>
                    <a:ext cx="556734" cy="319437"/>
                  </a:xfrm>
                  <a:prstGeom prst="rect">
                    <a:avLst/>
                  </a:prstGeom>
                </p:spPr>
              </p:pic>
              <p:pic>
                <p:nvPicPr>
                  <p:cNvPr id="39" name="Immagine 38">
                    <a:extLst>
                      <a:ext uri="{FF2B5EF4-FFF2-40B4-BE49-F238E27FC236}">
                        <a16:creationId xmlns:a16="http://schemas.microsoft.com/office/drawing/2014/main" id="{7566001C-5F04-4B0C-B2AA-544A6A0C2E7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7082884" y="6144102"/>
                    <a:ext cx="582788" cy="38182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5" name="Gruppo 34">
                  <a:extLst>
                    <a:ext uri="{FF2B5EF4-FFF2-40B4-BE49-F238E27FC236}">
                      <a16:creationId xmlns:a16="http://schemas.microsoft.com/office/drawing/2014/main" id="{BF0184BE-7623-491B-9A5B-07F6026D8817}"/>
                    </a:ext>
                  </a:extLst>
                </p:cNvPr>
                <p:cNvGrpSpPr/>
                <p:nvPr userDrawn="1"/>
              </p:nvGrpSpPr>
              <p:grpSpPr>
                <a:xfrm>
                  <a:off x="11232211" y="6122896"/>
                  <a:ext cx="754834" cy="341896"/>
                  <a:chOff x="11232211" y="6110704"/>
                  <a:chExt cx="754834" cy="341896"/>
                </a:xfrm>
              </p:grpSpPr>
              <p:pic>
                <p:nvPicPr>
                  <p:cNvPr id="36" name="Immagine 35">
                    <a:extLst>
                      <a:ext uri="{FF2B5EF4-FFF2-40B4-BE49-F238E27FC236}">
                        <a16:creationId xmlns:a16="http://schemas.microsoft.com/office/drawing/2014/main" id="{52FE3070-9661-4905-89AF-6602AFC33AA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11237425" y="6347390"/>
                    <a:ext cx="749620" cy="105210"/>
                  </a:xfrm>
                  <a:prstGeom prst="rect">
                    <a:avLst/>
                  </a:prstGeom>
                </p:spPr>
              </p:pic>
              <p:pic>
                <p:nvPicPr>
                  <p:cNvPr id="37" name="Immagine 36">
                    <a:extLst>
                      <a:ext uri="{FF2B5EF4-FFF2-40B4-BE49-F238E27FC236}">
                        <a16:creationId xmlns:a16="http://schemas.microsoft.com/office/drawing/2014/main" id="{30E183A0-61C3-4D6F-9B66-39BC2EEBC57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1232211" y="6110704"/>
                    <a:ext cx="754834" cy="200762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32" name="Immagine 31">
                <a:extLst>
                  <a:ext uri="{FF2B5EF4-FFF2-40B4-BE49-F238E27FC236}">
                    <a16:creationId xmlns:a16="http://schemas.microsoft.com/office/drawing/2014/main" id="{7156FF5E-6EBF-43CA-ABEE-24114122859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07210" y="6278526"/>
                <a:ext cx="759096" cy="502988"/>
              </a:xfrm>
              <a:prstGeom prst="rect">
                <a:avLst/>
              </a:prstGeom>
            </p:spPr>
          </p:pic>
        </p:grpSp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BEC6E557-AE7A-47E4-975C-7374700193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6180983" y="6277900"/>
              <a:ext cx="630015" cy="4910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3958CE525754544A70E0253D76B47C7" ma:contentTypeVersion="13" ma:contentTypeDescription="Creare un nuovo documento." ma:contentTypeScope="" ma:versionID="e07d638b6058305ff0391dd6e9804a53">
  <xsd:schema xmlns:xsd="http://www.w3.org/2001/XMLSchema" xmlns:xs="http://www.w3.org/2001/XMLSchema" xmlns:p="http://schemas.microsoft.com/office/2006/metadata/properties" xmlns:ns3="1745caa1-9821-41cb-a0e6-43662db8ee7c" xmlns:ns4="00bde184-ebfe-4ee9-a917-8b759c9bd354" targetNamespace="http://schemas.microsoft.com/office/2006/metadata/properties" ma:root="true" ma:fieldsID="ceb32fcbd972e30bf332ef1efa107b40" ns3:_="" ns4:_="">
    <xsd:import namespace="1745caa1-9821-41cb-a0e6-43662db8ee7c"/>
    <xsd:import namespace="00bde184-ebfe-4ee9-a917-8b759c9bd3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5caa1-9821-41cb-a0e6-43662db8ee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bde184-ebfe-4ee9-a917-8b759c9bd35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51B1B8-C968-456B-96E5-C89B9D8AD2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0F1AE7-90A3-4CB1-A94D-23CAF51E52E8}">
  <ds:schemaRefs>
    <ds:schemaRef ds:uri="http://www.w3.org/XML/1998/namespace"/>
    <ds:schemaRef ds:uri="http://schemas.microsoft.com/office/2006/documentManagement/types"/>
    <ds:schemaRef ds:uri="http://purl.org/dc/elements/1.1/"/>
    <ds:schemaRef ds:uri="00bde184-ebfe-4ee9-a917-8b759c9bd354"/>
    <ds:schemaRef ds:uri="1745caa1-9821-41cb-a0e6-43662db8ee7c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CE2F1AA-D758-4950-9504-64854974A2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45caa1-9821-41cb-a0e6-43662db8ee7c"/>
    <ds:schemaRef ds:uri="00bde184-ebfe-4ee9-a917-8b759c9bd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6856</TotalTime>
  <Words>684</Words>
  <Application>Microsoft Office PowerPoint</Application>
  <PresentationFormat>Widescreen</PresentationFormat>
  <Paragraphs>86</Paragraphs>
  <Slides>12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Trebuchet MS</vt:lpstr>
      <vt:lpstr>Wingdings</vt:lpstr>
      <vt:lpstr>Tema di Office</vt:lpstr>
      <vt:lpstr>Personalizza struttura</vt:lpstr>
      <vt:lpstr>Il Piano Strategico Nazionale della PAC: opportunità e scelte da prendere   Assemblea nazionale ANABIO – 13 luglio 2021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.</dc:creator>
  <cp:lastModifiedBy>Cia Nazionale 2</cp:lastModifiedBy>
  <cp:revision>66</cp:revision>
  <cp:lastPrinted>2021-06-30T06:17:16Z</cp:lastPrinted>
  <dcterms:created xsi:type="dcterms:W3CDTF">2020-07-21T07:34:56Z</dcterms:created>
  <dcterms:modified xsi:type="dcterms:W3CDTF">2021-07-15T09:52:34Z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0x01010063958CE525754544A70E0253D76B47C7</vt:lpwstr>
  </property>
</Properties>
</file>