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3.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5"/>
  </p:notesMasterIdLst>
  <p:handoutMasterIdLst>
    <p:handoutMasterId r:id="rId16"/>
  </p:handoutMasterIdLst>
  <p:sldIdLst>
    <p:sldId id="314" r:id="rId2"/>
    <p:sldId id="299" r:id="rId3"/>
    <p:sldId id="331" r:id="rId4"/>
    <p:sldId id="330" r:id="rId5"/>
    <p:sldId id="300" r:id="rId6"/>
    <p:sldId id="303" r:id="rId7"/>
    <p:sldId id="301" r:id="rId8"/>
    <p:sldId id="333" r:id="rId9"/>
    <p:sldId id="308" r:id="rId10"/>
    <p:sldId id="332" r:id="rId11"/>
    <p:sldId id="323" r:id="rId12"/>
    <p:sldId id="335" r:id="rId13"/>
    <p:sldId id="261" r:id="rId14"/>
  </p:sldIdLst>
  <p:sldSz cx="9144000" cy="6858000" type="screen4x3"/>
  <p:notesSz cx="6799263" cy="9929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aBruxelles" initials="C" lastIdx="1" clrIdx="0">
    <p:extLst>
      <p:ext uri="{19B8F6BF-5375-455C-9EA6-DF929625EA0E}">
        <p15:presenceInfo xmlns:p15="http://schemas.microsoft.com/office/powerpoint/2012/main" userId="CiaBruxelle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0" d="100"/>
          <a:sy n="120" d="100"/>
        </p:scale>
        <p:origin x="134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51342" y="0"/>
            <a:ext cx="2946347" cy="498215"/>
          </a:xfrm>
          <a:prstGeom prst="rect">
            <a:avLst/>
          </a:prstGeom>
        </p:spPr>
        <p:txBody>
          <a:bodyPr vert="horz" lIns="91440" tIns="45720" rIns="91440" bIns="45720" rtlCol="0"/>
          <a:lstStyle>
            <a:lvl1pPr algn="r">
              <a:defRPr sz="1200"/>
            </a:lvl1pPr>
          </a:lstStyle>
          <a:p>
            <a:fld id="{629EB503-AB12-44C3-835F-62B5244D2243}" type="datetimeFigureOut">
              <a:rPr lang="it-IT" smtClean="0"/>
              <a:t>17/02/2021</a:t>
            </a:fld>
            <a:endParaRPr lang="it-IT"/>
          </a:p>
        </p:txBody>
      </p:sp>
      <p:sp>
        <p:nvSpPr>
          <p:cNvPr id="4" name="Segnaposto piè di pagina 3"/>
          <p:cNvSpPr>
            <a:spLocks noGrp="1"/>
          </p:cNvSpPr>
          <p:nvPr>
            <p:ph type="ftr" sz="quarter" idx="2"/>
          </p:nvPr>
        </p:nvSpPr>
        <p:spPr>
          <a:xfrm>
            <a:off x="0" y="9431600"/>
            <a:ext cx="2946347" cy="498214"/>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51342" y="9431600"/>
            <a:ext cx="2946347" cy="498214"/>
          </a:xfrm>
          <a:prstGeom prst="rect">
            <a:avLst/>
          </a:prstGeom>
        </p:spPr>
        <p:txBody>
          <a:bodyPr vert="horz" lIns="91440" tIns="45720" rIns="91440" bIns="45720" rtlCol="0" anchor="b"/>
          <a:lstStyle>
            <a:lvl1pPr algn="r">
              <a:defRPr sz="1200"/>
            </a:lvl1pPr>
          </a:lstStyle>
          <a:p>
            <a:fld id="{5BC1F97F-EA66-401C-9C2B-50C56FCE9538}" type="slidenum">
              <a:rPr lang="it-IT" smtClean="0"/>
              <a:t>‹N›</a:t>
            </a:fld>
            <a:endParaRPr lang="it-IT"/>
          </a:p>
        </p:txBody>
      </p:sp>
    </p:spTree>
    <p:extLst>
      <p:ext uri="{BB962C8B-B14F-4D97-AF65-F5344CB8AC3E}">
        <p14:creationId xmlns:p14="http://schemas.microsoft.com/office/powerpoint/2010/main" val="265806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E0AB3988-F4A8-43FE-9685-8EE9D3076954}" type="datetimeFigureOut">
              <a:rPr lang="it-IT" smtClean="0"/>
              <a:t>17/02/2021</a:t>
            </a:fld>
            <a:endParaRPr lang="it-IT"/>
          </a:p>
        </p:txBody>
      </p:sp>
      <p:sp>
        <p:nvSpPr>
          <p:cNvPr id="4" name="Segnaposto immagine diapositiva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927" y="4716661"/>
            <a:ext cx="5439410" cy="4468416"/>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B4E72026-0154-40A0-A1A3-11D24D8FD89A}" type="slidenum">
              <a:rPr lang="it-IT" smtClean="0"/>
              <a:t>‹N›</a:t>
            </a:fld>
            <a:endParaRPr lang="it-IT"/>
          </a:p>
        </p:txBody>
      </p:sp>
    </p:spTree>
    <p:extLst>
      <p:ext uri="{BB962C8B-B14F-4D97-AF65-F5344CB8AC3E}">
        <p14:creationId xmlns:p14="http://schemas.microsoft.com/office/powerpoint/2010/main" val="2218706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E72026-0154-40A0-A1A3-11D24D8FD89A}"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8794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4E72026-0154-40A0-A1A3-11D24D8FD89A}" type="slidenum">
              <a:rPr lang="it-IT" smtClean="0"/>
              <a:t>2</a:t>
            </a:fld>
            <a:endParaRPr lang="it-IT"/>
          </a:p>
        </p:txBody>
      </p:sp>
    </p:spTree>
    <p:extLst>
      <p:ext uri="{BB962C8B-B14F-4D97-AF65-F5344CB8AC3E}">
        <p14:creationId xmlns:p14="http://schemas.microsoft.com/office/powerpoint/2010/main" val="497109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4E72026-0154-40A0-A1A3-11D24D8FD89A}" type="slidenum">
              <a:rPr lang="it-IT" smtClean="0"/>
              <a:t>4</a:t>
            </a:fld>
            <a:endParaRPr lang="it-IT"/>
          </a:p>
        </p:txBody>
      </p:sp>
    </p:spTree>
    <p:extLst>
      <p:ext uri="{BB962C8B-B14F-4D97-AF65-F5344CB8AC3E}">
        <p14:creationId xmlns:p14="http://schemas.microsoft.com/office/powerpoint/2010/main" val="4082646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4E72026-0154-40A0-A1A3-11D24D8FD89A}" type="slidenum">
              <a:rPr lang="it-IT" smtClean="0"/>
              <a:t>5</a:t>
            </a:fld>
            <a:endParaRPr lang="it-IT"/>
          </a:p>
        </p:txBody>
      </p:sp>
    </p:spTree>
    <p:extLst>
      <p:ext uri="{BB962C8B-B14F-4D97-AF65-F5344CB8AC3E}">
        <p14:creationId xmlns:p14="http://schemas.microsoft.com/office/powerpoint/2010/main" val="1427014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4E72026-0154-40A0-A1A3-11D24D8FD89A}" type="slidenum">
              <a:rPr lang="it-IT" smtClean="0"/>
              <a:t>6</a:t>
            </a:fld>
            <a:endParaRPr lang="it-IT"/>
          </a:p>
        </p:txBody>
      </p:sp>
    </p:spTree>
    <p:extLst>
      <p:ext uri="{BB962C8B-B14F-4D97-AF65-F5344CB8AC3E}">
        <p14:creationId xmlns:p14="http://schemas.microsoft.com/office/powerpoint/2010/main" val="4048735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4E72026-0154-40A0-A1A3-11D24D8FD89A}" type="slidenum">
              <a:rPr lang="it-IT" smtClean="0"/>
              <a:t>7</a:t>
            </a:fld>
            <a:endParaRPr lang="it-IT"/>
          </a:p>
        </p:txBody>
      </p:sp>
    </p:spTree>
    <p:extLst>
      <p:ext uri="{BB962C8B-B14F-4D97-AF65-F5344CB8AC3E}">
        <p14:creationId xmlns:p14="http://schemas.microsoft.com/office/powerpoint/2010/main" val="2760434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4E72026-0154-40A0-A1A3-11D24D8FD89A}" type="slidenum">
              <a:rPr lang="it-IT" smtClean="0"/>
              <a:t>8</a:t>
            </a:fld>
            <a:endParaRPr lang="it-IT"/>
          </a:p>
        </p:txBody>
      </p:sp>
    </p:spTree>
    <p:extLst>
      <p:ext uri="{BB962C8B-B14F-4D97-AF65-F5344CB8AC3E}">
        <p14:creationId xmlns:p14="http://schemas.microsoft.com/office/powerpoint/2010/main" val="1676782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4E72026-0154-40A0-A1A3-11D24D8FD89A}" type="slidenum">
              <a:rPr lang="it-IT" smtClean="0"/>
              <a:t>9</a:t>
            </a:fld>
            <a:endParaRPr lang="it-IT"/>
          </a:p>
        </p:txBody>
      </p:sp>
    </p:spTree>
    <p:extLst>
      <p:ext uri="{BB962C8B-B14F-4D97-AF65-F5344CB8AC3E}">
        <p14:creationId xmlns:p14="http://schemas.microsoft.com/office/powerpoint/2010/main" val="2465475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4E72026-0154-40A0-A1A3-11D24D8FD89A}" type="slidenum">
              <a:rPr lang="it-IT" smtClean="0"/>
              <a:t>10</a:t>
            </a:fld>
            <a:endParaRPr lang="it-IT"/>
          </a:p>
        </p:txBody>
      </p:sp>
    </p:spTree>
    <p:extLst>
      <p:ext uri="{BB962C8B-B14F-4D97-AF65-F5344CB8AC3E}">
        <p14:creationId xmlns:p14="http://schemas.microsoft.com/office/powerpoint/2010/main" val="2883384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4E72026-0154-40A0-A1A3-11D24D8FD89A}" type="slidenum">
              <a:rPr lang="it-IT" smtClean="0"/>
              <a:t>11</a:t>
            </a:fld>
            <a:endParaRPr lang="it-IT"/>
          </a:p>
        </p:txBody>
      </p:sp>
    </p:spTree>
    <p:extLst>
      <p:ext uri="{BB962C8B-B14F-4D97-AF65-F5344CB8AC3E}">
        <p14:creationId xmlns:p14="http://schemas.microsoft.com/office/powerpoint/2010/main" val="3573647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4E72026-0154-40A0-A1A3-11D24D8FD89A}" type="slidenum">
              <a:rPr lang="it-IT" smtClean="0"/>
              <a:t>12</a:t>
            </a:fld>
            <a:endParaRPr lang="it-IT"/>
          </a:p>
        </p:txBody>
      </p:sp>
    </p:spTree>
    <p:extLst>
      <p:ext uri="{BB962C8B-B14F-4D97-AF65-F5344CB8AC3E}">
        <p14:creationId xmlns:p14="http://schemas.microsoft.com/office/powerpoint/2010/main" val="1938856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4E72026-0154-40A0-A1A3-11D24D8FD89A}" type="slidenum">
              <a:rPr lang="it-IT" smtClean="0"/>
              <a:t>13</a:t>
            </a:fld>
            <a:endParaRPr lang="it-IT"/>
          </a:p>
        </p:txBody>
      </p:sp>
    </p:spTree>
    <p:extLst>
      <p:ext uri="{BB962C8B-B14F-4D97-AF65-F5344CB8AC3E}">
        <p14:creationId xmlns:p14="http://schemas.microsoft.com/office/powerpoint/2010/main" val="2620123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it-IT"/>
              <a:t>Fare clic per modificare lo stile del titolo</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D6C08C2-CDBE-4BD0-9118-8BD7C301B4CF}" type="datetimeFigureOut">
              <a:rPr lang="it-IT" smtClean="0"/>
              <a:t>17/02/2021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45B0EFB-F646-4C08-9673-60DE442D8149}" type="slidenum">
              <a:rPr lang="it-IT" smtClean="0"/>
              <a:t>‹N›</a:t>
            </a:fld>
            <a:endParaRPr lang="it-IT"/>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AD6C08C2-CDBE-4BD0-9118-8BD7C301B4CF}" type="datetimeFigureOut">
              <a:rPr lang="it-IT" smtClean="0"/>
              <a:t>17/02/2021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45B0EFB-F646-4C08-9673-60DE442D8149}"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D6C08C2-CDBE-4BD0-9118-8BD7C301B4CF}" type="datetimeFigureOut">
              <a:rPr lang="it-IT" smtClean="0"/>
              <a:t>17/02/2021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45B0EFB-F646-4C08-9673-60DE442D8149}" type="slidenum">
              <a:rPr lang="it-IT" smtClean="0"/>
              <a:t>‹N›</a:t>
            </a:fld>
            <a:endParaRPr lang="it-IT"/>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D6C08C2-CDBE-4BD0-9118-8BD7C301B4CF}" type="datetimeFigureOut">
              <a:rPr lang="it-IT" smtClean="0"/>
              <a:t>17/02/2021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45B0EFB-F646-4C08-9673-60DE442D8149}"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D6C08C2-CDBE-4BD0-9118-8BD7C301B4CF}" type="datetimeFigureOut">
              <a:rPr lang="it-IT" smtClean="0"/>
              <a:t>17/02/2021</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C45B0EFB-F646-4C08-9673-60DE442D8149}" type="slidenum">
              <a:rPr lang="it-IT" smtClean="0"/>
              <a:t>‹N›</a:t>
            </a:fld>
            <a:endParaRPr lang="it-IT"/>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Date Placeholder 2"/>
          <p:cNvSpPr>
            <a:spLocks noGrp="1"/>
          </p:cNvSpPr>
          <p:nvPr>
            <p:ph type="dt" sz="half" idx="10"/>
          </p:nvPr>
        </p:nvSpPr>
        <p:spPr/>
        <p:txBody>
          <a:bodyPr/>
          <a:lstStyle/>
          <a:p>
            <a:fld id="{AD6C08C2-CDBE-4BD0-9118-8BD7C301B4CF}" type="datetimeFigureOut">
              <a:rPr lang="it-IT" smtClean="0"/>
              <a:t>17/02/2021</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C45B0EFB-F646-4C08-9673-60DE442D8149}"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6C08C2-CDBE-4BD0-9118-8BD7C301B4CF}" type="datetimeFigureOut">
              <a:rPr lang="it-IT" smtClean="0"/>
              <a:t>17/02/2021</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C45B0EFB-F646-4C08-9673-60DE442D8149}"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it-IT"/>
              <a:t>Fare clic per modificare lo stile del titolo</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D6C08C2-CDBE-4BD0-9118-8BD7C301B4CF}" type="datetimeFigureOut">
              <a:rPr lang="it-IT" smtClean="0"/>
              <a:t>17/02/2021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45B0EFB-F646-4C08-9673-60DE442D8149}" type="slidenum">
              <a:rPr lang="it-IT" smtClean="0"/>
              <a:t>‹N›</a:t>
            </a:fld>
            <a:endParaRPr lang="it-IT"/>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D6C08C2-CDBE-4BD0-9118-8BD7C301B4CF}" type="datetimeFigureOut">
              <a:rPr lang="it-IT" smtClean="0"/>
              <a:t>17/02/2021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45B0EFB-F646-4C08-9673-60DE442D8149}"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AD6C08C2-CDBE-4BD0-9118-8BD7C301B4CF}" type="datetimeFigureOut">
              <a:rPr lang="it-IT" smtClean="0"/>
              <a:t>17/02/2021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45B0EFB-F646-4C08-9673-60DE442D8149}"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D6C08C2-CDBE-4BD0-9118-8BD7C301B4CF}" type="datetimeFigureOut">
              <a:rPr lang="it-IT" smtClean="0"/>
              <a:t>17/02/2021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45B0EFB-F646-4C08-9673-60DE442D8149}"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D6C08C2-CDBE-4BD0-9118-8BD7C301B4CF}" type="datetimeFigureOut">
              <a:rPr lang="it-IT" smtClean="0"/>
              <a:t>17/02/2021</a:t>
            </a:fld>
            <a:endParaRPr lang="it-IT"/>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it-IT"/>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45B0EFB-F646-4C08-9673-60DE442D8149}"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3.png"/><Relationship Id="rId7" Type="http://schemas.openxmlformats.org/officeDocument/2006/relationships/image" Target="../media/image11.svg"/><Relationship Id="rId12"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hyperlink" Target="http://www.cia.it/" TargetMode="External"/><Relationship Id="rId4" Type="http://schemas.openxmlformats.org/officeDocument/2006/relationships/hyperlink" Target="mailto:a.desantis@cia.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6C0E8931-1E22-4E8C-831A-0F255ECDFF14}"/>
              </a:ext>
            </a:extLst>
          </p:cNvPr>
          <p:cNvPicPr>
            <a:picLocks noChangeAspect="1"/>
          </p:cNvPicPr>
          <p:nvPr/>
        </p:nvPicPr>
        <p:blipFill>
          <a:blip r:embed="rId3"/>
          <a:stretch>
            <a:fillRect/>
          </a:stretch>
        </p:blipFill>
        <p:spPr>
          <a:xfrm>
            <a:off x="1449873" y="404664"/>
            <a:ext cx="6661052" cy="2808311"/>
          </a:xfrm>
          <a:prstGeom prst="rect">
            <a:avLst/>
          </a:prstGeom>
        </p:spPr>
      </p:pic>
      <p:sp>
        <p:nvSpPr>
          <p:cNvPr id="8" name="CasellaDiTesto 7">
            <a:extLst>
              <a:ext uri="{FF2B5EF4-FFF2-40B4-BE49-F238E27FC236}">
                <a16:creationId xmlns:a16="http://schemas.microsoft.com/office/drawing/2014/main" id="{7D70F90A-ECD0-4622-A839-D23B0F28A06F}"/>
              </a:ext>
            </a:extLst>
          </p:cNvPr>
          <p:cNvSpPr txBox="1"/>
          <p:nvPr/>
        </p:nvSpPr>
        <p:spPr>
          <a:xfrm>
            <a:off x="1101808" y="3284984"/>
            <a:ext cx="7234638" cy="2908489"/>
          </a:xfrm>
          <a:prstGeom prst="rect">
            <a:avLst/>
          </a:prstGeom>
          <a:noFill/>
          <a:ln w="25400">
            <a:solidFill>
              <a:schemeClr val="bg2">
                <a:lumMod val="50000"/>
              </a:schemeClr>
            </a:solidFill>
          </a:ln>
        </p:spPr>
        <p:txBody>
          <a:bodyPr wrap="square" rtlCol="0">
            <a:spAutoFit/>
          </a:bodyPr>
          <a:lstStyle/>
          <a:p>
            <a:pPr algn="ctr"/>
            <a:endParaRPr lang="it-IT" sz="3200" b="1" dirty="0">
              <a:solidFill>
                <a:srgbClr val="F59D2A"/>
              </a:solidFill>
              <a:latin typeface="ITCAvantGardeStd-Bold"/>
            </a:endParaRPr>
          </a:p>
          <a:p>
            <a:pPr algn="ctr"/>
            <a:r>
              <a:rPr lang="it-IT" sz="2900" b="1" dirty="0">
                <a:solidFill>
                  <a:srgbClr val="F59D2A"/>
                </a:solidFill>
                <a:effectLst>
                  <a:outerShdw blurRad="38100" dist="38100" dir="2700000" algn="tl">
                    <a:srgbClr val="000000">
                      <a:alpha val="43137"/>
                    </a:srgbClr>
                  </a:outerShdw>
                </a:effectLst>
                <a:latin typeface="ITCAvantGardeStd-Bold"/>
              </a:rPr>
              <a:t>L’AGRICOLTURA BIOLOGICA</a:t>
            </a:r>
          </a:p>
          <a:p>
            <a:pPr algn="ctr"/>
            <a:r>
              <a:rPr lang="it-IT" sz="2900" b="1" dirty="0">
                <a:solidFill>
                  <a:srgbClr val="F59D2A"/>
                </a:solidFill>
                <a:effectLst>
                  <a:outerShdw blurRad="38100" dist="38100" dir="2700000" algn="tl">
                    <a:srgbClr val="000000">
                      <a:alpha val="43137"/>
                    </a:srgbClr>
                  </a:outerShdw>
                </a:effectLst>
                <a:latin typeface="ITCAvantGardeStd-Bold"/>
              </a:rPr>
              <a:t>NELLA DIFESA E VALORIZZAZIONE</a:t>
            </a:r>
          </a:p>
          <a:p>
            <a:pPr algn="ctr"/>
            <a:r>
              <a:rPr lang="it-IT" sz="2900" b="1" dirty="0">
                <a:solidFill>
                  <a:srgbClr val="F59D2A"/>
                </a:solidFill>
                <a:effectLst>
                  <a:outerShdw blurRad="38100" dist="38100" dir="2700000" algn="tl">
                    <a:srgbClr val="000000">
                      <a:alpha val="43137"/>
                    </a:srgbClr>
                  </a:outerShdw>
                </a:effectLst>
                <a:latin typeface="ITCAvantGardeStd-Bold"/>
              </a:rPr>
              <a:t>           DEL SUOLO </a:t>
            </a:r>
            <a:r>
              <a:rPr lang="it-IT" sz="1800" b="1" i="0" u="none" strike="noStrike" baseline="0" dirty="0">
                <a:solidFill>
                  <a:srgbClr val="FFFFFF"/>
                </a:solidFill>
                <a:latin typeface="ITCAvantGardeStd-Bold"/>
              </a:rPr>
              <a:t>SUOLOV</a:t>
            </a:r>
            <a:endParaRPr lang="it-IT" sz="3200" b="1" dirty="0">
              <a:solidFill>
                <a:srgbClr val="F59D2A"/>
              </a:solidFill>
              <a:latin typeface="ITCAvantGardeStd-Bold"/>
            </a:endParaRPr>
          </a:p>
          <a:p>
            <a:pPr algn="ctr"/>
            <a:r>
              <a:rPr lang="it-IT" sz="3200" b="1" dirty="0">
                <a:solidFill>
                  <a:srgbClr val="F59D2A"/>
                </a:solidFill>
                <a:latin typeface="ITCAvantGardeStd-Bold"/>
              </a:rPr>
              <a:t>    Agricoltura sostenibile e nuova </a:t>
            </a:r>
            <a:r>
              <a:rPr lang="it-IT" sz="3200" b="1" dirty="0" err="1">
                <a:solidFill>
                  <a:srgbClr val="F59D2A"/>
                </a:solidFill>
                <a:latin typeface="ITCAvantGardeStd-Bold"/>
              </a:rPr>
              <a:t>Pac</a:t>
            </a:r>
            <a:endParaRPr lang="it-IT" sz="3200" b="1" dirty="0">
              <a:solidFill>
                <a:srgbClr val="F59D2A"/>
              </a:solidFill>
              <a:latin typeface="ITCAvantGardeStd-Bold"/>
            </a:endParaRPr>
          </a:p>
          <a:p>
            <a:pPr algn="ctr"/>
            <a:r>
              <a:rPr lang="it-IT" sz="3200" b="1" dirty="0">
                <a:solidFill>
                  <a:srgbClr val="F59D2A"/>
                </a:solidFill>
                <a:latin typeface="ITCAvantGardeStd-Bold"/>
              </a:rPr>
              <a:t> </a:t>
            </a:r>
          </a:p>
        </p:txBody>
      </p:sp>
      <p:sp>
        <p:nvSpPr>
          <p:cNvPr id="2" name="CasellaDiTesto 1">
            <a:extLst>
              <a:ext uri="{FF2B5EF4-FFF2-40B4-BE49-F238E27FC236}">
                <a16:creationId xmlns:a16="http://schemas.microsoft.com/office/drawing/2014/main" id="{C0F819C0-934B-4FD8-9312-5324255B0011}"/>
              </a:ext>
            </a:extLst>
          </p:cNvPr>
          <p:cNvSpPr txBox="1"/>
          <p:nvPr/>
        </p:nvSpPr>
        <p:spPr>
          <a:xfrm>
            <a:off x="4499992" y="6419949"/>
            <a:ext cx="4464496" cy="400110"/>
          </a:xfrm>
          <a:prstGeom prst="rect">
            <a:avLst/>
          </a:prstGeom>
          <a:noFill/>
        </p:spPr>
        <p:txBody>
          <a:bodyPr wrap="square" rtlCol="0">
            <a:spAutoFit/>
          </a:bodyPr>
          <a:lstStyle/>
          <a:p>
            <a:r>
              <a:rPr lang="it-IT" sz="2000" b="1" i="1" dirty="0">
                <a:solidFill>
                  <a:srgbClr val="70A833"/>
                </a:solidFill>
                <a:latin typeface="ITCAvantGardeStd-Bold"/>
              </a:rPr>
              <a:t>Webinar – Venerdì 12 Febbraio 2021</a:t>
            </a:r>
          </a:p>
        </p:txBody>
      </p:sp>
    </p:spTree>
    <p:extLst>
      <p:ext uri="{BB962C8B-B14F-4D97-AF65-F5344CB8AC3E}">
        <p14:creationId xmlns:p14="http://schemas.microsoft.com/office/powerpoint/2010/main" val="1915169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30870" y="582342"/>
            <a:ext cx="7884368" cy="793096"/>
          </a:xfrm>
        </p:spPr>
        <p:txBody>
          <a:bodyPr>
            <a:normAutofit/>
          </a:bodyPr>
          <a:lstStyle/>
          <a:p>
            <a:pPr algn="ctr"/>
            <a:r>
              <a:rPr lang="it-IT" sz="3700" b="1" dirty="0">
                <a:solidFill>
                  <a:srgbClr val="92D050"/>
                </a:solidFill>
                <a:latin typeface="Calibri" panose="020F0502020204030204" pitchFamily="34" charset="0"/>
                <a:cs typeface="Calibri" panose="020F0502020204030204" pitchFamily="34" charset="0"/>
              </a:rPr>
              <a:t>Una nuova visione di sviluppo</a:t>
            </a:r>
          </a:p>
        </p:txBody>
      </p:sp>
      <p:sp>
        <p:nvSpPr>
          <p:cNvPr id="3" name="Segnaposto contenuto 2"/>
          <p:cNvSpPr>
            <a:spLocks noGrp="1"/>
          </p:cNvSpPr>
          <p:nvPr>
            <p:ph idx="1"/>
          </p:nvPr>
        </p:nvSpPr>
        <p:spPr>
          <a:xfrm>
            <a:off x="714400" y="1776628"/>
            <a:ext cx="7715200" cy="4419600"/>
          </a:xfrm>
        </p:spPr>
        <p:txBody>
          <a:bodyPr>
            <a:normAutofit/>
          </a:bodyPr>
          <a:lstStyle/>
          <a:p>
            <a:pPr marL="0" indent="0">
              <a:buNone/>
            </a:pPr>
            <a:endParaRPr lang="it-IT" sz="3200" b="1" dirty="0">
              <a:solidFill>
                <a:schemeClr val="accent3"/>
              </a:solidFill>
            </a:endParaRPr>
          </a:p>
          <a:p>
            <a:pPr marL="0" indent="0">
              <a:buNone/>
            </a:pPr>
            <a:endParaRPr lang="it-IT" sz="3200" b="1" dirty="0">
              <a:solidFill>
                <a:schemeClr val="accent3"/>
              </a:solidFill>
            </a:endParaRPr>
          </a:p>
          <a:p>
            <a:pPr marL="0" indent="0" algn="ctr">
              <a:buNone/>
            </a:pPr>
            <a:endParaRPr lang="it-IT" sz="3200" b="1" dirty="0">
              <a:solidFill>
                <a:schemeClr val="accent3"/>
              </a:solidFill>
            </a:endParaRPr>
          </a:p>
        </p:txBody>
      </p:sp>
      <p:sp>
        <p:nvSpPr>
          <p:cNvPr id="4" name="AutoShape 2" descr="Risultati immagini per cambiament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cxnSp>
        <p:nvCxnSpPr>
          <p:cNvPr id="10" name="Connettore diritto 9">
            <a:extLst>
              <a:ext uri="{FF2B5EF4-FFF2-40B4-BE49-F238E27FC236}">
                <a16:creationId xmlns:a16="http://schemas.microsoft.com/office/drawing/2014/main" id="{C19E2FBE-524D-451D-A116-C6EDB35D7673}"/>
              </a:ext>
            </a:extLst>
          </p:cNvPr>
          <p:cNvCxnSpPr>
            <a:cxnSpLocks/>
          </p:cNvCxnSpPr>
          <p:nvPr/>
        </p:nvCxnSpPr>
        <p:spPr>
          <a:xfrm>
            <a:off x="1499593" y="1524000"/>
            <a:ext cx="7488832"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Immagine 5" descr="Immagine che contiene screenshot, computer&#10;&#10;Descrizione generata automaticamente">
            <a:extLst>
              <a:ext uri="{FF2B5EF4-FFF2-40B4-BE49-F238E27FC236}">
                <a16:creationId xmlns:a16="http://schemas.microsoft.com/office/drawing/2014/main" id="{4E058576-96C7-4277-ADAF-0AA88AAE4C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738" t="24800" r="35825" b="14075"/>
          <a:stretch/>
        </p:blipFill>
        <p:spPr>
          <a:xfrm>
            <a:off x="0" y="356953"/>
            <a:ext cx="1259632" cy="1222171"/>
          </a:xfrm>
          <a:prstGeom prst="rect">
            <a:avLst/>
          </a:prstGeom>
        </p:spPr>
      </p:pic>
      <p:sp>
        <p:nvSpPr>
          <p:cNvPr id="5" name="Rettangolo 4">
            <a:extLst>
              <a:ext uri="{FF2B5EF4-FFF2-40B4-BE49-F238E27FC236}">
                <a16:creationId xmlns:a16="http://schemas.microsoft.com/office/drawing/2014/main" id="{F00E3055-8151-4BF0-860E-121D251ABC1D}"/>
              </a:ext>
            </a:extLst>
          </p:cNvPr>
          <p:cNvSpPr/>
          <p:nvPr/>
        </p:nvSpPr>
        <p:spPr>
          <a:xfrm>
            <a:off x="754661" y="3678622"/>
            <a:ext cx="7634678" cy="3837589"/>
          </a:xfrm>
          <a:prstGeom prst="rect">
            <a:avLst/>
          </a:prstGeom>
        </p:spPr>
        <p:txBody>
          <a:bodyPr wrap="square">
            <a:spAutoFit/>
          </a:bodyPr>
          <a:lstStyle/>
          <a:p>
            <a:pPr algn="ctr">
              <a:lnSpc>
                <a:spcPct val="107000"/>
              </a:lnSpc>
              <a:spcBef>
                <a:spcPts val="1000"/>
              </a:spcBef>
              <a:spcAft>
                <a:spcPts val="800"/>
              </a:spcAft>
            </a:pPr>
            <a:endParaRPr lang="it-IT" sz="25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ts val="1000"/>
              </a:spcBef>
              <a:spcAft>
                <a:spcPts val="800"/>
              </a:spcAft>
            </a:pPr>
            <a:endParaRPr lang="it-IT" sz="25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ts val="1000"/>
              </a:spcBef>
              <a:spcAft>
                <a:spcPts val="800"/>
              </a:spcAft>
            </a:pPr>
            <a:r>
              <a:rPr lang="it-IT" sz="2500" dirty="0">
                <a:latin typeface="Calibri" panose="020F0502020204030204" pitchFamily="34" charset="0"/>
                <a:ea typeface="Calibri" panose="020F0502020204030204" pitchFamily="34" charset="0"/>
                <a:cs typeface="Times New Roman" panose="02020603050405020304" pitchFamily="18" charset="0"/>
              </a:rPr>
              <a:t>Per </a:t>
            </a:r>
            <a:r>
              <a:rPr lang="it-IT" sz="2500" b="1" dirty="0">
                <a:latin typeface="Calibri" panose="020F0502020204030204" pitchFamily="34" charset="0"/>
                <a:ea typeface="Calibri" panose="020F0502020204030204" pitchFamily="34" charset="0"/>
                <a:cs typeface="Times New Roman" panose="02020603050405020304" pitchFamily="18" charset="0"/>
              </a:rPr>
              <a:t>un’Europa a neutralità climatica entro il 2050</a:t>
            </a:r>
          </a:p>
          <a:p>
            <a:pPr lvl="0" algn="just">
              <a:lnSpc>
                <a:spcPct val="107000"/>
              </a:lnSpc>
              <a:spcBef>
                <a:spcPts val="1000"/>
              </a:spcBef>
              <a:spcAft>
                <a:spcPts val="0"/>
              </a:spcAft>
              <a:buClr>
                <a:srgbClr val="92D050"/>
              </a:buClr>
            </a:pPr>
            <a:r>
              <a:rPr lang="it-IT" sz="2200" dirty="0">
                <a:latin typeface="Calibri" panose="020F0502020204030204" pitchFamily="34" charset="0"/>
                <a:ea typeface="Calibri" panose="020F0502020204030204" pitchFamily="34" charset="0"/>
                <a:cs typeface="Times New Roman" panose="02020603050405020304" pitchFamily="18" charset="0"/>
              </a:rPr>
              <a:t>Far fronte ai cambiamenti climatici</a:t>
            </a:r>
          </a:p>
          <a:p>
            <a:pPr lvl="0" algn="just">
              <a:lnSpc>
                <a:spcPct val="107000"/>
              </a:lnSpc>
              <a:spcBef>
                <a:spcPts val="1000"/>
              </a:spcBef>
              <a:spcAft>
                <a:spcPts val="0"/>
              </a:spcAft>
              <a:buClr>
                <a:srgbClr val="92D050"/>
              </a:buClr>
            </a:pPr>
            <a:r>
              <a:rPr lang="it-IT" sz="2200" dirty="0">
                <a:latin typeface="Calibri" panose="020F0502020204030204" pitchFamily="34" charset="0"/>
                <a:ea typeface="Calibri" panose="020F0502020204030204" pitchFamily="34" charset="0"/>
                <a:cs typeface="Times New Roman" panose="02020603050405020304" pitchFamily="18" charset="0"/>
              </a:rPr>
              <a:t>Proteggere l'ambiente e preservare la biodiversità</a:t>
            </a:r>
          </a:p>
          <a:p>
            <a:pPr lvl="0" algn="just">
              <a:lnSpc>
                <a:spcPct val="107000"/>
              </a:lnSpc>
              <a:spcBef>
                <a:spcPts val="1000"/>
              </a:spcBef>
              <a:spcAft>
                <a:spcPts val="0"/>
              </a:spcAft>
              <a:buClr>
                <a:srgbClr val="92D050"/>
              </a:buClr>
            </a:pPr>
            <a:endParaRPr lang="it-IT"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1000"/>
              </a:spcBef>
              <a:spcAft>
                <a:spcPts val="800"/>
              </a:spcAft>
              <a:buClr>
                <a:srgbClr val="92D050"/>
              </a:buClr>
            </a:pPr>
            <a:endParaRPr lang="it-IT" sz="2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magine 7" descr="Immagine che contiene testo, cielo, natura, nuvola&#10;&#10;Descrizione generata automaticamente">
            <a:extLst>
              <a:ext uri="{FF2B5EF4-FFF2-40B4-BE49-F238E27FC236}">
                <a16:creationId xmlns:a16="http://schemas.microsoft.com/office/drawing/2014/main" id="{0000B0A5-740B-4085-95CF-BAFF71E901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3727" y="1615510"/>
            <a:ext cx="5377197" cy="3029407"/>
          </a:xfrm>
          <a:prstGeom prst="rect">
            <a:avLst/>
          </a:prstGeom>
        </p:spPr>
      </p:pic>
    </p:spTree>
    <p:extLst>
      <p:ext uri="{BB962C8B-B14F-4D97-AF65-F5344CB8AC3E}">
        <p14:creationId xmlns:p14="http://schemas.microsoft.com/office/powerpoint/2010/main" val="135797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BB1C11E-80C6-4E89-8407-356AB954A805}"/>
              </a:ext>
            </a:extLst>
          </p:cNvPr>
          <p:cNvPicPr>
            <a:picLocks noChangeAspect="1"/>
          </p:cNvPicPr>
          <p:nvPr/>
        </p:nvPicPr>
        <p:blipFill rotWithShape="1">
          <a:blip r:embed="rId2"/>
          <a:srcRect l="25588" t="22000" r="14563" b="16401"/>
          <a:stretch/>
        </p:blipFill>
        <p:spPr>
          <a:xfrm>
            <a:off x="539552" y="1268760"/>
            <a:ext cx="7875056" cy="4559242"/>
          </a:xfrm>
          <a:prstGeom prst="rect">
            <a:avLst/>
          </a:prstGeom>
        </p:spPr>
      </p:pic>
      <p:sp>
        <p:nvSpPr>
          <p:cNvPr id="6" name="Titolo 1">
            <a:extLst>
              <a:ext uri="{FF2B5EF4-FFF2-40B4-BE49-F238E27FC236}">
                <a16:creationId xmlns:a16="http://schemas.microsoft.com/office/drawing/2014/main" id="{2918620D-F15E-4BB9-94AC-909247256407}"/>
              </a:ext>
            </a:extLst>
          </p:cNvPr>
          <p:cNvSpPr>
            <a:spLocks noGrp="1"/>
          </p:cNvSpPr>
          <p:nvPr>
            <p:ph type="title"/>
          </p:nvPr>
        </p:nvSpPr>
        <p:spPr>
          <a:xfrm>
            <a:off x="827584" y="457077"/>
            <a:ext cx="7884368" cy="793096"/>
          </a:xfrm>
        </p:spPr>
        <p:txBody>
          <a:bodyPr>
            <a:normAutofit/>
          </a:bodyPr>
          <a:lstStyle/>
          <a:p>
            <a:pPr algn="ctr"/>
            <a:r>
              <a:rPr lang="it-IT" sz="3700" b="1" dirty="0">
                <a:solidFill>
                  <a:srgbClr val="92D050"/>
                </a:solidFill>
                <a:latin typeface="Calibri" panose="020F0502020204030204" pitchFamily="34" charset="0"/>
                <a:cs typeface="Calibri" panose="020F0502020204030204" pitchFamily="34" charset="0"/>
              </a:rPr>
              <a:t>Il piano d’azione</a:t>
            </a:r>
          </a:p>
        </p:txBody>
      </p:sp>
    </p:spTree>
    <p:extLst>
      <p:ext uri="{BB962C8B-B14F-4D97-AF65-F5344CB8AC3E}">
        <p14:creationId xmlns:p14="http://schemas.microsoft.com/office/powerpoint/2010/main" val="2278087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2082" y="2331305"/>
            <a:ext cx="8229600" cy="990600"/>
          </a:xfrm>
        </p:spPr>
        <p:txBody>
          <a:bodyPr>
            <a:normAutofit/>
          </a:bodyPr>
          <a:lstStyle/>
          <a:p>
            <a:r>
              <a:rPr lang="it-IT" dirty="0"/>
              <a:t>			</a:t>
            </a:r>
            <a:endParaRPr lang="it-IT" b="1" dirty="0">
              <a:solidFill>
                <a:srgbClr val="92D050"/>
              </a:solidFill>
              <a:latin typeface="Calibri" panose="020F0502020204030204" pitchFamily="34" charset="0"/>
              <a:cs typeface="Calibri" panose="020F0502020204030204" pitchFamily="34" charset="0"/>
            </a:endParaRPr>
          </a:p>
        </p:txBody>
      </p:sp>
      <p:sp>
        <p:nvSpPr>
          <p:cNvPr id="3" name="Segnaposto contenuto 2"/>
          <p:cNvSpPr>
            <a:spLocks noGrp="1"/>
          </p:cNvSpPr>
          <p:nvPr>
            <p:ph idx="1"/>
          </p:nvPr>
        </p:nvSpPr>
        <p:spPr>
          <a:xfrm>
            <a:off x="714400" y="1776628"/>
            <a:ext cx="7715200" cy="4419600"/>
          </a:xfrm>
        </p:spPr>
        <p:txBody>
          <a:bodyPr>
            <a:normAutofit/>
          </a:bodyPr>
          <a:lstStyle/>
          <a:p>
            <a:pPr marL="0" indent="0">
              <a:buNone/>
            </a:pPr>
            <a:endParaRPr lang="it-IT" sz="3200" b="1" dirty="0">
              <a:solidFill>
                <a:schemeClr val="accent3"/>
              </a:solidFill>
            </a:endParaRPr>
          </a:p>
          <a:p>
            <a:pPr marL="0" indent="0">
              <a:buNone/>
            </a:pPr>
            <a:endParaRPr lang="it-IT" sz="3200" b="1" dirty="0">
              <a:solidFill>
                <a:schemeClr val="accent3"/>
              </a:solidFill>
            </a:endParaRPr>
          </a:p>
          <a:p>
            <a:pPr marL="0" indent="0" algn="ctr">
              <a:buNone/>
            </a:pPr>
            <a:endParaRPr lang="it-IT" sz="3200" b="1" dirty="0">
              <a:solidFill>
                <a:schemeClr val="accent3"/>
              </a:solidFill>
            </a:endParaRPr>
          </a:p>
        </p:txBody>
      </p:sp>
      <p:sp>
        <p:nvSpPr>
          <p:cNvPr id="4" name="AutoShape 2" descr="Risultati immagini per cambiament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cxnSp>
        <p:nvCxnSpPr>
          <p:cNvPr id="10" name="Connettore diritto 9">
            <a:extLst>
              <a:ext uri="{FF2B5EF4-FFF2-40B4-BE49-F238E27FC236}">
                <a16:creationId xmlns:a16="http://schemas.microsoft.com/office/drawing/2014/main" id="{C19E2FBE-524D-451D-A116-C6EDB35D7673}"/>
              </a:ext>
            </a:extLst>
          </p:cNvPr>
          <p:cNvCxnSpPr>
            <a:cxnSpLocks/>
          </p:cNvCxnSpPr>
          <p:nvPr/>
        </p:nvCxnSpPr>
        <p:spPr>
          <a:xfrm>
            <a:off x="1499593" y="1524000"/>
            <a:ext cx="7488832"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Immagine 5" descr="Immagine che contiene screenshot, computer&#10;&#10;Descrizione generata automaticamente">
            <a:extLst>
              <a:ext uri="{FF2B5EF4-FFF2-40B4-BE49-F238E27FC236}">
                <a16:creationId xmlns:a16="http://schemas.microsoft.com/office/drawing/2014/main" id="{4E058576-96C7-4277-ADAF-0AA88AAE4C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738" t="24800" r="35825" b="14075"/>
          <a:stretch/>
        </p:blipFill>
        <p:spPr>
          <a:xfrm>
            <a:off x="0" y="356953"/>
            <a:ext cx="1259632" cy="1222171"/>
          </a:xfrm>
          <a:prstGeom prst="rect">
            <a:avLst/>
          </a:prstGeom>
        </p:spPr>
      </p:pic>
      <p:sp>
        <p:nvSpPr>
          <p:cNvPr id="5" name="Rettangolo 4">
            <a:extLst>
              <a:ext uri="{FF2B5EF4-FFF2-40B4-BE49-F238E27FC236}">
                <a16:creationId xmlns:a16="http://schemas.microsoft.com/office/drawing/2014/main" id="{F00E3055-8151-4BF0-860E-121D251ABC1D}"/>
              </a:ext>
            </a:extLst>
          </p:cNvPr>
          <p:cNvSpPr/>
          <p:nvPr/>
        </p:nvSpPr>
        <p:spPr>
          <a:xfrm>
            <a:off x="474971" y="1831751"/>
            <a:ext cx="8194057" cy="3248325"/>
          </a:xfrm>
          <a:prstGeom prst="rect">
            <a:avLst/>
          </a:prstGeom>
        </p:spPr>
        <p:txBody>
          <a:bodyPr wrap="square">
            <a:spAutoFit/>
          </a:bodyPr>
          <a:lstStyle/>
          <a:p>
            <a:pPr algn="just">
              <a:lnSpc>
                <a:spcPct val="107000"/>
              </a:lnSpc>
              <a:spcBef>
                <a:spcPts val="1000"/>
              </a:spcBef>
              <a:spcAft>
                <a:spcPts val="800"/>
              </a:spcAft>
            </a:pPr>
            <a:endParaRPr lang="it-IT" sz="22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Bef>
                <a:spcPts val="1000"/>
              </a:spcBef>
              <a:spcAft>
                <a:spcPts val="0"/>
              </a:spcAft>
              <a:buClr>
                <a:srgbClr val="92D050"/>
              </a:buClr>
            </a:pPr>
            <a:endParaRPr lang="it-IT" sz="22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Bef>
                <a:spcPts val="1000"/>
              </a:spcBef>
              <a:spcAft>
                <a:spcPts val="0"/>
              </a:spcAft>
              <a:buClr>
                <a:srgbClr val="92D050"/>
              </a:buClr>
            </a:pPr>
            <a:endParaRPr lang="it-IT"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1000"/>
              </a:spcBef>
              <a:spcAft>
                <a:spcPts val="800"/>
              </a:spcAft>
            </a:pPr>
            <a:r>
              <a:rPr lang="it-IT" sz="2200" dirty="0">
                <a:latin typeface="Calibri" panose="020F0502020204030204" pitchFamily="34" charset="0"/>
                <a:ea typeface="Calibri" panose="020F0502020204030204" pitchFamily="34" charset="0"/>
                <a:cs typeface="Times New Roman" panose="02020603050405020304" pitchFamily="18" charset="0"/>
              </a:rPr>
              <a:t>Strategie “</a:t>
            </a:r>
            <a:r>
              <a:rPr lang="it-IT" sz="2200" b="1" dirty="0">
                <a:solidFill>
                  <a:schemeClr val="accent1"/>
                </a:solidFill>
                <a:latin typeface="Calibri" panose="020F0502020204030204" pitchFamily="34" charset="0"/>
                <a:cs typeface="Times New Roman" panose="02020603050405020304" pitchFamily="18" charset="0"/>
              </a:rPr>
              <a:t>Biodiversità 2030</a:t>
            </a:r>
            <a:r>
              <a:rPr lang="it-IT" sz="2200" dirty="0">
                <a:latin typeface="Calibri" panose="020F0502020204030204" pitchFamily="34" charset="0"/>
                <a:ea typeface="Calibri" panose="020F0502020204030204" pitchFamily="34" charset="0"/>
                <a:cs typeface="Times New Roman" panose="02020603050405020304" pitchFamily="18" charset="0"/>
              </a:rPr>
              <a:t>” e "</a:t>
            </a:r>
            <a:r>
              <a:rPr lang="it-IT" sz="22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Dal produttore al consumatore </a:t>
            </a:r>
            <a:r>
              <a:rPr lang="it-IT" sz="2200" dirty="0">
                <a:latin typeface="Calibri" panose="020F0502020204030204" pitchFamily="34" charset="0"/>
                <a:ea typeface="Calibri" panose="020F0502020204030204" pitchFamily="34" charset="0"/>
                <a:cs typeface="Times New Roman" panose="02020603050405020304" pitchFamily="18" charset="0"/>
              </a:rPr>
              <a:t>”</a:t>
            </a:r>
          </a:p>
          <a:p>
            <a:pPr marL="342900" indent="-342900" algn="just">
              <a:lnSpc>
                <a:spcPct val="107000"/>
              </a:lnSpc>
              <a:spcBef>
                <a:spcPts val="1000"/>
              </a:spcBef>
              <a:spcAft>
                <a:spcPts val="800"/>
              </a:spcAft>
              <a:buClr>
                <a:srgbClr val="92D050"/>
              </a:buClr>
              <a:buFont typeface="Wingdings" panose="05000000000000000000" pitchFamily="2" charset="2"/>
              <a:buChar char="¬"/>
            </a:pPr>
            <a:r>
              <a:rPr lang="it-IT" sz="2500" b="1" i="1" dirty="0">
                <a:latin typeface="Calibri" panose="020F0502020204030204" pitchFamily="34" charset="0"/>
                <a:ea typeface="Calibri" panose="020F0502020204030204" pitchFamily="34" charset="0"/>
                <a:cs typeface="Times New Roman" panose="02020603050405020304" pitchFamily="18" charset="0"/>
              </a:rPr>
              <a:t>equilibrio fra natura, sistemi alimentari e biodiversità</a:t>
            </a:r>
            <a:r>
              <a:rPr lang="it-IT" sz="2500" i="1" dirty="0">
                <a:latin typeface="Calibri" panose="020F0502020204030204" pitchFamily="34" charset="0"/>
                <a:ea typeface="Calibri" panose="020F0502020204030204" pitchFamily="34" charset="0"/>
                <a:cs typeface="Times New Roman" panose="02020603050405020304" pitchFamily="18" charset="0"/>
              </a:rPr>
              <a:t> </a:t>
            </a:r>
          </a:p>
          <a:p>
            <a:pPr marL="342900" indent="-342900" algn="just">
              <a:lnSpc>
                <a:spcPct val="107000"/>
              </a:lnSpc>
              <a:spcBef>
                <a:spcPts val="1000"/>
              </a:spcBef>
              <a:spcAft>
                <a:spcPts val="800"/>
              </a:spcAft>
              <a:buClr>
                <a:srgbClr val="92D050"/>
              </a:buClr>
              <a:buFont typeface="Wingdings" panose="05000000000000000000" pitchFamily="2" charset="2"/>
              <a:buChar char="¬"/>
            </a:pPr>
            <a:r>
              <a:rPr lang="it-IT" sz="2200" dirty="0">
                <a:latin typeface="Calibri" panose="020F0502020204030204" pitchFamily="34" charset="0"/>
                <a:ea typeface="Calibri" panose="020F0502020204030204" pitchFamily="34" charset="0"/>
                <a:cs typeface="Times New Roman" panose="02020603050405020304" pitchFamily="18" charset="0"/>
              </a:rPr>
              <a:t>entrambe propongono</a:t>
            </a:r>
            <a:r>
              <a:rPr lang="it-IT" sz="2200" b="1" dirty="0">
                <a:latin typeface="Calibri" panose="020F0502020204030204" pitchFamily="34" charset="0"/>
                <a:ea typeface="Calibri" panose="020F0502020204030204" pitchFamily="34" charset="0"/>
                <a:cs typeface="Times New Roman" panose="02020603050405020304" pitchFamily="18" charset="0"/>
              </a:rPr>
              <a:t> </a:t>
            </a:r>
            <a:r>
              <a:rPr lang="it-IT" sz="2200" dirty="0">
                <a:latin typeface="Calibri" panose="020F0502020204030204" pitchFamily="34" charset="0"/>
                <a:ea typeface="Calibri" panose="020F0502020204030204" pitchFamily="34" charset="0"/>
                <a:cs typeface="Times New Roman" panose="02020603050405020304" pitchFamily="18" charset="0"/>
              </a:rPr>
              <a:t>azioni e impegni ambiziosi</a:t>
            </a:r>
          </a:p>
        </p:txBody>
      </p:sp>
      <p:pic>
        <p:nvPicPr>
          <p:cNvPr id="19" name="Immagine 18">
            <a:extLst>
              <a:ext uri="{FF2B5EF4-FFF2-40B4-BE49-F238E27FC236}">
                <a16:creationId xmlns:a16="http://schemas.microsoft.com/office/drawing/2014/main" id="{95765698-DCF4-4742-A977-0A7184566430}"/>
              </a:ext>
            </a:extLst>
          </p:cNvPr>
          <p:cNvPicPr>
            <a:picLocks noChangeAspect="1"/>
          </p:cNvPicPr>
          <p:nvPr/>
        </p:nvPicPr>
        <p:blipFill>
          <a:blip r:embed="rId4"/>
          <a:stretch>
            <a:fillRect/>
          </a:stretch>
        </p:blipFill>
        <p:spPr>
          <a:xfrm>
            <a:off x="898118" y="2944002"/>
            <a:ext cx="7498730" cy="12193"/>
          </a:xfrm>
          <a:prstGeom prst="rect">
            <a:avLst/>
          </a:prstGeom>
          <a:ln w="571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sp>
        <p:nvSpPr>
          <p:cNvPr id="7" name="Rettangolo con angoli arrotondati 6">
            <a:extLst>
              <a:ext uri="{FF2B5EF4-FFF2-40B4-BE49-F238E27FC236}">
                <a16:creationId xmlns:a16="http://schemas.microsoft.com/office/drawing/2014/main" id="{5716F8F5-FAFD-488C-86E3-0CD0B46602E7}"/>
              </a:ext>
            </a:extLst>
          </p:cNvPr>
          <p:cNvSpPr/>
          <p:nvPr/>
        </p:nvSpPr>
        <p:spPr>
          <a:xfrm>
            <a:off x="745653" y="1909189"/>
            <a:ext cx="7803661" cy="53525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 </a:t>
            </a:r>
            <a:r>
              <a:rPr lang="it-IT" sz="2400" b="1" dirty="0">
                <a:solidFill>
                  <a:schemeClr val="tx1"/>
                </a:solidFill>
              </a:rPr>
              <a:t>Un nuovo futuro per l’alimentazione e l’agricoltura</a:t>
            </a:r>
            <a:endParaRPr lang="it-IT" sz="2400" dirty="0">
              <a:solidFill>
                <a:schemeClr val="tx1"/>
              </a:solidFill>
            </a:endParaRPr>
          </a:p>
        </p:txBody>
      </p:sp>
      <p:sp>
        <p:nvSpPr>
          <p:cNvPr id="11" name="Titolo 1">
            <a:extLst>
              <a:ext uri="{FF2B5EF4-FFF2-40B4-BE49-F238E27FC236}">
                <a16:creationId xmlns:a16="http://schemas.microsoft.com/office/drawing/2014/main" id="{C31BB387-87FB-480E-8E08-DE3D5AE65594}"/>
              </a:ext>
            </a:extLst>
          </p:cNvPr>
          <p:cNvSpPr txBox="1">
            <a:spLocks/>
          </p:cNvSpPr>
          <p:nvPr/>
        </p:nvSpPr>
        <p:spPr>
          <a:xfrm>
            <a:off x="-129099" y="3858661"/>
            <a:ext cx="8363272" cy="9906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it-IT" dirty="0"/>
              <a:t>	</a:t>
            </a:r>
            <a:endParaRPr lang="it-IT" sz="4100" b="1" dirty="0">
              <a:solidFill>
                <a:srgbClr val="92D050"/>
              </a:solidFill>
            </a:endParaRPr>
          </a:p>
        </p:txBody>
      </p:sp>
      <p:sp>
        <p:nvSpPr>
          <p:cNvPr id="12" name="Titolo 1">
            <a:extLst>
              <a:ext uri="{FF2B5EF4-FFF2-40B4-BE49-F238E27FC236}">
                <a16:creationId xmlns:a16="http://schemas.microsoft.com/office/drawing/2014/main" id="{818D89D1-E681-4D3E-9B74-4145B8660E1A}"/>
              </a:ext>
            </a:extLst>
          </p:cNvPr>
          <p:cNvSpPr txBox="1">
            <a:spLocks/>
          </p:cNvSpPr>
          <p:nvPr/>
        </p:nvSpPr>
        <p:spPr>
          <a:xfrm>
            <a:off x="1104057" y="579337"/>
            <a:ext cx="7884368" cy="793096"/>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it-IT" sz="3700" b="1" dirty="0">
                <a:solidFill>
                  <a:srgbClr val="92D050"/>
                </a:solidFill>
                <a:latin typeface="Calibri" panose="020F0502020204030204" pitchFamily="34" charset="0"/>
                <a:cs typeface="Calibri" panose="020F0502020204030204" pitchFamily="34" charset="0"/>
              </a:rPr>
              <a:t>Le Strategie per sistema agro-alimentare</a:t>
            </a:r>
          </a:p>
        </p:txBody>
      </p:sp>
    </p:spTree>
    <p:extLst>
      <p:ext uri="{BB962C8B-B14F-4D97-AF65-F5344CB8AC3E}">
        <p14:creationId xmlns:p14="http://schemas.microsoft.com/office/powerpoint/2010/main" val="2742872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			 </a:t>
            </a:r>
            <a:endParaRPr lang="it-IT" b="1" dirty="0">
              <a:solidFill>
                <a:schemeClr val="accent1">
                  <a:lumMod val="50000"/>
                </a:schemeClr>
              </a:solidFill>
            </a:endParaRPr>
          </a:p>
        </p:txBody>
      </p:sp>
      <p:sp>
        <p:nvSpPr>
          <p:cNvPr id="3" name="Segnaposto contenuto 2"/>
          <p:cNvSpPr>
            <a:spLocks noGrp="1"/>
          </p:cNvSpPr>
          <p:nvPr>
            <p:ph idx="1"/>
          </p:nvPr>
        </p:nvSpPr>
        <p:spPr>
          <a:xfrm>
            <a:off x="1235031" y="1905000"/>
            <a:ext cx="7385992" cy="4419600"/>
          </a:xfrm>
        </p:spPr>
        <p:txBody>
          <a:bodyPr>
            <a:normAutofit/>
          </a:bodyPr>
          <a:lstStyle/>
          <a:p>
            <a:pPr marL="0" indent="0" algn="just">
              <a:lnSpc>
                <a:spcPct val="102000"/>
              </a:lnSpc>
              <a:spcBef>
                <a:spcPts val="1000"/>
              </a:spcBef>
              <a:spcAft>
                <a:spcPts val="800"/>
              </a:spcAft>
              <a:buNone/>
            </a:pPr>
            <a:r>
              <a:rPr lang="it-IT" sz="3200" dirty="0">
                <a:latin typeface="Calibri" panose="020F0502020204030204" pitchFamily="34" charset="0"/>
                <a:ea typeface="Calibri" panose="020F0502020204030204" pitchFamily="34" charset="0"/>
                <a:cs typeface="Times New Roman" panose="02020603050405020304" pitchFamily="18" charset="0"/>
              </a:rPr>
              <a:t>Riduzione del 50% dell’uso dei </a:t>
            </a:r>
            <a:r>
              <a:rPr lang="it-IT" sz="3200" b="1" dirty="0">
                <a:latin typeface="Calibri" panose="020F0502020204030204" pitchFamily="34" charset="0"/>
                <a:ea typeface="Calibri" panose="020F0502020204030204" pitchFamily="34" charset="0"/>
                <a:cs typeface="Times New Roman" panose="02020603050405020304" pitchFamily="18" charset="0"/>
              </a:rPr>
              <a:t>pesticidi</a:t>
            </a:r>
            <a:r>
              <a:rPr lang="it-IT" sz="3200" dirty="0">
                <a:latin typeface="Calibri" panose="020F0502020204030204" pitchFamily="34" charset="0"/>
                <a:ea typeface="Calibri" panose="020F0502020204030204" pitchFamily="34" charset="0"/>
                <a:cs typeface="Times New Roman" panose="02020603050405020304" pitchFamily="18" charset="0"/>
              </a:rPr>
              <a:t> e dei rischi ad essi legati</a:t>
            </a:r>
          </a:p>
          <a:p>
            <a:pPr marL="0" indent="0" algn="just">
              <a:lnSpc>
                <a:spcPct val="102000"/>
              </a:lnSpc>
              <a:spcBef>
                <a:spcPts val="1000"/>
              </a:spcBef>
              <a:spcAft>
                <a:spcPts val="800"/>
              </a:spcAft>
              <a:buNone/>
            </a:pPr>
            <a:r>
              <a:rPr lang="it-IT" sz="3200" dirty="0">
                <a:latin typeface="Calibri" panose="020F0502020204030204" pitchFamily="34" charset="0"/>
                <a:ea typeface="Calibri" panose="020F0502020204030204" pitchFamily="34" charset="0"/>
                <a:cs typeface="Times New Roman" panose="02020603050405020304" pitchFamily="18" charset="0"/>
              </a:rPr>
              <a:t>Riduzione del 20% dell'uso di </a:t>
            </a:r>
            <a:r>
              <a:rPr lang="it-IT" sz="3200" b="1" dirty="0">
                <a:latin typeface="Calibri" panose="020F0502020204030204" pitchFamily="34" charset="0"/>
                <a:ea typeface="Calibri" panose="020F0502020204030204" pitchFamily="34" charset="0"/>
                <a:cs typeface="Times New Roman" panose="02020603050405020304" pitchFamily="18" charset="0"/>
              </a:rPr>
              <a:t>fertilizzanti</a:t>
            </a:r>
            <a:endParaRPr lang="it-IT" sz="32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2000"/>
              </a:lnSpc>
              <a:spcBef>
                <a:spcPts val="1000"/>
              </a:spcBef>
              <a:spcAft>
                <a:spcPts val="800"/>
              </a:spcAft>
              <a:buNone/>
            </a:pPr>
            <a:r>
              <a:rPr lang="it-IT" sz="3200" dirty="0">
                <a:latin typeface="Calibri" panose="020F0502020204030204" pitchFamily="34" charset="0"/>
                <a:ea typeface="Calibri" panose="020F0502020204030204" pitchFamily="34" charset="0"/>
                <a:cs typeface="Times New Roman" panose="02020603050405020304" pitchFamily="18" charset="0"/>
              </a:rPr>
              <a:t>Riduzione del 50% delle vendite di  </a:t>
            </a:r>
            <a:r>
              <a:rPr lang="it-IT" sz="3200" b="1" dirty="0">
                <a:latin typeface="Calibri" panose="020F0502020204030204" pitchFamily="34" charset="0"/>
                <a:ea typeface="Calibri" panose="020F0502020204030204" pitchFamily="34" charset="0"/>
                <a:cs typeface="Times New Roman" panose="02020603050405020304" pitchFamily="18" charset="0"/>
              </a:rPr>
              <a:t>antimicrobici</a:t>
            </a:r>
            <a:endParaRPr lang="it-IT" sz="32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2000"/>
              </a:lnSpc>
              <a:spcBef>
                <a:spcPts val="1000"/>
              </a:spcBef>
              <a:spcAft>
                <a:spcPts val="800"/>
              </a:spcAft>
              <a:buNone/>
            </a:pPr>
            <a:r>
              <a:rPr lang="it-IT" sz="32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Aumento del </a:t>
            </a:r>
            <a:r>
              <a:rPr lang="it-IT" sz="3200" b="1"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25%</a:t>
            </a:r>
            <a:r>
              <a:rPr lang="it-IT" sz="32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delle </a:t>
            </a:r>
            <a:r>
              <a:rPr lang="it-IT" sz="3200" b="1"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superfici ad agricoltura biologica</a:t>
            </a:r>
            <a:endParaRPr lang="it-IT" sz="2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it-IT" sz="3200" b="1" dirty="0">
              <a:solidFill>
                <a:schemeClr val="accent3"/>
              </a:solidFill>
            </a:endParaRPr>
          </a:p>
          <a:p>
            <a:pPr marL="0" indent="0" algn="ctr">
              <a:buNone/>
            </a:pPr>
            <a:endParaRPr lang="it-IT" sz="3200" b="1" dirty="0">
              <a:solidFill>
                <a:schemeClr val="accent3"/>
              </a:solidFill>
            </a:endParaRPr>
          </a:p>
        </p:txBody>
      </p:sp>
      <p:sp>
        <p:nvSpPr>
          <p:cNvPr id="4" name="AutoShape 2" descr="Risultati immagini per cambiament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cxnSp>
        <p:nvCxnSpPr>
          <p:cNvPr id="10" name="Connettore diritto 9">
            <a:extLst>
              <a:ext uri="{FF2B5EF4-FFF2-40B4-BE49-F238E27FC236}">
                <a16:creationId xmlns:a16="http://schemas.microsoft.com/office/drawing/2014/main" id="{C19E2FBE-524D-451D-A116-C6EDB35D7673}"/>
              </a:ext>
            </a:extLst>
          </p:cNvPr>
          <p:cNvCxnSpPr>
            <a:cxnSpLocks/>
          </p:cNvCxnSpPr>
          <p:nvPr/>
        </p:nvCxnSpPr>
        <p:spPr>
          <a:xfrm>
            <a:off x="1499593" y="1435908"/>
            <a:ext cx="7488832"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olo 1">
            <a:extLst>
              <a:ext uri="{FF2B5EF4-FFF2-40B4-BE49-F238E27FC236}">
                <a16:creationId xmlns:a16="http://schemas.microsoft.com/office/drawing/2014/main" id="{894A0065-8783-4674-BACC-9A41E6DFBC04}"/>
              </a:ext>
            </a:extLst>
          </p:cNvPr>
          <p:cNvSpPr txBox="1">
            <a:spLocks/>
          </p:cNvSpPr>
          <p:nvPr/>
        </p:nvSpPr>
        <p:spPr>
          <a:xfrm>
            <a:off x="457200" y="533400"/>
            <a:ext cx="8363272" cy="9906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it-IT" dirty="0"/>
              <a:t>	</a:t>
            </a:r>
            <a:r>
              <a:rPr lang="it-IT" sz="4100" b="1" dirty="0">
                <a:solidFill>
                  <a:srgbClr val="92D050"/>
                </a:solidFill>
                <a:latin typeface="Calibri" panose="020F0502020204030204" pitchFamily="34" charset="0"/>
                <a:cs typeface="Calibri" panose="020F0502020204030204" pitchFamily="34" charset="0"/>
              </a:rPr>
              <a:t>I Target delle Strategie - 2030</a:t>
            </a:r>
            <a:r>
              <a:rPr lang="it-IT" sz="4100" b="1" dirty="0">
                <a:solidFill>
                  <a:srgbClr val="92D050"/>
                </a:solidFill>
              </a:rPr>
              <a:t>	</a:t>
            </a:r>
          </a:p>
        </p:txBody>
      </p:sp>
      <p:pic>
        <p:nvPicPr>
          <p:cNvPr id="6" name="Immagine 5" descr="Immagine che contiene screenshot, computer&#10;&#10;Descrizione generata automaticamente">
            <a:extLst>
              <a:ext uri="{FF2B5EF4-FFF2-40B4-BE49-F238E27FC236}">
                <a16:creationId xmlns:a16="http://schemas.microsoft.com/office/drawing/2014/main" id="{4E058576-96C7-4277-ADAF-0AA88AAE4C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738" t="24800" r="35825" b="14075"/>
          <a:stretch/>
        </p:blipFill>
        <p:spPr>
          <a:xfrm>
            <a:off x="0" y="356953"/>
            <a:ext cx="1259632" cy="1222171"/>
          </a:xfrm>
          <a:prstGeom prst="rect">
            <a:avLst/>
          </a:prstGeom>
        </p:spPr>
      </p:pic>
      <p:pic>
        <p:nvPicPr>
          <p:cNvPr id="5" name="Immagine 4">
            <a:extLst>
              <a:ext uri="{FF2B5EF4-FFF2-40B4-BE49-F238E27FC236}">
                <a16:creationId xmlns:a16="http://schemas.microsoft.com/office/drawing/2014/main" id="{017E8E9B-CF5C-4EBF-A0D2-66F5F07F41C5}"/>
              </a:ext>
            </a:extLst>
          </p:cNvPr>
          <p:cNvPicPr>
            <a:picLocks noChangeAspect="1"/>
          </p:cNvPicPr>
          <p:nvPr/>
        </p:nvPicPr>
        <p:blipFill rotWithShape="1">
          <a:blip r:embed="rId4"/>
          <a:srcRect l="20863" t="41600" r="72691" b="11251"/>
          <a:stretch/>
        </p:blipFill>
        <p:spPr>
          <a:xfrm>
            <a:off x="228600" y="1755571"/>
            <a:ext cx="1031032" cy="4242278"/>
          </a:xfrm>
          <a:prstGeom prst="rect">
            <a:avLst/>
          </a:prstGeom>
        </p:spPr>
      </p:pic>
    </p:spTree>
    <p:extLst>
      <p:ext uri="{BB962C8B-B14F-4D97-AF65-F5344CB8AC3E}">
        <p14:creationId xmlns:p14="http://schemas.microsoft.com/office/powerpoint/2010/main" val="1059483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			 </a:t>
            </a:r>
            <a:endParaRPr lang="it-IT" b="1" dirty="0">
              <a:solidFill>
                <a:schemeClr val="accent1">
                  <a:lumMod val="50000"/>
                </a:schemeClr>
              </a:solidFill>
            </a:endParaRPr>
          </a:p>
        </p:txBody>
      </p:sp>
      <p:sp>
        <p:nvSpPr>
          <p:cNvPr id="3" name="Segnaposto contenuto 2"/>
          <p:cNvSpPr>
            <a:spLocks noGrp="1"/>
          </p:cNvSpPr>
          <p:nvPr>
            <p:ph idx="1"/>
          </p:nvPr>
        </p:nvSpPr>
        <p:spPr>
          <a:xfrm>
            <a:off x="307975" y="4051752"/>
            <a:ext cx="3538736" cy="1393472"/>
          </a:xfrm>
        </p:spPr>
        <p:txBody>
          <a:bodyPr>
            <a:normAutofit/>
          </a:bodyPr>
          <a:lstStyle/>
          <a:p>
            <a:pPr marL="0" indent="0" algn="ctr">
              <a:buNone/>
            </a:pPr>
            <a:r>
              <a:rPr lang="it-IT" sz="3000" i="1" dirty="0">
                <a:latin typeface="Calibri" panose="020F0502020204030204" pitchFamily="34" charset="0"/>
                <a:cs typeface="Times New Roman" panose="02020603050405020304" pitchFamily="18" charset="0"/>
              </a:rPr>
              <a:t>                             </a:t>
            </a:r>
          </a:p>
        </p:txBody>
      </p:sp>
      <p:sp>
        <p:nvSpPr>
          <p:cNvPr id="4" name="AutoShape 2" descr="Risultati immagini per cambiament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cxnSp>
        <p:nvCxnSpPr>
          <p:cNvPr id="10" name="Connettore diritto 9">
            <a:extLst>
              <a:ext uri="{FF2B5EF4-FFF2-40B4-BE49-F238E27FC236}">
                <a16:creationId xmlns:a16="http://schemas.microsoft.com/office/drawing/2014/main" id="{C19E2FBE-524D-451D-A116-C6EDB35D7673}"/>
              </a:ext>
            </a:extLst>
          </p:cNvPr>
          <p:cNvCxnSpPr>
            <a:cxnSpLocks/>
          </p:cNvCxnSpPr>
          <p:nvPr/>
        </p:nvCxnSpPr>
        <p:spPr>
          <a:xfrm>
            <a:off x="1499593" y="1268760"/>
            <a:ext cx="7488832"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olo 1">
            <a:extLst>
              <a:ext uri="{FF2B5EF4-FFF2-40B4-BE49-F238E27FC236}">
                <a16:creationId xmlns:a16="http://schemas.microsoft.com/office/drawing/2014/main" id="{894A0065-8783-4674-BACC-9A41E6DFBC04}"/>
              </a:ext>
            </a:extLst>
          </p:cNvPr>
          <p:cNvSpPr txBox="1">
            <a:spLocks/>
          </p:cNvSpPr>
          <p:nvPr/>
        </p:nvSpPr>
        <p:spPr>
          <a:xfrm>
            <a:off x="563489" y="356953"/>
            <a:ext cx="8363272" cy="9906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it-IT" sz="3900" b="1" dirty="0">
                <a:solidFill>
                  <a:srgbClr val="92D050"/>
                </a:solidFill>
                <a:latin typeface="Calibri" panose="020F0502020204030204" pitchFamily="34" charset="0"/>
                <a:cs typeface="Calibri" panose="020F0502020204030204" pitchFamily="34" charset="0"/>
              </a:rPr>
              <a:t>      «Dal produttore al consumatore»</a:t>
            </a:r>
          </a:p>
        </p:txBody>
      </p:sp>
      <p:pic>
        <p:nvPicPr>
          <p:cNvPr id="6" name="Immagine 5" descr="Immagine che contiene screenshot, computer&#10;&#10;Descrizione generata automaticamente">
            <a:extLst>
              <a:ext uri="{FF2B5EF4-FFF2-40B4-BE49-F238E27FC236}">
                <a16:creationId xmlns:a16="http://schemas.microsoft.com/office/drawing/2014/main" id="{4E058576-96C7-4277-ADAF-0AA88AAE4C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738" t="24800" r="35825" b="14075"/>
          <a:stretch/>
        </p:blipFill>
        <p:spPr>
          <a:xfrm>
            <a:off x="0" y="356953"/>
            <a:ext cx="1259632" cy="1222171"/>
          </a:xfrm>
          <a:prstGeom prst="rect">
            <a:avLst/>
          </a:prstGeom>
        </p:spPr>
      </p:pic>
      <p:sp>
        <p:nvSpPr>
          <p:cNvPr id="12" name="CasellaDiTesto 11">
            <a:extLst>
              <a:ext uri="{FF2B5EF4-FFF2-40B4-BE49-F238E27FC236}">
                <a16:creationId xmlns:a16="http://schemas.microsoft.com/office/drawing/2014/main" id="{752608E3-EA85-45E4-81DB-6799EEB9FFB7}"/>
              </a:ext>
            </a:extLst>
          </p:cNvPr>
          <p:cNvSpPr txBox="1"/>
          <p:nvPr/>
        </p:nvSpPr>
        <p:spPr>
          <a:xfrm>
            <a:off x="2077343" y="1760280"/>
            <a:ext cx="4749764" cy="2800767"/>
          </a:xfrm>
          <a:prstGeom prst="rect">
            <a:avLst/>
          </a:prstGeom>
          <a:noFill/>
        </p:spPr>
        <p:txBody>
          <a:bodyPr wrap="square" rtlCol="0">
            <a:spAutoFit/>
          </a:bodyPr>
          <a:lstStyle/>
          <a:p>
            <a:r>
              <a:rPr lang="it-IT" sz="2000" dirty="0">
                <a:latin typeface="Calibri" panose="020F0502020204030204" pitchFamily="34" charset="0"/>
                <a:cs typeface="Calibri" panose="020F0502020204030204" pitchFamily="34" charset="0"/>
              </a:rPr>
              <a:t>Metodi di produzione alternativi</a:t>
            </a:r>
          </a:p>
          <a:p>
            <a:endParaRPr lang="it-IT" sz="2000" dirty="0">
              <a:latin typeface="Calibri" panose="020F0502020204030204" pitchFamily="34" charset="0"/>
              <a:cs typeface="Calibri" panose="020F0502020204030204" pitchFamily="34" charset="0"/>
            </a:endParaRPr>
          </a:p>
          <a:p>
            <a:r>
              <a:rPr lang="it-IT" sz="2000" dirty="0">
                <a:latin typeface="Calibri" panose="020F0502020204030204" pitchFamily="34" charset="0"/>
                <a:cs typeface="Calibri" panose="020F0502020204030204" pitchFamily="34" charset="0"/>
              </a:rPr>
              <a:t>Sistemi di allevamento sostenibili</a:t>
            </a:r>
          </a:p>
          <a:p>
            <a:endParaRPr lang="it-IT" sz="2000" dirty="0">
              <a:latin typeface="Calibri" panose="020F0502020204030204" pitchFamily="34" charset="0"/>
              <a:cs typeface="Calibri" panose="020F0502020204030204" pitchFamily="34" charset="0"/>
            </a:endParaRPr>
          </a:p>
          <a:p>
            <a:r>
              <a:rPr lang="it-IT" sz="2000" dirty="0">
                <a:latin typeface="Calibri" panose="020F0502020204030204" pitchFamily="34" charset="0"/>
                <a:cs typeface="Calibri" panose="020F0502020204030204" pitchFamily="34" charset="0"/>
              </a:rPr>
              <a:t>Agricoltura biologica</a:t>
            </a:r>
          </a:p>
          <a:p>
            <a:endParaRPr lang="it-IT" sz="2000" dirty="0">
              <a:latin typeface="Calibri" panose="020F0502020204030204" pitchFamily="34" charset="0"/>
              <a:cs typeface="Calibri" panose="020F0502020204030204" pitchFamily="34" charset="0"/>
            </a:endParaRPr>
          </a:p>
          <a:p>
            <a:endParaRPr lang="it-IT" sz="2000" dirty="0"/>
          </a:p>
          <a:p>
            <a:endParaRPr lang="it-IT" dirty="0"/>
          </a:p>
          <a:p>
            <a:endParaRPr lang="it-IT" dirty="0"/>
          </a:p>
        </p:txBody>
      </p:sp>
      <p:pic>
        <p:nvPicPr>
          <p:cNvPr id="37" name="Elemento grafico 36" descr="Insetto sotto lente d'ingrandimento">
            <a:extLst>
              <a:ext uri="{FF2B5EF4-FFF2-40B4-BE49-F238E27FC236}">
                <a16:creationId xmlns:a16="http://schemas.microsoft.com/office/drawing/2014/main" id="{B20017B1-EED5-4575-BD94-6B0E6772628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5943" y="1690162"/>
            <a:ext cx="580298" cy="580298"/>
          </a:xfrm>
          <a:prstGeom prst="rect">
            <a:avLst/>
          </a:prstGeom>
        </p:spPr>
      </p:pic>
      <p:pic>
        <p:nvPicPr>
          <p:cNvPr id="39" name="Elemento grafico 38" descr="Maiale">
            <a:extLst>
              <a:ext uri="{FF2B5EF4-FFF2-40B4-BE49-F238E27FC236}">
                <a16:creationId xmlns:a16="http://schemas.microsoft.com/office/drawing/2014/main" id="{3AEF85AA-E738-4FBA-BAF4-1FA08681A67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0294" y="2329456"/>
            <a:ext cx="580297" cy="580297"/>
          </a:xfrm>
          <a:prstGeom prst="rect">
            <a:avLst/>
          </a:prstGeom>
        </p:spPr>
      </p:pic>
      <p:sp>
        <p:nvSpPr>
          <p:cNvPr id="40" name="CasellaDiTesto 39">
            <a:extLst>
              <a:ext uri="{FF2B5EF4-FFF2-40B4-BE49-F238E27FC236}">
                <a16:creationId xmlns:a16="http://schemas.microsoft.com/office/drawing/2014/main" id="{5CBDE4B4-FEC9-4615-A1F9-1941BC5E5B1A}"/>
              </a:ext>
            </a:extLst>
          </p:cNvPr>
          <p:cNvSpPr txBox="1"/>
          <p:nvPr/>
        </p:nvSpPr>
        <p:spPr>
          <a:xfrm>
            <a:off x="2039026" y="3710557"/>
            <a:ext cx="4473847" cy="2554545"/>
          </a:xfrm>
          <a:prstGeom prst="rect">
            <a:avLst/>
          </a:prstGeom>
          <a:noFill/>
        </p:spPr>
        <p:txBody>
          <a:bodyPr wrap="square" rtlCol="0">
            <a:spAutoFit/>
          </a:bodyPr>
          <a:lstStyle/>
          <a:p>
            <a:r>
              <a:rPr lang="it-IT" sz="2000" dirty="0">
                <a:latin typeface="Calibri" panose="020F0502020204030204" pitchFamily="34" charset="0"/>
                <a:cs typeface="Calibri" panose="020F0502020204030204" pitchFamily="34" charset="0"/>
              </a:rPr>
              <a:t>Diete alimentari sane</a:t>
            </a:r>
          </a:p>
          <a:p>
            <a:endParaRPr lang="it-IT" sz="2000" dirty="0">
              <a:latin typeface="Calibri" panose="020F0502020204030204" pitchFamily="34" charset="0"/>
              <a:cs typeface="Calibri" panose="020F0502020204030204" pitchFamily="34" charset="0"/>
            </a:endParaRPr>
          </a:p>
          <a:p>
            <a:r>
              <a:rPr lang="it-IT" sz="2000" dirty="0">
                <a:latin typeface="Calibri" panose="020F0502020204030204" pitchFamily="34" charset="0"/>
                <a:cs typeface="Calibri" panose="020F0502020204030204" pitchFamily="34" charset="0"/>
              </a:rPr>
              <a:t>Etichettatura dei prodotti</a:t>
            </a:r>
          </a:p>
          <a:p>
            <a:pPr marL="285750" indent="-285750">
              <a:buFontTx/>
              <a:buChar char="-"/>
            </a:pPr>
            <a:r>
              <a:rPr lang="it-IT" sz="2000" dirty="0">
                <a:latin typeface="Calibri" panose="020F0502020204030204" pitchFamily="34" charset="0"/>
                <a:cs typeface="Calibri" panose="020F0502020204030204" pitchFamily="34" charset="0"/>
              </a:rPr>
              <a:t>Nutrizionale</a:t>
            </a:r>
          </a:p>
          <a:p>
            <a:pPr marL="285750" indent="-285750">
              <a:buFontTx/>
              <a:buChar char="-"/>
            </a:pPr>
            <a:r>
              <a:rPr lang="it-IT" sz="2000" dirty="0">
                <a:latin typeface="Calibri" panose="020F0502020204030204" pitchFamily="34" charset="0"/>
                <a:cs typeface="Calibri" panose="020F0502020204030204" pitchFamily="34" charset="0"/>
              </a:rPr>
              <a:t>Sostenibile</a:t>
            </a:r>
          </a:p>
          <a:p>
            <a:pPr marL="285750" indent="-285750">
              <a:buFontTx/>
              <a:buChar char="-"/>
            </a:pPr>
            <a:r>
              <a:rPr lang="it-IT" sz="2000" dirty="0">
                <a:latin typeface="Calibri" panose="020F0502020204030204" pitchFamily="34" charset="0"/>
                <a:cs typeface="Calibri" panose="020F0502020204030204" pitchFamily="34" charset="0"/>
              </a:rPr>
              <a:t>Benessere animale</a:t>
            </a:r>
          </a:p>
          <a:p>
            <a:pPr marL="285750" indent="-285750">
              <a:buFontTx/>
              <a:buChar char="-"/>
            </a:pPr>
            <a:r>
              <a:rPr lang="it-IT" sz="2000" dirty="0">
                <a:latin typeface="Calibri" panose="020F0502020204030204" pitchFamily="34" charset="0"/>
                <a:cs typeface="Calibri" panose="020F0502020204030204" pitchFamily="34" charset="0"/>
              </a:rPr>
              <a:t>Indicazione d’origine</a:t>
            </a:r>
          </a:p>
          <a:p>
            <a:r>
              <a:rPr lang="it-IT" sz="2000" dirty="0">
                <a:latin typeface="Calibri" panose="020F0502020204030204" pitchFamily="34" charset="0"/>
                <a:cs typeface="Calibri" panose="020F0502020204030204" pitchFamily="34" charset="0"/>
              </a:rPr>
              <a:t> </a:t>
            </a:r>
          </a:p>
        </p:txBody>
      </p:sp>
      <p:pic>
        <p:nvPicPr>
          <p:cNvPr id="43" name="Elemento grafico 42" descr="Agricoltura">
            <a:extLst>
              <a:ext uri="{FF2B5EF4-FFF2-40B4-BE49-F238E27FC236}">
                <a16:creationId xmlns:a16="http://schemas.microsoft.com/office/drawing/2014/main" id="{91AE174E-CC53-4A84-A563-05E6BE02D66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71104" y="2968749"/>
            <a:ext cx="478676" cy="478676"/>
          </a:xfrm>
          <a:prstGeom prst="rect">
            <a:avLst/>
          </a:prstGeom>
        </p:spPr>
      </p:pic>
      <p:pic>
        <p:nvPicPr>
          <p:cNvPr id="45" name="Elemento grafico 44" descr="Cestino di frutta">
            <a:extLst>
              <a:ext uri="{FF2B5EF4-FFF2-40B4-BE49-F238E27FC236}">
                <a16:creationId xmlns:a16="http://schemas.microsoft.com/office/drawing/2014/main" id="{E5893D19-DDFB-4B4C-90AD-06F44C9FC38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27528" y="3707338"/>
            <a:ext cx="478676" cy="478676"/>
          </a:xfrm>
          <a:prstGeom prst="rect">
            <a:avLst/>
          </a:prstGeom>
        </p:spPr>
      </p:pic>
      <p:pic>
        <p:nvPicPr>
          <p:cNvPr id="47" name="Elemento grafico 46" descr="Etichetta">
            <a:extLst>
              <a:ext uri="{FF2B5EF4-FFF2-40B4-BE49-F238E27FC236}">
                <a16:creationId xmlns:a16="http://schemas.microsoft.com/office/drawing/2014/main" id="{5B4F9E9B-5E36-4982-8E6F-F65A54ADF76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2660007">
            <a:off x="935291" y="4485505"/>
            <a:ext cx="914400" cy="914400"/>
          </a:xfrm>
          <a:prstGeom prst="rect">
            <a:avLst/>
          </a:prstGeom>
        </p:spPr>
      </p:pic>
      <p:sp>
        <p:nvSpPr>
          <p:cNvPr id="51" name="CasellaDiTesto 50">
            <a:extLst>
              <a:ext uri="{FF2B5EF4-FFF2-40B4-BE49-F238E27FC236}">
                <a16:creationId xmlns:a16="http://schemas.microsoft.com/office/drawing/2014/main" id="{D9E0A44F-F7DA-4260-867C-0F69F9B93713}"/>
              </a:ext>
            </a:extLst>
          </p:cNvPr>
          <p:cNvSpPr txBox="1"/>
          <p:nvPr/>
        </p:nvSpPr>
        <p:spPr>
          <a:xfrm>
            <a:off x="2123728" y="6147104"/>
            <a:ext cx="2448272" cy="707886"/>
          </a:xfrm>
          <a:prstGeom prst="rect">
            <a:avLst/>
          </a:prstGeom>
          <a:noFill/>
        </p:spPr>
        <p:txBody>
          <a:bodyPr wrap="square" rtlCol="0">
            <a:spAutoFit/>
          </a:bodyPr>
          <a:lstStyle/>
          <a:p>
            <a:r>
              <a:rPr lang="it-IT" sz="2000" dirty="0">
                <a:latin typeface="Calibri" panose="020F0502020204030204" pitchFamily="34" charset="0"/>
                <a:cs typeface="Calibri" panose="020F0502020204030204" pitchFamily="34" charset="0"/>
              </a:rPr>
              <a:t>Sprechi alimentari</a:t>
            </a:r>
          </a:p>
          <a:p>
            <a:endParaRPr lang="it-IT" sz="2000" dirty="0">
              <a:latin typeface="Calibri" panose="020F0502020204030204" pitchFamily="34" charset="0"/>
              <a:cs typeface="Calibri" panose="020F0502020204030204" pitchFamily="34" charset="0"/>
            </a:endParaRPr>
          </a:p>
        </p:txBody>
      </p:sp>
      <p:pic>
        <p:nvPicPr>
          <p:cNvPr id="54" name="Immagine 53">
            <a:extLst>
              <a:ext uri="{FF2B5EF4-FFF2-40B4-BE49-F238E27FC236}">
                <a16:creationId xmlns:a16="http://schemas.microsoft.com/office/drawing/2014/main" id="{D394F983-E7A1-41E1-86D8-8D5F882A24AC}"/>
              </a:ext>
            </a:extLst>
          </p:cNvPr>
          <p:cNvPicPr>
            <a:picLocks noChangeAspect="1"/>
          </p:cNvPicPr>
          <p:nvPr/>
        </p:nvPicPr>
        <p:blipFill>
          <a:blip r:embed="rId14"/>
          <a:stretch>
            <a:fillRect/>
          </a:stretch>
        </p:blipFill>
        <p:spPr>
          <a:xfrm>
            <a:off x="1028512" y="5888368"/>
            <a:ext cx="694657" cy="694657"/>
          </a:xfrm>
          <a:prstGeom prst="rect">
            <a:avLst/>
          </a:prstGeom>
        </p:spPr>
      </p:pic>
    </p:spTree>
    <p:extLst>
      <p:ext uri="{BB962C8B-B14F-4D97-AF65-F5344CB8AC3E}">
        <p14:creationId xmlns:p14="http://schemas.microsoft.com/office/powerpoint/2010/main" val="142879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			 </a:t>
            </a:r>
            <a:endParaRPr lang="it-IT" b="1" dirty="0">
              <a:solidFill>
                <a:schemeClr val="accent1">
                  <a:lumMod val="50000"/>
                </a:schemeClr>
              </a:solidFill>
            </a:endParaRPr>
          </a:p>
        </p:txBody>
      </p:sp>
      <p:pic>
        <p:nvPicPr>
          <p:cNvPr id="9" name="Segnaposto contenuto 8" descr="Mano aperta con pianta">
            <a:extLst>
              <a:ext uri="{FF2B5EF4-FFF2-40B4-BE49-F238E27FC236}">
                <a16:creationId xmlns:a16="http://schemas.microsoft.com/office/drawing/2014/main" id="{B01BAE49-3F4D-4B0A-80F9-209BA360E076}"/>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 y="2370252"/>
            <a:ext cx="1080120" cy="1080120"/>
          </a:xfrm>
        </p:spPr>
      </p:pic>
      <p:sp>
        <p:nvSpPr>
          <p:cNvPr id="4" name="AutoShape 2" descr="Risultati immagini per cambiament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cxnSp>
        <p:nvCxnSpPr>
          <p:cNvPr id="10" name="Connettore diritto 9">
            <a:extLst>
              <a:ext uri="{FF2B5EF4-FFF2-40B4-BE49-F238E27FC236}">
                <a16:creationId xmlns:a16="http://schemas.microsoft.com/office/drawing/2014/main" id="{C19E2FBE-524D-451D-A116-C6EDB35D7673}"/>
              </a:ext>
            </a:extLst>
          </p:cNvPr>
          <p:cNvCxnSpPr>
            <a:cxnSpLocks/>
          </p:cNvCxnSpPr>
          <p:nvPr/>
        </p:nvCxnSpPr>
        <p:spPr>
          <a:xfrm>
            <a:off x="1499593" y="1268760"/>
            <a:ext cx="7488832"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olo 1">
            <a:extLst>
              <a:ext uri="{FF2B5EF4-FFF2-40B4-BE49-F238E27FC236}">
                <a16:creationId xmlns:a16="http://schemas.microsoft.com/office/drawing/2014/main" id="{894A0065-8783-4674-BACC-9A41E6DFBC04}"/>
              </a:ext>
            </a:extLst>
          </p:cNvPr>
          <p:cNvSpPr txBox="1">
            <a:spLocks/>
          </p:cNvSpPr>
          <p:nvPr/>
        </p:nvSpPr>
        <p:spPr>
          <a:xfrm>
            <a:off x="457200" y="533400"/>
            <a:ext cx="8363272" cy="9906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it-IT" dirty="0"/>
              <a:t>			</a:t>
            </a:r>
            <a:endParaRPr lang="it-IT" b="1" dirty="0">
              <a:solidFill>
                <a:schemeClr val="accent3"/>
              </a:solidFill>
            </a:endParaRPr>
          </a:p>
        </p:txBody>
      </p:sp>
      <p:pic>
        <p:nvPicPr>
          <p:cNvPr id="6" name="Immagine 5" descr="Immagine che contiene screenshot, computer&#10;&#10;Descrizione generata automaticamente">
            <a:extLst>
              <a:ext uri="{FF2B5EF4-FFF2-40B4-BE49-F238E27FC236}">
                <a16:creationId xmlns:a16="http://schemas.microsoft.com/office/drawing/2014/main" id="{4E058576-96C7-4277-ADAF-0AA88AAE4C6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8738" t="24800" r="35825" b="14075"/>
          <a:stretch/>
        </p:blipFill>
        <p:spPr>
          <a:xfrm>
            <a:off x="0" y="356953"/>
            <a:ext cx="1259632" cy="1222171"/>
          </a:xfrm>
          <a:prstGeom prst="rect">
            <a:avLst/>
          </a:prstGeom>
        </p:spPr>
      </p:pic>
      <p:sp>
        <p:nvSpPr>
          <p:cNvPr id="7" name="Rettangolo 6">
            <a:extLst>
              <a:ext uri="{FF2B5EF4-FFF2-40B4-BE49-F238E27FC236}">
                <a16:creationId xmlns:a16="http://schemas.microsoft.com/office/drawing/2014/main" id="{336B5787-44EF-4B12-8D26-C8BE3DE70A6E}"/>
              </a:ext>
            </a:extLst>
          </p:cNvPr>
          <p:cNvSpPr/>
          <p:nvPr/>
        </p:nvSpPr>
        <p:spPr>
          <a:xfrm>
            <a:off x="2803906" y="551705"/>
            <a:ext cx="4411785" cy="707886"/>
          </a:xfrm>
          <a:prstGeom prst="rect">
            <a:avLst/>
          </a:prstGeom>
        </p:spPr>
        <p:txBody>
          <a:bodyPr wrap="none">
            <a:spAutoFit/>
          </a:bodyPr>
          <a:lstStyle/>
          <a:p>
            <a:r>
              <a:rPr lang="it-IT" sz="4000" b="1" dirty="0">
                <a:solidFill>
                  <a:srgbClr val="92D050"/>
                </a:solidFill>
                <a:latin typeface="Calibri" panose="020F0502020204030204" pitchFamily="34" charset="0"/>
                <a:cs typeface="Calibri" panose="020F0502020204030204" pitchFamily="34" charset="0"/>
              </a:rPr>
              <a:t>«Biodiversità 2030»</a:t>
            </a:r>
            <a:endParaRPr lang="it-IT" sz="4000" dirty="0"/>
          </a:p>
        </p:txBody>
      </p:sp>
      <p:sp>
        <p:nvSpPr>
          <p:cNvPr id="11" name="CasellaDiTesto 10">
            <a:extLst>
              <a:ext uri="{FF2B5EF4-FFF2-40B4-BE49-F238E27FC236}">
                <a16:creationId xmlns:a16="http://schemas.microsoft.com/office/drawing/2014/main" id="{1486F8A6-3209-4A62-A106-5EA994972314}"/>
              </a:ext>
            </a:extLst>
          </p:cNvPr>
          <p:cNvSpPr txBox="1"/>
          <p:nvPr/>
        </p:nvSpPr>
        <p:spPr>
          <a:xfrm>
            <a:off x="1686508" y="1550133"/>
            <a:ext cx="5904656" cy="492443"/>
          </a:xfrm>
          <a:prstGeom prst="rect">
            <a:avLst/>
          </a:prstGeom>
          <a:noFill/>
        </p:spPr>
        <p:txBody>
          <a:bodyPr wrap="square" rtlCol="0">
            <a:spAutoFit/>
          </a:bodyPr>
          <a:lstStyle/>
          <a:p>
            <a:r>
              <a:rPr lang="it-IT" sz="2600" dirty="0">
                <a:latin typeface="Calibri" panose="020F0502020204030204" pitchFamily="34" charset="0"/>
                <a:cs typeface="Calibri" panose="020F0502020204030204" pitchFamily="34" charset="0"/>
              </a:rPr>
              <a:t>Interrompere la perdita di biodiversità </a:t>
            </a:r>
          </a:p>
        </p:txBody>
      </p:sp>
      <p:sp>
        <p:nvSpPr>
          <p:cNvPr id="13" name="CasellaDiTesto 12">
            <a:extLst>
              <a:ext uri="{FF2B5EF4-FFF2-40B4-BE49-F238E27FC236}">
                <a16:creationId xmlns:a16="http://schemas.microsoft.com/office/drawing/2014/main" id="{DD663EE8-A7EB-492B-9955-F0D3E8546966}"/>
              </a:ext>
            </a:extLst>
          </p:cNvPr>
          <p:cNvSpPr txBox="1"/>
          <p:nvPr/>
        </p:nvSpPr>
        <p:spPr>
          <a:xfrm>
            <a:off x="1716584" y="2076443"/>
            <a:ext cx="7271841" cy="1446550"/>
          </a:xfrm>
          <a:prstGeom prst="rect">
            <a:avLst/>
          </a:prstGeom>
          <a:noFill/>
        </p:spPr>
        <p:txBody>
          <a:bodyPr wrap="square" rtlCol="0">
            <a:spAutoFit/>
          </a:bodyPr>
          <a:lstStyle/>
          <a:p>
            <a:pPr>
              <a:buClr>
                <a:srgbClr val="92D050"/>
              </a:buClr>
            </a:pPr>
            <a:r>
              <a:rPr lang="it-IT" sz="2200" dirty="0">
                <a:latin typeface="Calibri" panose="020F0502020204030204" pitchFamily="34" charset="0"/>
                <a:cs typeface="Calibri" panose="020F0502020204030204" pitchFamily="34" charset="0"/>
              </a:rPr>
              <a:t>Proteggere la natura</a:t>
            </a:r>
          </a:p>
          <a:p>
            <a:pPr>
              <a:buClr>
                <a:srgbClr val="92D050"/>
              </a:buClr>
            </a:pPr>
            <a:endParaRPr lang="it-IT" sz="2200" dirty="0">
              <a:latin typeface="Calibri" panose="020F0502020204030204" pitchFamily="34" charset="0"/>
              <a:cs typeface="Calibri" panose="020F0502020204030204" pitchFamily="34" charset="0"/>
            </a:endParaRPr>
          </a:p>
          <a:p>
            <a:pPr marL="342900" indent="-342900">
              <a:buClr>
                <a:srgbClr val="92D050"/>
              </a:buClr>
              <a:buFont typeface="Wingdings" panose="05000000000000000000" pitchFamily="2" charset="2"/>
              <a:buChar char="¬"/>
            </a:pPr>
            <a:r>
              <a:rPr lang="it-IT" sz="2200" b="1" dirty="0">
                <a:latin typeface="Calibri" panose="020F0502020204030204" pitchFamily="34" charset="0"/>
                <a:cs typeface="Calibri" panose="020F0502020204030204" pitchFamily="34" charset="0"/>
              </a:rPr>
              <a:t>30%</a:t>
            </a:r>
            <a:r>
              <a:rPr lang="it-IT" sz="2200" dirty="0">
                <a:latin typeface="Calibri" panose="020F0502020204030204" pitchFamily="34" charset="0"/>
                <a:cs typeface="Calibri" panose="020F0502020204030204" pitchFamily="34" charset="0"/>
              </a:rPr>
              <a:t> aree protette </a:t>
            </a:r>
          </a:p>
          <a:p>
            <a:pPr marL="342900" indent="-342900">
              <a:buClr>
                <a:srgbClr val="92D050"/>
              </a:buClr>
              <a:buFont typeface="Wingdings" panose="05000000000000000000" pitchFamily="2" charset="2"/>
              <a:buChar char="¬"/>
            </a:pPr>
            <a:r>
              <a:rPr lang="it-IT" sz="2200" b="1" dirty="0">
                <a:latin typeface="Calibri" panose="020F0502020204030204" pitchFamily="34" charset="0"/>
                <a:cs typeface="Calibri" panose="020F0502020204030204" pitchFamily="34" charset="0"/>
              </a:rPr>
              <a:t>10% </a:t>
            </a:r>
            <a:r>
              <a:rPr lang="it-IT" sz="2200" dirty="0">
                <a:latin typeface="Calibri" panose="020F0502020204030204" pitchFamily="34" charset="0"/>
                <a:cs typeface="Calibri" panose="020F0502020204030204" pitchFamily="34" charset="0"/>
              </a:rPr>
              <a:t>dei terreni con «elementi caratteristici del paesaggio»</a:t>
            </a:r>
          </a:p>
        </p:txBody>
      </p:sp>
      <p:sp>
        <p:nvSpPr>
          <p:cNvPr id="19" name="CasellaDiTesto 18">
            <a:extLst>
              <a:ext uri="{FF2B5EF4-FFF2-40B4-BE49-F238E27FC236}">
                <a16:creationId xmlns:a16="http://schemas.microsoft.com/office/drawing/2014/main" id="{4069F2C7-CD22-44F3-BEBB-CC6FA0F54A95}"/>
              </a:ext>
            </a:extLst>
          </p:cNvPr>
          <p:cNvSpPr txBox="1"/>
          <p:nvPr/>
        </p:nvSpPr>
        <p:spPr>
          <a:xfrm>
            <a:off x="724644" y="4267764"/>
            <a:ext cx="3729053" cy="446276"/>
          </a:xfrm>
          <a:prstGeom prst="rect">
            <a:avLst/>
          </a:prstGeom>
          <a:noFill/>
        </p:spPr>
        <p:txBody>
          <a:bodyPr wrap="square" rtlCol="0">
            <a:spAutoFit/>
          </a:bodyPr>
          <a:lstStyle/>
          <a:p>
            <a:r>
              <a:rPr lang="it-IT" sz="2300" dirty="0">
                <a:latin typeface="Calibri" panose="020F0502020204030204" pitchFamily="34" charset="0"/>
                <a:cs typeface="Calibri" panose="020F0502020204030204" pitchFamily="34" charset="0"/>
              </a:rPr>
              <a:t>Ripristinare gli ecosistemi</a:t>
            </a:r>
          </a:p>
        </p:txBody>
      </p:sp>
      <p:sp>
        <p:nvSpPr>
          <p:cNvPr id="20" name="CasellaDiTesto 19">
            <a:extLst>
              <a:ext uri="{FF2B5EF4-FFF2-40B4-BE49-F238E27FC236}">
                <a16:creationId xmlns:a16="http://schemas.microsoft.com/office/drawing/2014/main" id="{7113EDEE-8445-4F67-81C2-6B52B6686784}"/>
              </a:ext>
            </a:extLst>
          </p:cNvPr>
          <p:cNvSpPr txBox="1"/>
          <p:nvPr/>
        </p:nvSpPr>
        <p:spPr>
          <a:xfrm>
            <a:off x="724644" y="4825667"/>
            <a:ext cx="7271840" cy="446276"/>
          </a:xfrm>
          <a:prstGeom prst="rect">
            <a:avLst/>
          </a:prstGeom>
          <a:noFill/>
        </p:spPr>
        <p:txBody>
          <a:bodyPr wrap="square" rtlCol="0">
            <a:spAutoFit/>
          </a:bodyPr>
          <a:lstStyle/>
          <a:p>
            <a:r>
              <a:rPr lang="it-IT" sz="2300" dirty="0">
                <a:latin typeface="Calibri" panose="020F0502020204030204" pitchFamily="34" charset="0"/>
                <a:cs typeface="Calibri" panose="020F0502020204030204" pitchFamily="34" charset="0"/>
              </a:rPr>
              <a:t>Proteggere le specie protette</a:t>
            </a:r>
          </a:p>
        </p:txBody>
      </p:sp>
      <p:sp>
        <p:nvSpPr>
          <p:cNvPr id="21" name="CasellaDiTesto 20">
            <a:extLst>
              <a:ext uri="{FF2B5EF4-FFF2-40B4-BE49-F238E27FC236}">
                <a16:creationId xmlns:a16="http://schemas.microsoft.com/office/drawing/2014/main" id="{193FD4D0-99AB-4BF8-91B0-603C390299FF}"/>
              </a:ext>
            </a:extLst>
          </p:cNvPr>
          <p:cNvSpPr txBox="1"/>
          <p:nvPr/>
        </p:nvSpPr>
        <p:spPr>
          <a:xfrm>
            <a:off x="750209" y="5351346"/>
            <a:ext cx="6736646" cy="446276"/>
          </a:xfrm>
          <a:prstGeom prst="rect">
            <a:avLst/>
          </a:prstGeom>
          <a:noFill/>
        </p:spPr>
        <p:txBody>
          <a:bodyPr wrap="square" rtlCol="0">
            <a:spAutoFit/>
          </a:bodyPr>
          <a:lstStyle/>
          <a:p>
            <a:r>
              <a:rPr lang="it-IT" sz="2300" dirty="0">
                <a:latin typeface="Calibri" panose="020F0502020204030204" pitchFamily="34" charset="0"/>
                <a:cs typeface="Calibri" panose="020F0502020204030204" pitchFamily="34" charset="0"/>
              </a:rPr>
              <a:t>Inverdimento delle aree urbane - 3 miliardi di alberi</a:t>
            </a:r>
          </a:p>
        </p:txBody>
      </p:sp>
      <p:sp>
        <p:nvSpPr>
          <p:cNvPr id="24" name="CasellaDiTesto 23">
            <a:extLst>
              <a:ext uri="{FF2B5EF4-FFF2-40B4-BE49-F238E27FC236}">
                <a16:creationId xmlns:a16="http://schemas.microsoft.com/office/drawing/2014/main" id="{602EF09E-0368-4B6C-9F63-8D3E9EBEF9F1}"/>
              </a:ext>
            </a:extLst>
          </p:cNvPr>
          <p:cNvSpPr txBox="1"/>
          <p:nvPr/>
        </p:nvSpPr>
        <p:spPr>
          <a:xfrm>
            <a:off x="750209" y="5949280"/>
            <a:ext cx="5913383" cy="446276"/>
          </a:xfrm>
          <a:prstGeom prst="rect">
            <a:avLst/>
          </a:prstGeom>
          <a:noFill/>
        </p:spPr>
        <p:txBody>
          <a:bodyPr wrap="square" rtlCol="0">
            <a:spAutoFit/>
          </a:bodyPr>
          <a:lstStyle/>
          <a:p>
            <a:r>
              <a:rPr lang="it-IT" sz="2300" dirty="0">
                <a:latin typeface="Calibri" panose="020F0502020204030204" pitchFamily="34" charset="0"/>
                <a:cs typeface="Calibri" panose="020F0502020204030204" pitchFamily="34" charset="0"/>
              </a:rPr>
              <a:t>Ripristino e mantenimento delle foreste</a:t>
            </a:r>
          </a:p>
        </p:txBody>
      </p:sp>
    </p:spTree>
    <p:extLst>
      <p:ext uri="{BB962C8B-B14F-4D97-AF65-F5344CB8AC3E}">
        <p14:creationId xmlns:p14="http://schemas.microsoft.com/office/powerpoint/2010/main" val="1307014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			 </a:t>
            </a:r>
            <a:endParaRPr lang="it-IT" b="1" dirty="0">
              <a:solidFill>
                <a:schemeClr val="accent1">
                  <a:lumMod val="50000"/>
                </a:schemeClr>
              </a:solidFill>
            </a:endParaRPr>
          </a:p>
        </p:txBody>
      </p:sp>
      <p:sp>
        <p:nvSpPr>
          <p:cNvPr id="4" name="AutoShape 2" descr="Risultati immagini per cambiament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cxnSp>
        <p:nvCxnSpPr>
          <p:cNvPr id="10" name="Connettore diritto 9">
            <a:extLst>
              <a:ext uri="{FF2B5EF4-FFF2-40B4-BE49-F238E27FC236}">
                <a16:creationId xmlns:a16="http://schemas.microsoft.com/office/drawing/2014/main" id="{C19E2FBE-524D-451D-A116-C6EDB35D7673}"/>
              </a:ext>
            </a:extLst>
          </p:cNvPr>
          <p:cNvCxnSpPr>
            <a:cxnSpLocks/>
          </p:cNvCxnSpPr>
          <p:nvPr/>
        </p:nvCxnSpPr>
        <p:spPr>
          <a:xfrm>
            <a:off x="1499593" y="1268760"/>
            <a:ext cx="7488832"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olo 1">
            <a:extLst>
              <a:ext uri="{FF2B5EF4-FFF2-40B4-BE49-F238E27FC236}">
                <a16:creationId xmlns:a16="http://schemas.microsoft.com/office/drawing/2014/main" id="{894A0065-8783-4674-BACC-9A41E6DFBC04}"/>
              </a:ext>
            </a:extLst>
          </p:cNvPr>
          <p:cNvSpPr txBox="1">
            <a:spLocks/>
          </p:cNvSpPr>
          <p:nvPr/>
        </p:nvSpPr>
        <p:spPr>
          <a:xfrm>
            <a:off x="457200" y="533400"/>
            <a:ext cx="8363272" cy="9906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it-IT" dirty="0"/>
              <a:t>			</a:t>
            </a:r>
            <a:endParaRPr lang="it-IT" b="1" dirty="0">
              <a:solidFill>
                <a:schemeClr val="accent3"/>
              </a:solidFill>
            </a:endParaRPr>
          </a:p>
        </p:txBody>
      </p:sp>
      <p:pic>
        <p:nvPicPr>
          <p:cNvPr id="6" name="Immagine 5" descr="Immagine che contiene screenshot, computer&#10;&#10;Descrizione generata automaticamente">
            <a:extLst>
              <a:ext uri="{FF2B5EF4-FFF2-40B4-BE49-F238E27FC236}">
                <a16:creationId xmlns:a16="http://schemas.microsoft.com/office/drawing/2014/main" id="{4E058576-96C7-4277-ADAF-0AA88AAE4C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738" t="24800" r="35825" b="14075"/>
          <a:stretch/>
        </p:blipFill>
        <p:spPr>
          <a:xfrm>
            <a:off x="0" y="356953"/>
            <a:ext cx="1259632" cy="1222171"/>
          </a:xfrm>
          <a:prstGeom prst="rect">
            <a:avLst/>
          </a:prstGeom>
        </p:spPr>
      </p:pic>
      <p:sp>
        <p:nvSpPr>
          <p:cNvPr id="7" name="Rettangolo 6">
            <a:extLst>
              <a:ext uri="{FF2B5EF4-FFF2-40B4-BE49-F238E27FC236}">
                <a16:creationId xmlns:a16="http://schemas.microsoft.com/office/drawing/2014/main" id="{336B5787-44EF-4B12-8D26-C8BE3DE70A6E}"/>
              </a:ext>
            </a:extLst>
          </p:cNvPr>
          <p:cNvSpPr/>
          <p:nvPr/>
        </p:nvSpPr>
        <p:spPr>
          <a:xfrm>
            <a:off x="2002472" y="458144"/>
            <a:ext cx="5272725" cy="707886"/>
          </a:xfrm>
          <a:prstGeom prst="rect">
            <a:avLst/>
          </a:prstGeom>
        </p:spPr>
        <p:txBody>
          <a:bodyPr wrap="none">
            <a:spAutoFit/>
          </a:bodyPr>
          <a:lstStyle/>
          <a:p>
            <a:r>
              <a:rPr lang="it-IT" sz="4000" b="1" dirty="0">
                <a:solidFill>
                  <a:srgbClr val="92D050"/>
                </a:solidFill>
                <a:latin typeface="Calibri" panose="020F0502020204030204" pitchFamily="34" charset="0"/>
                <a:cs typeface="Calibri" panose="020F0502020204030204" pitchFamily="34" charset="0"/>
              </a:rPr>
              <a:t>Le sfide per l’agricoltura</a:t>
            </a:r>
            <a:endParaRPr lang="it-IT" sz="4000" dirty="0"/>
          </a:p>
        </p:txBody>
      </p:sp>
      <p:sp>
        <p:nvSpPr>
          <p:cNvPr id="13" name="CasellaDiTesto 12">
            <a:extLst>
              <a:ext uri="{FF2B5EF4-FFF2-40B4-BE49-F238E27FC236}">
                <a16:creationId xmlns:a16="http://schemas.microsoft.com/office/drawing/2014/main" id="{DD663EE8-A7EB-492B-9955-F0D3E8546966}"/>
              </a:ext>
            </a:extLst>
          </p:cNvPr>
          <p:cNvSpPr txBox="1"/>
          <p:nvPr/>
        </p:nvSpPr>
        <p:spPr>
          <a:xfrm>
            <a:off x="1002915" y="1784584"/>
            <a:ext cx="7271841" cy="1892826"/>
          </a:xfrm>
          <a:prstGeom prst="rect">
            <a:avLst/>
          </a:prstGeom>
          <a:noFill/>
        </p:spPr>
        <p:txBody>
          <a:bodyPr wrap="square" rtlCol="0">
            <a:spAutoFit/>
          </a:bodyPr>
          <a:lstStyle/>
          <a:p>
            <a:pPr algn="ctr">
              <a:buClr>
                <a:srgbClr val="92D050"/>
              </a:buClr>
            </a:pPr>
            <a:r>
              <a:rPr lang="it-IT" sz="2600" b="1" dirty="0">
                <a:latin typeface="Calibri" panose="020F0502020204030204" pitchFamily="34" charset="0"/>
                <a:cs typeface="Calibri" panose="020F0502020204030204" pitchFamily="34" charset="0"/>
              </a:rPr>
              <a:t>Opportunità se agricoltori protagonisti</a:t>
            </a:r>
          </a:p>
          <a:p>
            <a:pPr algn="ctr">
              <a:buClr>
                <a:srgbClr val="92D050"/>
              </a:buClr>
            </a:pPr>
            <a:endParaRPr lang="it-IT" sz="2200" b="1" dirty="0">
              <a:latin typeface="Calibri" panose="020F0502020204030204" pitchFamily="34" charset="0"/>
              <a:cs typeface="Calibri" panose="020F0502020204030204" pitchFamily="34" charset="0"/>
            </a:endParaRPr>
          </a:p>
          <a:p>
            <a:pPr algn="ctr">
              <a:buClr>
                <a:srgbClr val="92D050"/>
              </a:buClr>
            </a:pPr>
            <a:r>
              <a:rPr lang="it-IT" sz="2200" b="1" dirty="0">
                <a:latin typeface="Calibri" panose="020F0502020204030204" pitchFamily="34" charset="0"/>
                <a:cs typeface="Calibri" panose="020F0502020204030204" pitchFamily="34" charset="0"/>
              </a:rPr>
              <a:t>MA </a:t>
            </a:r>
          </a:p>
          <a:p>
            <a:pPr algn="ctr">
              <a:buClr>
                <a:srgbClr val="92D050"/>
              </a:buClr>
            </a:pPr>
            <a:endParaRPr lang="it-IT" sz="2200" b="1" dirty="0">
              <a:latin typeface="Calibri" panose="020F0502020204030204" pitchFamily="34" charset="0"/>
              <a:cs typeface="Calibri" panose="020F0502020204030204" pitchFamily="34" charset="0"/>
            </a:endParaRPr>
          </a:p>
          <a:p>
            <a:pPr algn="ctr">
              <a:buClr>
                <a:srgbClr val="92D050"/>
              </a:buClr>
            </a:pPr>
            <a:r>
              <a:rPr lang="it-IT" sz="2500" b="1" dirty="0">
                <a:latin typeface="Calibri" panose="020F0502020204030204" pitchFamily="34" charset="0"/>
                <a:cs typeface="Calibri" panose="020F0502020204030204" pitchFamily="34" charset="0"/>
              </a:rPr>
              <a:t>Necessarie alcune azioni e attenzioni specifiche </a:t>
            </a:r>
          </a:p>
        </p:txBody>
      </p:sp>
      <p:sp>
        <p:nvSpPr>
          <p:cNvPr id="8" name="CasellaDiTesto 7">
            <a:extLst>
              <a:ext uri="{FF2B5EF4-FFF2-40B4-BE49-F238E27FC236}">
                <a16:creationId xmlns:a16="http://schemas.microsoft.com/office/drawing/2014/main" id="{BC143D24-C14C-44AA-82F8-55F3CAF4D997}"/>
              </a:ext>
            </a:extLst>
          </p:cNvPr>
          <p:cNvSpPr txBox="1"/>
          <p:nvPr/>
        </p:nvSpPr>
        <p:spPr>
          <a:xfrm>
            <a:off x="899592" y="3950901"/>
            <a:ext cx="7128792" cy="2092881"/>
          </a:xfrm>
          <a:prstGeom prst="rect">
            <a:avLst/>
          </a:prstGeom>
          <a:noFill/>
        </p:spPr>
        <p:txBody>
          <a:bodyPr wrap="square" rtlCol="0">
            <a:spAutoFit/>
          </a:bodyPr>
          <a:lstStyle/>
          <a:p>
            <a:pPr marL="285750" indent="-285750">
              <a:buClr>
                <a:schemeClr val="accent1">
                  <a:lumMod val="75000"/>
                </a:schemeClr>
              </a:buClr>
              <a:buFont typeface="Wingdings" panose="05000000000000000000" pitchFamily="2" charset="2"/>
              <a:buChar char="q"/>
            </a:pPr>
            <a:r>
              <a:rPr lang="it-IT" sz="2800" dirty="0">
                <a:latin typeface="Calibri" panose="020F0502020204030204" pitchFamily="34" charset="0"/>
                <a:cs typeface="Calibri" panose="020F0502020204030204" pitchFamily="34" charset="0"/>
              </a:rPr>
              <a:t> Analisi di impatto</a:t>
            </a:r>
          </a:p>
          <a:p>
            <a:pPr marL="285750" indent="-285750">
              <a:buClr>
                <a:schemeClr val="accent1">
                  <a:lumMod val="75000"/>
                </a:schemeClr>
              </a:buClr>
              <a:buFont typeface="Wingdings" panose="05000000000000000000" pitchFamily="2" charset="2"/>
              <a:buChar char="q"/>
            </a:pPr>
            <a:r>
              <a:rPr lang="it-IT" sz="2800" dirty="0">
                <a:latin typeface="Calibri" panose="020F0502020204030204" pitchFamily="34" charset="0"/>
                <a:cs typeface="Calibri" panose="020F0502020204030204" pitchFamily="34" charset="0"/>
              </a:rPr>
              <a:t> Mantenimento di livelli produttivi adeguati</a:t>
            </a:r>
          </a:p>
          <a:p>
            <a:pPr marL="285750" indent="-285750">
              <a:buClr>
                <a:schemeClr val="accent1">
                  <a:lumMod val="75000"/>
                </a:schemeClr>
              </a:buClr>
              <a:buFont typeface="Wingdings" panose="05000000000000000000" pitchFamily="2" charset="2"/>
              <a:buChar char="q"/>
            </a:pPr>
            <a:r>
              <a:rPr lang="it-IT" sz="2800" dirty="0">
                <a:latin typeface="Calibri" panose="020F0502020204030204" pitchFamily="34" charset="0"/>
                <a:cs typeface="Calibri" panose="020F0502020204030204" pitchFamily="34" charset="0"/>
              </a:rPr>
              <a:t> Competitività del sistema</a:t>
            </a:r>
          </a:p>
          <a:p>
            <a:pPr marL="285750" indent="-285750">
              <a:buClr>
                <a:schemeClr val="accent1">
                  <a:lumMod val="75000"/>
                </a:schemeClr>
              </a:buClr>
              <a:buFont typeface="Wingdings" panose="05000000000000000000" pitchFamily="2" charset="2"/>
              <a:buChar char="q"/>
            </a:pPr>
            <a:r>
              <a:rPr lang="it-IT" sz="2800" dirty="0">
                <a:latin typeface="Calibri" panose="020F0502020204030204" pitchFamily="34" charset="0"/>
                <a:cs typeface="Calibri" panose="020F0502020204030204" pitchFamily="34" charset="0"/>
              </a:rPr>
              <a:t> Attenzione al consumatore</a:t>
            </a:r>
          </a:p>
          <a:p>
            <a:endParaRPr lang="it-IT" dirty="0"/>
          </a:p>
        </p:txBody>
      </p:sp>
    </p:spTree>
    <p:extLst>
      <p:ext uri="{BB962C8B-B14F-4D97-AF65-F5344CB8AC3E}">
        <p14:creationId xmlns:p14="http://schemas.microsoft.com/office/powerpoint/2010/main" val="4045601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AutoShape 2" descr="Risultati immagini per cambiament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cxnSp>
        <p:nvCxnSpPr>
          <p:cNvPr id="10" name="Connettore diritto 9">
            <a:extLst>
              <a:ext uri="{FF2B5EF4-FFF2-40B4-BE49-F238E27FC236}">
                <a16:creationId xmlns:a16="http://schemas.microsoft.com/office/drawing/2014/main" id="{C19E2FBE-524D-451D-A116-C6EDB35D7673}"/>
              </a:ext>
            </a:extLst>
          </p:cNvPr>
          <p:cNvCxnSpPr>
            <a:cxnSpLocks/>
          </p:cNvCxnSpPr>
          <p:nvPr/>
        </p:nvCxnSpPr>
        <p:spPr>
          <a:xfrm>
            <a:off x="1499593" y="1268760"/>
            <a:ext cx="7488832"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olo 1">
            <a:extLst>
              <a:ext uri="{FF2B5EF4-FFF2-40B4-BE49-F238E27FC236}">
                <a16:creationId xmlns:a16="http://schemas.microsoft.com/office/drawing/2014/main" id="{894A0065-8783-4674-BACC-9A41E6DFBC04}"/>
              </a:ext>
            </a:extLst>
          </p:cNvPr>
          <p:cNvSpPr txBox="1">
            <a:spLocks/>
          </p:cNvSpPr>
          <p:nvPr/>
        </p:nvSpPr>
        <p:spPr>
          <a:xfrm>
            <a:off x="457200" y="533400"/>
            <a:ext cx="8363272" cy="9906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it-IT" dirty="0"/>
              <a:t>			</a:t>
            </a:r>
            <a:endParaRPr lang="it-IT" b="1" dirty="0">
              <a:solidFill>
                <a:schemeClr val="accent3"/>
              </a:solidFill>
            </a:endParaRPr>
          </a:p>
        </p:txBody>
      </p:sp>
      <p:pic>
        <p:nvPicPr>
          <p:cNvPr id="6" name="Immagine 5" descr="Immagine che contiene screenshot, computer&#10;&#10;Descrizione generata automaticamente">
            <a:extLst>
              <a:ext uri="{FF2B5EF4-FFF2-40B4-BE49-F238E27FC236}">
                <a16:creationId xmlns:a16="http://schemas.microsoft.com/office/drawing/2014/main" id="{4E058576-96C7-4277-ADAF-0AA88AAE4C6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738" t="24800" r="35825" b="14075"/>
          <a:stretch/>
        </p:blipFill>
        <p:spPr>
          <a:xfrm>
            <a:off x="0" y="356953"/>
            <a:ext cx="1259632" cy="1222171"/>
          </a:xfrm>
          <a:prstGeom prst="rect">
            <a:avLst/>
          </a:prstGeom>
        </p:spPr>
      </p:pic>
      <p:sp>
        <p:nvSpPr>
          <p:cNvPr id="7" name="Rettangolo 6">
            <a:extLst>
              <a:ext uri="{FF2B5EF4-FFF2-40B4-BE49-F238E27FC236}">
                <a16:creationId xmlns:a16="http://schemas.microsoft.com/office/drawing/2014/main" id="{336B5787-44EF-4B12-8D26-C8BE3DE70A6E}"/>
              </a:ext>
            </a:extLst>
          </p:cNvPr>
          <p:cNvSpPr/>
          <p:nvPr/>
        </p:nvSpPr>
        <p:spPr>
          <a:xfrm>
            <a:off x="1717163" y="460570"/>
            <a:ext cx="6724726" cy="707886"/>
          </a:xfrm>
          <a:prstGeom prst="rect">
            <a:avLst/>
          </a:prstGeom>
        </p:spPr>
        <p:txBody>
          <a:bodyPr wrap="none">
            <a:spAutoFit/>
          </a:bodyPr>
          <a:lstStyle/>
          <a:p>
            <a:r>
              <a:rPr lang="it-IT" sz="4000" b="1" dirty="0">
                <a:solidFill>
                  <a:srgbClr val="92D050"/>
                </a:solidFill>
                <a:latin typeface="Calibri" panose="020F0502020204030204" pitchFamily="34" charset="0"/>
                <a:cs typeface="Calibri" panose="020F0502020204030204" pitchFamily="34" charset="0"/>
              </a:rPr>
              <a:t>Il contributo della PAC 2023-27</a:t>
            </a:r>
            <a:endParaRPr lang="it-IT" sz="4000" dirty="0"/>
          </a:p>
        </p:txBody>
      </p:sp>
      <p:sp>
        <p:nvSpPr>
          <p:cNvPr id="13" name="CasellaDiTesto 12">
            <a:extLst>
              <a:ext uri="{FF2B5EF4-FFF2-40B4-BE49-F238E27FC236}">
                <a16:creationId xmlns:a16="http://schemas.microsoft.com/office/drawing/2014/main" id="{DD663EE8-A7EB-492B-9955-F0D3E8546966}"/>
              </a:ext>
            </a:extLst>
          </p:cNvPr>
          <p:cNvSpPr txBox="1"/>
          <p:nvPr/>
        </p:nvSpPr>
        <p:spPr>
          <a:xfrm>
            <a:off x="2026579" y="908720"/>
            <a:ext cx="5701804" cy="3631763"/>
          </a:xfrm>
          <a:prstGeom prst="rect">
            <a:avLst/>
          </a:prstGeom>
          <a:noFill/>
        </p:spPr>
        <p:txBody>
          <a:bodyPr wrap="square" rtlCol="0">
            <a:spAutoFit/>
          </a:bodyPr>
          <a:lstStyle/>
          <a:p>
            <a:pPr>
              <a:buClr>
                <a:srgbClr val="92D050"/>
              </a:buClr>
            </a:pPr>
            <a:endParaRPr lang="it-IT" sz="2200" dirty="0">
              <a:latin typeface="Calibri" panose="020F0502020204030204" pitchFamily="34" charset="0"/>
              <a:cs typeface="Calibri" panose="020F0502020204030204" pitchFamily="34" charset="0"/>
            </a:endParaRPr>
          </a:p>
          <a:p>
            <a:pPr algn="ctr">
              <a:buClr>
                <a:srgbClr val="92D050"/>
              </a:buClr>
            </a:pPr>
            <a:endParaRPr lang="it-IT" sz="2800" dirty="0">
              <a:latin typeface="Calibri" panose="020F0502020204030204" pitchFamily="34" charset="0"/>
              <a:cs typeface="Calibri" panose="020F0502020204030204" pitchFamily="34" charset="0"/>
            </a:endParaRPr>
          </a:p>
          <a:p>
            <a:pPr algn="ctr">
              <a:buClr>
                <a:srgbClr val="92D050"/>
              </a:buClr>
            </a:pPr>
            <a:r>
              <a:rPr lang="it-IT" sz="3400" b="1" dirty="0">
                <a:latin typeface="Calibri" panose="020F0502020204030204" pitchFamily="34" charset="0"/>
                <a:cs typeface="Calibri" panose="020F0502020204030204" pitchFamily="34" charset="0"/>
              </a:rPr>
              <a:t>La Riforma della PAC risponde agli obiettivi di sostenibilità?</a:t>
            </a:r>
          </a:p>
          <a:p>
            <a:pPr algn="ctr">
              <a:buClr>
                <a:srgbClr val="92D050"/>
              </a:buClr>
            </a:pPr>
            <a:endParaRPr lang="it-IT" sz="2800" dirty="0">
              <a:latin typeface="Calibri" panose="020F0502020204030204" pitchFamily="34" charset="0"/>
              <a:cs typeface="Calibri" panose="020F0502020204030204" pitchFamily="34" charset="0"/>
            </a:endParaRPr>
          </a:p>
          <a:p>
            <a:pPr algn="ctr">
              <a:buClr>
                <a:srgbClr val="92D050"/>
              </a:buClr>
            </a:pPr>
            <a:endParaRPr lang="it-IT" sz="2800" dirty="0">
              <a:latin typeface="Calibri" panose="020F0502020204030204" pitchFamily="34" charset="0"/>
              <a:cs typeface="Calibri" panose="020F0502020204030204" pitchFamily="34" charset="0"/>
            </a:endParaRPr>
          </a:p>
          <a:p>
            <a:pPr algn="ctr">
              <a:buClr>
                <a:srgbClr val="92D050"/>
              </a:buClr>
            </a:pPr>
            <a:endParaRPr lang="it-IT" sz="2800" u="sng" dirty="0">
              <a:latin typeface="Calibri" panose="020F0502020204030204" pitchFamily="34" charset="0"/>
              <a:cs typeface="Calibri" panose="020F0502020204030204" pitchFamily="34" charset="0"/>
            </a:endParaRPr>
          </a:p>
          <a:p>
            <a:pPr>
              <a:buClr>
                <a:srgbClr val="92D050"/>
              </a:buClr>
            </a:pPr>
            <a:endParaRPr lang="it-IT" sz="2800" dirty="0">
              <a:latin typeface="Calibri" panose="020F0502020204030204" pitchFamily="34" charset="0"/>
              <a:cs typeface="Calibri" panose="020F0502020204030204" pitchFamily="34" charset="0"/>
            </a:endParaRPr>
          </a:p>
        </p:txBody>
      </p:sp>
      <p:sp>
        <p:nvSpPr>
          <p:cNvPr id="11" name="Segnaposto contenuto 10">
            <a:extLst>
              <a:ext uri="{FF2B5EF4-FFF2-40B4-BE49-F238E27FC236}">
                <a16:creationId xmlns:a16="http://schemas.microsoft.com/office/drawing/2014/main" id="{8B4B19D9-5EA3-4A91-8D73-A84B718D8E58}"/>
              </a:ext>
            </a:extLst>
          </p:cNvPr>
          <p:cNvSpPr>
            <a:spLocks noGrp="1"/>
          </p:cNvSpPr>
          <p:nvPr>
            <p:ph sz="half" idx="1"/>
          </p:nvPr>
        </p:nvSpPr>
        <p:spPr>
          <a:xfrm>
            <a:off x="421368" y="3578790"/>
            <a:ext cx="3898776" cy="2818640"/>
          </a:xfrm>
          <a:ln w="31750">
            <a:solidFill>
              <a:schemeClr val="accent1">
                <a:lumMod val="75000"/>
              </a:schemeClr>
            </a:solidFill>
          </a:ln>
        </p:spPr>
        <p:txBody>
          <a:bodyPr/>
          <a:lstStyle/>
          <a:p>
            <a:pPr marL="0" indent="0">
              <a:buNone/>
            </a:pPr>
            <a:r>
              <a:rPr lang="it-IT" dirty="0"/>
              <a:t>Condizionalità rafforzata</a:t>
            </a:r>
          </a:p>
          <a:p>
            <a:endParaRPr lang="it-IT" dirty="0"/>
          </a:p>
          <a:p>
            <a:pPr marL="0" indent="0">
              <a:buNone/>
            </a:pPr>
            <a:r>
              <a:rPr lang="it-IT" dirty="0"/>
              <a:t>Eco-Schemi</a:t>
            </a:r>
          </a:p>
        </p:txBody>
      </p:sp>
      <p:sp>
        <p:nvSpPr>
          <p:cNvPr id="12" name="Segnaposto contenuto 11">
            <a:extLst>
              <a:ext uri="{FF2B5EF4-FFF2-40B4-BE49-F238E27FC236}">
                <a16:creationId xmlns:a16="http://schemas.microsoft.com/office/drawing/2014/main" id="{4DA32218-3603-4C0A-ABC1-0DCC725ECD12}"/>
              </a:ext>
            </a:extLst>
          </p:cNvPr>
          <p:cNvSpPr>
            <a:spLocks noGrp="1"/>
          </p:cNvSpPr>
          <p:nvPr>
            <p:ph sz="half" idx="2"/>
          </p:nvPr>
        </p:nvSpPr>
        <p:spPr>
          <a:xfrm>
            <a:off x="4474852" y="3578790"/>
            <a:ext cx="4325652" cy="2818640"/>
          </a:xfrm>
          <a:ln w="31750">
            <a:solidFill>
              <a:schemeClr val="accent1">
                <a:lumMod val="75000"/>
              </a:schemeClr>
            </a:solidFill>
          </a:ln>
        </p:spPr>
        <p:txBody>
          <a:bodyPr/>
          <a:lstStyle/>
          <a:p>
            <a:pPr marL="0" indent="0">
              <a:buNone/>
            </a:pPr>
            <a:r>
              <a:rPr lang="it-IT" dirty="0"/>
              <a:t>Misure ambiente II P</a:t>
            </a:r>
          </a:p>
          <a:p>
            <a:pPr marL="0" indent="0">
              <a:buNone/>
            </a:pPr>
            <a:endParaRPr lang="it-IT" dirty="0"/>
          </a:p>
          <a:p>
            <a:pPr marL="0" indent="0">
              <a:buNone/>
            </a:pPr>
            <a:r>
              <a:rPr lang="it-IT" dirty="0"/>
              <a:t>Servizio di consulenza alle aziende (Farm </a:t>
            </a:r>
            <a:r>
              <a:rPr lang="it-IT" dirty="0" err="1"/>
              <a:t>advisory</a:t>
            </a:r>
            <a:r>
              <a:rPr lang="it-IT" dirty="0"/>
              <a:t> system)</a:t>
            </a:r>
          </a:p>
        </p:txBody>
      </p:sp>
      <p:cxnSp>
        <p:nvCxnSpPr>
          <p:cNvPr id="3" name="Connettore 2 2">
            <a:extLst>
              <a:ext uri="{FF2B5EF4-FFF2-40B4-BE49-F238E27FC236}">
                <a16:creationId xmlns:a16="http://schemas.microsoft.com/office/drawing/2014/main" id="{89D2D5CE-8DA8-454A-A0EA-BA963F5E5CDA}"/>
              </a:ext>
            </a:extLst>
          </p:cNvPr>
          <p:cNvCxnSpPr>
            <a:cxnSpLocks/>
          </p:cNvCxnSpPr>
          <p:nvPr/>
        </p:nvCxnSpPr>
        <p:spPr>
          <a:xfrm>
            <a:off x="4474852" y="2780928"/>
            <a:ext cx="0" cy="648072"/>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6648279"/>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			 </a:t>
            </a:r>
            <a:endParaRPr lang="it-IT" b="1" dirty="0">
              <a:solidFill>
                <a:schemeClr val="accent1">
                  <a:lumMod val="50000"/>
                </a:schemeClr>
              </a:solidFill>
            </a:endParaRPr>
          </a:p>
        </p:txBody>
      </p:sp>
      <p:sp>
        <p:nvSpPr>
          <p:cNvPr id="4" name="AutoShape 2" descr="Risultati immagini per cambiament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cxnSp>
        <p:nvCxnSpPr>
          <p:cNvPr id="10" name="Connettore diritto 9">
            <a:extLst>
              <a:ext uri="{FF2B5EF4-FFF2-40B4-BE49-F238E27FC236}">
                <a16:creationId xmlns:a16="http://schemas.microsoft.com/office/drawing/2014/main" id="{C19E2FBE-524D-451D-A116-C6EDB35D7673}"/>
              </a:ext>
            </a:extLst>
          </p:cNvPr>
          <p:cNvCxnSpPr>
            <a:cxnSpLocks/>
          </p:cNvCxnSpPr>
          <p:nvPr/>
        </p:nvCxnSpPr>
        <p:spPr>
          <a:xfrm>
            <a:off x="1499593" y="1268760"/>
            <a:ext cx="7488832"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olo 1">
            <a:extLst>
              <a:ext uri="{FF2B5EF4-FFF2-40B4-BE49-F238E27FC236}">
                <a16:creationId xmlns:a16="http://schemas.microsoft.com/office/drawing/2014/main" id="{894A0065-8783-4674-BACC-9A41E6DFBC04}"/>
              </a:ext>
            </a:extLst>
          </p:cNvPr>
          <p:cNvSpPr txBox="1">
            <a:spLocks/>
          </p:cNvSpPr>
          <p:nvPr/>
        </p:nvSpPr>
        <p:spPr>
          <a:xfrm>
            <a:off x="457200" y="533400"/>
            <a:ext cx="8363272" cy="9906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it-IT" dirty="0"/>
              <a:t>			</a:t>
            </a:r>
            <a:endParaRPr lang="it-IT" b="1" dirty="0">
              <a:solidFill>
                <a:schemeClr val="accent3"/>
              </a:solidFill>
            </a:endParaRPr>
          </a:p>
        </p:txBody>
      </p:sp>
      <p:pic>
        <p:nvPicPr>
          <p:cNvPr id="6" name="Immagine 5" descr="Immagine che contiene screenshot, computer&#10;&#10;Descrizione generata automaticamente">
            <a:extLst>
              <a:ext uri="{FF2B5EF4-FFF2-40B4-BE49-F238E27FC236}">
                <a16:creationId xmlns:a16="http://schemas.microsoft.com/office/drawing/2014/main" id="{4E058576-96C7-4277-ADAF-0AA88AAE4C6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738" t="24800" r="35825" b="14075"/>
          <a:stretch/>
        </p:blipFill>
        <p:spPr>
          <a:xfrm>
            <a:off x="0" y="356953"/>
            <a:ext cx="1259632" cy="1222171"/>
          </a:xfrm>
          <a:prstGeom prst="rect">
            <a:avLst/>
          </a:prstGeom>
        </p:spPr>
      </p:pic>
      <p:sp>
        <p:nvSpPr>
          <p:cNvPr id="7" name="Rettangolo 6">
            <a:extLst>
              <a:ext uri="{FF2B5EF4-FFF2-40B4-BE49-F238E27FC236}">
                <a16:creationId xmlns:a16="http://schemas.microsoft.com/office/drawing/2014/main" id="{336B5787-44EF-4B12-8D26-C8BE3DE70A6E}"/>
              </a:ext>
            </a:extLst>
          </p:cNvPr>
          <p:cNvSpPr/>
          <p:nvPr/>
        </p:nvSpPr>
        <p:spPr>
          <a:xfrm>
            <a:off x="1913898" y="449719"/>
            <a:ext cx="6660221" cy="707886"/>
          </a:xfrm>
          <a:prstGeom prst="rect">
            <a:avLst/>
          </a:prstGeom>
        </p:spPr>
        <p:txBody>
          <a:bodyPr wrap="none">
            <a:spAutoFit/>
          </a:bodyPr>
          <a:lstStyle/>
          <a:p>
            <a:r>
              <a:rPr lang="it-IT" sz="4000" b="1" dirty="0">
                <a:solidFill>
                  <a:srgbClr val="92D050"/>
                </a:solidFill>
                <a:latin typeface="Calibri" panose="020F0502020204030204" pitchFamily="34" charset="0"/>
                <a:cs typeface="Calibri" panose="020F0502020204030204" pitchFamily="34" charset="0"/>
              </a:rPr>
              <a:t>PAC 2023-27 Ambiente e clima</a:t>
            </a:r>
            <a:endParaRPr lang="it-IT" sz="4000" dirty="0"/>
          </a:p>
        </p:txBody>
      </p:sp>
      <p:sp>
        <p:nvSpPr>
          <p:cNvPr id="13" name="CasellaDiTesto 12">
            <a:extLst>
              <a:ext uri="{FF2B5EF4-FFF2-40B4-BE49-F238E27FC236}">
                <a16:creationId xmlns:a16="http://schemas.microsoft.com/office/drawing/2014/main" id="{DD663EE8-A7EB-492B-9955-F0D3E8546966}"/>
              </a:ext>
            </a:extLst>
          </p:cNvPr>
          <p:cNvSpPr txBox="1"/>
          <p:nvPr/>
        </p:nvSpPr>
        <p:spPr>
          <a:xfrm>
            <a:off x="697161" y="606693"/>
            <a:ext cx="8229600" cy="5447645"/>
          </a:xfrm>
          <a:prstGeom prst="rect">
            <a:avLst/>
          </a:prstGeom>
          <a:noFill/>
        </p:spPr>
        <p:txBody>
          <a:bodyPr wrap="square" rtlCol="0">
            <a:spAutoFit/>
          </a:bodyPr>
          <a:lstStyle/>
          <a:p>
            <a:pPr>
              <a:buClr>
                <a:srgbClr val="92D050"/>
              </a:buClr>
            </a:pPr>
            <a:endParaRPr lang="it-IT" sz="2200" dirty="0">
              <a:latin typeface="Calibri" panose="020F0502020204030204" pitchFamily="34" charset="0"/>
              <a:cs typeface="Calibri" panose="020F0502020204030204" pitchFamily="34" charset="0"/>
            </a:endParaRPr>
          </a:p>
          <a:p>
            <a:pPr algn="ctr">
              <a:buClr>
                <a:srgbClr val="92D050"/>
              </a:buClr>
            </a:pPr>
            <a:endParaRPr lang="it-IT" sz="2800" dirty="0">
              <a:latin typeface="Calibri" panose="020F0502020204030204" pitchFamily="34" charset="0"/>
              <a:cs typeface="Calibri" panose="020F0502020204030204" pitchFamily="34" charset="0"/>
            </a:endParaRPr>
          </a:p>
          <a:p>
            <a:pPr algn="ctr">
              <a:buClr>
                <a:srgbClr val="92D050"/>
              </a:buClr>
            </a:pPr>
            <a:r>
              <a:rPr lang="it-IT" sz="2800" u="sng" dirty="0">
                <a:latin typeface="Calibri" panose="020F0502020204030204" pitchFamily="34" charset="0"/>
                <a:cs typeface="Calibri" panose="020F0502020204030204" pitchFamily="34" charset="0"/>
              </a:rPr>
              <a:t> NUOVA CONDIZIONALITA’ RAFFORZATA </a:t>
            </a:r>
          </a:p>
          <a:p>
            <a:pPr algn="ctr">
              <a:buClr>
                <a:srgbClr val="92D050"/>
              </a:buClr>
            </a:pPr>
            <a:endParaRPr lang="it-IT" sz="2800" u="sng" dirty="0">
              <a:latin typeface="Calibri" panose="020F0502020204030204" pitchFamily="34" charset="0"/>
              <a:cs typeface="Calibri" panose="020F0502020204030204" pitchFamily="34" charset="0"/>
            </a:endParaRPr>
          </a:p>
          <a:p>
            <a:pPr algn="just">
              <a:buClr>
                <a:srgbClr val="92D050"/>
              </a:buClr>
            </a:pPr>
            <a:r>
              <a:rPr lang="it-IT" sz="1500" dirty="0">
                <a:latin typeface="Calibri" panose="020F0502020204030204" pitchFamily="34" charset="0"/>
                <a:cs typeface="Calibri" panose="020F0502020204030204" pitchFamily="34" charset="0"/>
              </a:rPr>
              <a:t>10 BCAA - Buone condizioni agronomiche ambientali</a:t>
            </a:r>
          </a:p>
          <a:p>
            <a:pPr algn="just">
              <a:buClr>
                <a:srgbClr val="92D050"/>
              </a:buClr>
            </a:pPr>
            <a:r>
              <a:rPr lang="it-IT" sz="1500" dirty="0">
                <a:latin typeface="Calibri" panose="020F0502020204030204" pitchFamily="34" charset="0"/>
                <a:cs typeface="Calibri" panose="020F0502020204030204" pitchFamily="34" charset="0"/>
              </a:rPr>
              <a:t>16 CGO - Criteri gestione obbligatoria</a:t>
            </a:r>
          </a:p>
          <a:p>
            <a:pPr algn="just">
              <a:buClr>
                <a:srgbClr val="92D050"/>
              </a:buClr>
            </a:pPr>
            <a:endParaRPr lang="it-IT" sz="1900" dirty="0">
              <a:latin typeface="Calibri" panose="020F0502020204030204" pitchFamily="34" charset="0"/>
              <a:cs typeface="Calibri" panose="020F0502020204030204" pitchFamily="34" charset="0"/>
            </a:endParaRPr>
          </a:p>
          <a:p>
            <a:pPr marL="342900" indent="-342900" algn="just">
              <a:buClr>
                <a:srgbClr val="92D050"/>
              </a:buClr>
              <a:buFont typeface="Wingdings" panose="05000000000000000000" pitchFamily="2" charset="2"/>
              <a:buChar char="¬"/>
            </a:pPr>
            <a:r>
              <a:rPr lang="it-IT" sz="2800" dirty="0">
                <a:latin typeface="Calibri" panose="020F0502020204030204" pitchFamily="34" charset="0"/>
                <a:cs typeface="Calibri" panose="020F0502020204030204" pitchFamily="34" charset="0"/>
              </a:rPr>
              <a:t>I Pilastro - Eco-Schemi </a:t>
            </a:r>
          </a:p>
          <a:p>
            <a:pPr algn="just">
              <a:buClr>
                <a:srgbClr val="92D050"/>
              </a:buClr>
            </a:pPr>
            <a:r>
              <a:rPr lang="it-IT" sz="1500" dirty="0">
                <a:latin typeface="Calibri" panose="020F0502020204030204" pitchFamily="34" charset="0"/>
                <a:cs typeface="Calibri" panose="020F0502020204030204" pitchFamily="34" charset="0"/>
              </a:rPr>
              <a:t>(esempi proposti: agricoltura biologica, agroecologia- rotazione delle colture con colture leguminose, un sistema di allevamento a bassa intensità, uso di colture/varietà vegetali più resistenti ai cambiamenti climatici, miglioramento della coltivazione del riso per ridurre le emissioni di metano- agricoltura di precisione per ridurre gli input; pratiche di gestione integrata dei parassiti; Piani di allevamento e benessere degli animali)</a:t>
            </a:r>
          </a:p>
          <a:p>
            <a:pPr algn="just">
              <a:buClr>
                <a:srgbClr val="92D050"/>
              </a:buClr>
            </a:pPr>
            <a:endParaRPr lang="it-IT" sz="1900" i="1" dirty="0">
              <a:latin typeface="Calibri" panose="020F0502020204030204" pitchFamily="34" charset="0"/>
              <a:cs typeface="Calibri" panose="020F0502020204030204" pitchFamily="34" charset="0"/>
            </a:endParaRPr>
          </a:p>
          <a:p>
            <a:pPr marL="342900" indent="-342900">
              <a:buClr>
                <a:srgbClr val="92D050"/>
              </a:buClr>
              <a:buFont typeface="Wingdings" panose="05000000000000000000" pitchFamily="2" charset="2"/>
              <a:buChar char="¬"/>
            </a:pPr>
            <a:r>
              <a:rPr lang="it-IT" sz="2800" dirty="0">
                <a:latin typeface="Calibri" panose="020F0502020204030204" pitchFamily="34" charset="0"/>
                <a:cs typeface="Calibri" panose="020F0502020204030204" pitchFamily="34" charset="0"/>
              </a:rPr>
              <a:t>II Pilastro - Misure agro-climatiche ambientali SR </a:t>
            </a:r>
          </a:p>
          <a:p>
            <a:pPr>
              <a:buClr>
                <a:srgbClr val="92D050"/>
              </a:buClr>
            </a:pPr>
            <a:r>
              <a:rPr lang="it-IT" sz="1500" dirty="0">
                <a:latin typeface="Calibri" panose="020F0502020204030204" pitchFamily="34" charset="0"/>
                <a:cs typeface="Calibri" panose="020F0502020204030204" pitchFamily="34" charset="0"/>
              </a:rPr>
              <a:t>(almeno 30% Budget)</a:t>
            </a:r>
          </a:p>
          <a:p>
            <a:pPr>
              <a:buClr>
                <a:srgbClr val="92D050"/>
              </a:buClr>
            </a:pPr>
            <a:endParaRPr lang="it-IT" sz="2800" dirty="0">
              <a:latin typeface="Calibri" panose="020F0502020204030204" pitchFamily="34" charset="0"/>
              <a:cs typeface="Calibri" panose="020F0502020204030204" pitchFamily="34" charset="0"/>
            </a:endParaRPr>
          </a:p>
        </p:txBody>
      </p:sp>
      <p:sp>
        <p:nvSpPr>
          <p:cNvPr id="5" name="Rettangolo 4">
            <a:extLst>
              <a:ext uri="{FF2B5EF4-FFF2-40B4-BE49-F238E27FC236}">
                <a16:creationId xmlns:a16="http://schemas.microsoft.com/office/drawing/2014/main" id="{29B41BA5-1B39-4893-80D4-4E6F6702F796}"/>
              </a:ext>
            </a:extLst>
          </p:cNvPr>
          <p:cNvSpPr/>
          <p:nvPr/>
        </p:nvSpPr>
        <p:spPr>
          <a:xfrm>
            <a:off x="827584" y="5745395"/>
            <a:ext cx="7488832" cy="694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600" b="1" dirty="0">
                <a:latin typeface="Calibri" panose="020F0502020204030204" pitchFamily="34" charset="0"/>
                <a:cs typeface="Calibri" panose="020F0502020204030204" pitchFamily="34" charset="0"/>
              </a:rPr>
              <a:t>Finalità delle misure rivolte a obiettivi GREEN DEAL</a:t>
            </a:r>
          </a:p>
        </p:txBody>
      </p:sp>
    </p:spTree>
    <p:extLst>
      <p:ext uri="{BB962C8B-B14F-4D97-AF65-F5344CB8AC3E}">
        <p14:creationId xmlns:p14="http://schemas.microsoft.com/office/powerpoint/2010/main" val="188284737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			 </a:t>
            </a:r>
            <a:endParaRPr lang="it-IT" b="1" dirty="0">
              <a:solidFill>
                <a:schemeClr val="accent1">
                  <a:lumMod val="50000"/>
                </a:schemeClr>
              </a:solidFill>
            </a:endParaRPr>
          </a:p>
        </p:txBody>
      </p:sp>
      <p:sp>
        <p:nvSpPr>
          <p:cNvPr id="4" name="AutoShape 2" descr="Risultati immagini per cambiament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cxnSp>
        <p:nvCxnSpPr>
          <p:cNvPr id="10" name="Connettore diritto 9">
            <a:extLst>
              <a:ext uri="{FF2B5EF4-FFF2-40B4-BE49-F238E27FC236}">
                <a16:creationId xmlns:a16="http://schemas.microsoft.com/office/drawing/2014/main" id="{C19E2FBE-524D-451D-A116-C6EDB35D7673}"/>
              </a:ext>
            </a:extLst>
          </p:cNvPr>
          <p:cNvCxnSpPr>
            <a:cxnSpLocks/>
          </p:cNvCxnSpPr>
          <p:nvPr/>
        </p:nvCxnSpPr>
        <p:spPr>
          <a:xfrm>
            <a:off x="1499593" y="1268760"/>
            <a:ext cx="7488832"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olo 1">
            <a:extLst>
              <a:ext uri="{FF2B5EF4-FFF2-40B4-BE49-F238E27FC236}">
                <a16:creationId xmlns:a16="http://schemas.microsoft.com/office/drawing/2014/main" id="{894A0065-8783-4674-BACC-9A41E6DFBC04}"/>
              </a:ext>
            </a:extLst>
          </p:cNvPr>
          <p:cNvSpPr txBox="1">
            <a:spLocks/>
          </p:cNvSpPr>
          <p:nvPr/>
        </p:nvSpPr>
        <p:spPr>
          <a:xfrm>
            <a:off x="457200" y="533400"/>
            <a:ext cx="8363272" cy="9906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it-IT" dirty="0"/>
              <a:t>			</a:t>
            </a:r>
            <a:endParaRPr lang="it-IT" b="1" dirty="0">
              <a:solidFill>
                <a:schemeClr val="accent3"/>
              </a:solidFill>
            </a:endParaRPr>
          </a:p>
        </p:txBody>
      </p:sp>
      <p:pic>
        <p:nvPicPr>
          <p:cNvPr id="6" name="Immagine 5" descr="Immagine che contiene screenshot, computer&#10;&#10;Descrizione generata automaticamente">
            <a:extLst>
              <a:ext uri="{FF2B5EF4-FFF2-40B4-BE49-F238E27FC236}">
                <a16:creationId xmlns:a16="http://schemas.microsoft.com/office/drawing/2014/main" id="{4E058576-96C7-4277-ADAF-0AA88AAE4C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738" t="24800" r="35825" b="14075"/>
          <a:stretch/>
        </p:blipFill>
        <p:spPr>
          <a:xfrm>
            <a:off x="0" y="356953"/>
            <a:ext cx="1259632" cy="1222171"/>
          </a:xfrm>
          <a:prstGeom prst="rect">
            <a:avLst/>
          </a:prstGeom>
        </p:spPr>
      </p:pic>
      <p:sp>
        <p:nvSpPr>
          <p:cNvPr id="13" name="CasellaDiTesto 12">
            <a:extLst>
              <a:ext uri="{FF2B5EF4-FFF2-40B4-BE49-F238E27FC236}">
                <a16:creationId xmlns:a16="http://schemas.microsoft.com/office/drawing/2014/main" id="{DD663EE8-A7EB-492B-9955-F0D3E8546966}"/>
              </a:ext>
            </a:extLst>
          </p:cNvPr>
          <p:cNvSpPr txBox="1"/>
          <p:nvPr/>
        </p:nvSpPr>
        <p:spPr>
          <a:xfrm>
            <a:off x="623529" y="1118046"/>
            <a:ext cx="8147247" cy="5693866"/>
          </a:xfrm>
          <a:prstGeom prst="rect">
            <a:avLst/>
          </a:prstGeom>
          <a:noFill/>
        </p:spPr>
        <p:txBody>
          <a:bodyPr wrap="square" rtlCol="0">
            <a:spAutoFit/>
          </a:bodyPr>
          <a:lstStyle/>
          <a:p>
            <a:pPr>
              <a:buClr>
                <a:srgbClr val="92D050"/>
              </a:buClr>
            </a:pPr>
            <a:endParaRPr lang="it-IT" sz="2200" dirty="0">
              <a:latin typeface="Calibri" panose="020F0502020204030204" pitchFamily="34" charset="0"/>
              <a:cs typeface="Calibri" panose="020F0502020204030204" pitchFamily="34" charset="0"/>
            </a:endParaRPr>
          </a:p>
          <a:p>
            <a:pPr algn="l"/>
            <a:endParaRPr lang="it-IT" sz="1800" b="0" i="0" u="none" strike="noStrike" baseline="0" dirty="0">
              <a:solidFill>
                <a:srgbClr val="000000"/>
              </a:solidFill>
              <a:latin typeface="Calibri" panose="020F0502020204030204" pitchFamily="34" charset="0"/>
            </a:endParaRPr>
          </a:p>
          <a:p>
            <a:pPr marL="285750" indent="-285750" algn="just">
              <a:buClr>
                <a:schemeClr val="accent1">
                  <a:lumMod val="75000"/>
                </a:schemeClr>
              </a:buClr>
              <a:buFont typeface="Arial" panose="020B0604020202020204" pitchFamily="34" charset="0"/>
              <a:buChar char="•"/>
            </a:pPr>
            <a:r>
              <a:rPr lang="it-IT" b="1" dirty="0">
                <a:solidFill>
                  <a:srgbClr val="000000"/>
                </a:solidFill>
                <a:effectLst>
                  <a:outerShdw blurRad="38100" dist="38100" dir="2700000" algn="tl">
                    <a:srgbClr val="000000">
                      <a:alpha val="43137"/>
                    </a:srgbClr>
                  </a:outerShdw>
                </a:effectLst>
                <a:latin typeface="Calibri" panose="020F0502020204030204" pitchFamily="34" charset="0"/>
              </a:rPr>
              <a:t>Agricoltura biologica </a:t>
            </a:r>
            <a:r>
              <a:rPr lang="it-IT" dirty="0">
                <a:solidFill>
                  <a:srgbClr val="000000"/>
                </a:solidFill>
                <a:latin typeface="Calibri" panose="020F0502020204030204" pitchFamily="34" charset="0"/>
              </a:rPr>
              <a:t>(superfici, incentivi, </a:t>
            </a:r>
            <a:r>
              <a:rPr lang="it-IT" dirty="0" err="1">
                <a:solidFill>
                  <a:srgbClr val="000000"/>
                </a:solidFill>
                <a:latin typeface="Calibri" panose="020F0502020204030204" pitchFamily="34" charset="0"/>
              </a:rPr>
              <a:t>biodistretti</a:t>
            </a:r>
            <a:r>
              <a:rPr lang="it-IT" dirty="0">
                <a:solidFill>
                  <a:srgbClr val="000000"/>
                </a:solidFill>
                <a:latin typeface="Calibri" panose="020F0502020204030204" pitchFamily="34" charset="0"/>
              </a:rPr>
              <a:t>, aumento della domanda)</a:t>
            </a:r>
          </a:p>
          <a:p>
            <a:pPr marL="285750" indent="-285750" algn="just">
              <a:buClr>
                <a:schemeClr val="accent1">
                  <a:lumMod val="75000"/>
                </a:schemeClr>
              </a:buClr>
              <a:buFont typeface="Arial" panose="020B0604020202020204" pitchFamily="34" charset="0"/>
              <a:buChar char="•"/>
            </a:pPr>
            <a:endParaRPr lang="it-IT" dirty="0">
              <a:solidFill>
                <a:srgbClr val="000000"/>
              </a:solidFill>
              <a:latin typeface="Calibri" panose="020F0502020204030204" pitchFamily="34" charset="0"/>
            </a:endParaRPr>
          </a:p>
          <a:p>
            <a:pPr marL="285750" indent="-285750" algn="just">
              <a:buClr>
                <a:schemeClr val="accent1">
                  <a:lumMod val="75000"/>
                </a:schemeClr>
              </a:buClr>
              <a:buFont typeface="Arial" panose="020B0604020202020204" pitchFamily="34" charset="0"/>
              <a:buChar char="•"/>
            </a:pPr>
            <a:r>
              <a:rPr lang="it-IT" b="1" dirty="0">
                <a:solidFill>
                  <a:srgbClr val="000000"/>
                </a:solidFill>
                <a:effectLst>
                  <a:outerShdw blurRad="38100" dist="38100" dir="2700000" algn="tl">
                    <a:srgbClr val="000000">
                      <a:alpha val="43137"/>
                    </a:srgbClr>
                  </a:outerShdw>
                </a:effectLst>
                <a:latin typeface="Calibri" panose="020F0502020204030204" pitchFamily="34" charset="0"/>
              </a:rPr>
              <a:t>Maggiore sostenibilità, mitigazione  cambiamenti climatici, riduzione emissioni di gas a effetto serra e di inquinanti atmosferici </a:t>
            </a:r>
            <a:r>
              <a:rPr lang="it-IT" dirty="0">
                <a:solidFill>
                  <a:srgbClr val="000000"/>
                </a:solidFill>
                <a:latin typeface="Calibri" panose="020F0502020204030204" pitchFamily="34" charset="0"/>
              </a:rPr>
              <a:t>(uso più efficiente dei fattori di produzione, uso del potenziale di sequestro del carbonio nei suoli agricoli, l'agricoltura di precisione, Piani di alimentazione, gestione del letame, energie rinnovabili, gestione dei residui agricoli, dei pascoli e delle zone forestali per assorbimento del carbonio)</a:t>
            </a:r>
          </a:p>
          <a:p>
            <a:pPr marL="285750" indent="-285750" algn="just">
              <a:buClr>
                <a:schemeClr val="accent1">
                  <a:lumMod val="75000"/>
                </a:schemeClr>
              </a:buClr>
              <a:buFont typeface="Arial" panose="020B0604020202020204" pitchFamily="34" charset="0"/>
              <a:buChar char="•"/>
            </a:pPr>
            <a:endParaRPr lang="it-IT" dirty="0">
              <a:solidFill>
                <a:srgbClr val="000000"/>
              </a:solidFill>
              <a:latin typeface="Calibri" panose="020F0502020204030204" pitchFamily="34" charset="0"/>
            </a:endParaRPr>
          </a:p>
          <a:p>
            <a:pPr marL="285750" indent="-285750" algn="just">
              <a:buClr>
                <a:schemeClr val="accent1">
                  <a:lumMod val="75000"/>
                </a:schemeClr>
              </a:buClr>
              <a:buFont typeface="Arial" panose="020B0604020202020204" pitchFamily="34" charset="0"/>
              <a:buChar char="•"/>
            </a:pPr>
            <a:r>
              <a:rPr lang="it-IT" b="1" dirty="0">
                <a:solidFill>
                  <a:srgbClr val="000000"/>
                </a:solidFill>
                <a:effectLst>
                  <a:outerShdw blurRad="38100" dist="38100" dir="2700000" algn="tl">
                    <a:srgbClr val="000000">
                      <a:alpha val="43137"/>
                    </a:srgbClr>
                  </a:outerShdw>
                </a:effectLst>
                <a:latin typeface="Calibri" panose="020F0502020204030204" pitchFamily="34" charset="0"/>
              </a:rPr>
              <a:t>Resilienza e adattamento ai cambiamenti climatici </a:t>
            </a:r>
            <a:r>
              <a:rPr lang="it-IT" dirty="0">
                <a:solidFill>
                  <a:srgbClr val="000000"/>
                </a:solidFill>
                <a:latin typeface="Calibri" panose="020F0502020204030204" pitchFamily="34" charset="0"/>
              </a:rPr>
              <a:t>(</a:t>
            </a:r>
            <a:r>
              <a:rPr lang="it-IT" dirty="0" err="1">
                <a:solidFill>
                  <a:srgbClr val="000000"/>
                </a:solidFill>
                <a:latin typeface="Calibri" panose="020F0502020204030204" pitchFamily="34" charset="0"/>
              </a:rPr>
              <a:t>agroforestazione</a:t>
            </a:r>
            <a:r>
              <a:rPr lang="it-IT" dirty="0">
                <a:solidFill>
                  <a:srgbClr val="000000"/>
                </a:solidFill>
                <a:latin typeface="Calibri" panose="020F0502020204030204" pitchFamily="34" charset="0"/>
              </a:rPr>
              <a:t>, erosione suolo e rischi idrogeologici, sostenibilità risorse idriche, qualità dei suoli)</a:t>
            </a:r>
          </a:p>
          <a:p>
            <a:pPr marL="285750" indent="-285750" algn="just">
              <a:buClr>
                <a:schemeClr val="accent1">
                  <a:lumMod val="75000"/>
                </a:schemeClr>
              </a:buClr>
              <a:buFont typeface="Arial" panose="020B0604020202020204" pitchFamily="34" charset="0"/>
              <a:buChar char="•"/>
            </a:pPr>
            <a:endParaRPr lang="it-IT" dirty="0">
              <a:solidFill>
                <a:srgbClr val="000000"/>
              </a:solidFill>
              <a:latin typeface="Calibri" panose="020F0502020204030204" pitchFamily="34" charset="0"/>
            </a:endParaRPr>
          </a:p>
          <a:p>
            <a:pPr marL="285750" indent="-285750" algn="just">
              <a:buClr>
                <a:schemeClr val="accent1">
                  <a:lumMod val="75000"/>
                </a:schemeClr>
              </a:buClr>
              <a:buFont typeface="Arial" panose="020B0604020202020204" pitchFamily="34" charset="0"/>
              <a:buChar char="•"/>
            </a:pPr>
            <a:r>
              <a:rPr lang="it-IT" sz="1800" b="1" dirty="0">
                <a:solidFill>
                  <a:srgbClr val="0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a:t>
            </a:r>
            <a:r>
              <a:rPr lang="it-IT"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rrestare e invertire la perdita di biodiversità</a:t>
            </a:r>
            <a:r>
              <a:rPr lang="it-IT" dirty="0">
                <a:solidFill>
                  <a:srgbClr val="000000"/>
                </a:solidFill>
                <a:latin typeface="Calibri" panose="020F0502020204030204" pitchFamily="34" charset="0"/>
              </a:rPr>
              <a:t> (10% elementi caratteristici del paesaggio)</a:t>
            </a:r>
          </a:p>
          <a:p>
            <a:pPr marL="285750" indent="-285750" algn="just">
              <a:buClr>
                <a:schemeClr val="accent1">
                  <a:lumMod val="75000"/>
                </a:schemeClr>
              </a:buClr>
              <a:buFont typeface="Arial" panose="020B0604020202020204" pitchFamily="34" charset="0"/>
              <a:buChar char="•"/>
            </a:pPr>
            <a:endParaRPr lang="it-IT"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285750" indent="-285750" algn="just">
              <a:buClr>
                <a:schemeClr val="accent1">
                  <a:lumMod val="75000"/>
                </a:schemeClr>
              </a:buClr>
              <a:buFont typeface="Arial" panose="020B0604020202020204" pitchFamily="34" charset="0"/>
              <a:buChar char="•"/>
            </a:pPr>
            <a:r>
              <a:rPr lang="it-IT" dirty="0">
                <a:latin typeface="Calibri" panose="020F0502020204030204" pitchFamily="34" charset="0"/>
                <a:cs typeface="Calibri" panose="020F0502020204030204" pitchFamily="34" charset="0"/>
              </a:rPr>
              <a:t>M</a:t>
            </a:r>
            <a:r>
              <a:rPr lang="it-IT" sz="1800" dirty="0">
                <a:latin typeface="Calibri" panose="020F0502020204030204" pitchFamily="34" charset="0"/>
                <a:cs typeface="Calibri" panose="020F0502020204030204" pitchFamily="34" charset="0"/>
              </a:rPr>
              <a:t>igliorare la </a:t>
            </a:r>
            <a:r>
              <a:rPr lang="it-IT"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gestione forestale sostenibile multifunzionale</a:t>
            </a:r>
            <a:r>
              <a:rPr lang="it-IT"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delle foreste</a:t>
            </a:r>
            <a:endParaRPr lang="it-IT" sz="1800" dirty="0">
              <a:solidFill>
                <a:srgbClr val="000000"/>
              </a:solidFill>
              <a:latin typeface="Calibri" panose="020F0502020204030204" pitchFamily="34" charset="0"/>
              <a:cs typeface="Calibri" panose="020F0502020204030204" pitchFamily="34" charset="0"/>
            </a:endParaRPr>
          </a:p>
          <a:p>
            <a:pPr marL="285750" indent="-285750" algn="just">
              <a:buFontTx/>
              <a:buChar char="-"/>
            </a:pPr>
            <a:endParaRPr lang="it-IT" dirty="0">
              <a:solidFill>
                <a:srgbClr val="000000"/>
              </a:solidFill>
              <a:latin typeface="Calibri" panose="020F0502020204030204" pitchFamily="34" charset="0"/>
            </a:endParaRPr>
          </a:p>
          <a:p>
            <a:pPr marL="285750" indent="-285750" algn="just">
              <a:buFontTx/>
              <a:buChar char="-"/>
            </a:pPr>
            <a:endParaRPr lang="it-IT" dirty="0">
              <a:solidFill>
                <a:srgbClr val="000000"/>
              </a:solidFill>
              <a:latin typeface="Calibri" panose="020F0502020204030204" pitchFamily="34" charset="0"/>
            </a:endParaRPr>
          </a:p>
        </p:txBody>
      </p:sp>
      <p:sp>
        <p:nvSpPr>
          <p:cNvPr id="9" name="Rettangolo 8">
            <a:extLst>
              <a:ext uri="{FF2B5EF4-FFF2-40B4-BE49-F238E27FC236}">
                <a16:creationId xmlns:a16="http://schemas.microsoft.com/office/drawing/2014/main" id="{780C74A9-CDDB-4493-81D2-EA44D319DF78}"/>
              </a:ext>
            </a:extLst>
          </p:cNvPr>
          <p:cNvSpPr/>
          <p:nvPr/>
        </p:nvSpPr>
        <p:spPr>
          <a:xfrm>
            <a:off x="1415616" y="506666"/>
            <a:ext cx="7404856" cy="615553"/>
          </a:xfrm>
          <a:prstGeom prst="rect">
            <a:avLst/>
          </a:prstGeom>
        </p:spPr>
        <p:txBody>
          <a:bodyPr wrap="square">
            <a:spAutoFit/>
          </a:bodyPr>
          <a:lstStyle/>
          <a:p>
            <a:pPr>
              <a:buClr>
                <a:srgbClr val="92D050"/>
              </a:buClr>
            </a:pPr>
            <a:r>
              <a:rPr lang="it-IT" sz="3400" b="1" dirty="0">
                <a:solidFill>
                  <a:srgbClr val="92D050"/>
                </a:solidFill>
                <a:latin typeface="Calibri" panose="020F0502020204030204" pitchFamily="34" charset="0"/>
                <a:cs typeface="Calibri" panose="020F0502020204030204" pitchFamily="34" charset="0"/>
              </a:rPr>
              <a:t>Raccomandazioni Ue al PSN IT 2023-27                                </a:t>
            </a:r>
          </a:p>
        </p:txBody>
      </p:sp>
    </p:spTree>
    <p:extLst>
      <p:ext uri="{BB962C8B-B14F-4D97-AF65-F5344CB8AC3E}">
        <p14:creationId xmlns:p14="http://schemas.microsoft.com/office/powerpoint/2010/main" val="360047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			 </a:t>
            </a:r>
            <a:endParaRPr lang="it-IT" b="1" dirty="0">
              <a:solidFill>
                <a:schemeClr val="accent1">
                  <a:lumMod val="50000"/>
                </a:schemeClr>
              </a:solidFill>
            </a:endParaRPr>
          </a:p>
        </p:txBody>
      </p:sp>
      <p:sp>
        <p:nvSpPr>
          <p:cNvPr id="4" name="AutoShape 2" descr="Risultati immagini per cambiament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cxnSp>
        <p:nvCxnSpPr>
          <p:cNvPr id="10" name="Connettore diritto 9">
            <a:extLst>
              <a:ext uri="{FF2B5EF4-FFF2-40B4-BE49-F238E27FC236}">
                <a16:creationId xmlns:a16="http://schemas.microsoft.com/office/drawing/2014/main" id="{C19E2FBE-524D-451D-A116-C6EDB35D7673}"/>
              </a:ext>
            </a:extLst>
          </p:cNvPr>
          <p:cNvCxnSpPr>
            <a:cxnSpLocks/>
          </p:cNvCxnSpPr>
          <p:nvPr/>
        </p:nvCxnSpPr>
        <p:spPr>
          <a:xfrm>
            <a:off x="1499593" y="1268760"/>
            <a:ext cx="7488832"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olo 1">
            <a:extLst>
              <a:ext uri="{FF2B5EF4-FFF2-40B4-BE49-F238E27FC236}">
                <a16:creationId xmlns:a16="http://schemas.microsoft.com/office/drawing/2014/main" id="{894A0065-8783-4674-BACC-9A41E6DFBC04}"/>
              </a:ext>
            </a:extLst>
          </p:cNvPr>
          <p:cNvSpPr txBox="1">
            <a:spLocks/>
          </p:cNvSpPr>
          <p:nvPr/>
        </p:nvSpPr>
        <p:spPr>
          <a:xfrm>
            <a:off x="457200" y="533400"/>
            <a:ext cx="8363272" cy="990600"/>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it-IT" dirty="0"/>
              <a:t>			</a:t>
            </a:r>
            <a:endParaRPr lang="it-IT" b="1" dirty="0">
              <a:solidFill>
                <a:schemeClr val="accent3"/>
              </a:solidFill>
            </a:endParaRPr>
          </a:p>
        </p:txBody>
      </p:sp>
      <p:pic>
        <p:nvPicPr>
          <p:cNvPr id="6" name="Immagine 5" descr="Immagine che contiene screenshot, computer&#10;&#10;Descrizione generata automaticamente">
            <a:extLst>
              <a:ext uri="{FF2B5EF4-FFF2-40B4-BE49-F238E27FC236}">
                <a16:creationId xmlns:a16="http://schemas.microsoft.com/office/drawing/2014/main" id="{4E058576-96C7-4277-ADAF-0AA88AAE4C6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738" t="24800" r="35825" b="14075"/>
          <a:stretch/>
        </p:blipFill>
        <p:spPr>
          <a:xfrm>
            <a:off x="0" y="356953"/>
            <a:ext cx="1259632" cy="1222171"/>
          </a:xfrm>
          <a:prstGeom prst="rect">
            <a:avLst/>
          </a:prstGeom>
        </p:spPr>
      </p:pic>
      <p:sp>
        <p:nvSpPr>
          <p:cNvPr id="13" name="CasellaDiTesto 12">
            <a:extLst>
              <a:ext uri="{FF2B5EF4-FFF2-40B4-BE49-F238E27FC236}">
                <a16:creationId xmlns:a16="http://schemas.microsoft.com/office/drawing/2014/main" id="{DD663EE8-A7EB-492B-9955-F0D3E8546966}"/>
              </a:ext>
            </a:extLst>
          </p:cNvPr>
          <p:cNvSpPr txBox="1"/>
          <p:nvPr/>
        </p:nvSpPr>
        <p:spPr>
          <a:xfrm>
            <a:off x="755576" y="1865144"/>
            <a:ext cx="8147247" cy="3724096"/>
          </a:xfrm>
          <a:prstGeom prst="rect">
            <a:avLst/>
          </a:prstGeom>
          <a:noFill/>
        </p:spPr>
        <p:txBody>
          <a:bodyPr wrap="square" rtlCol="0">
            <a:spAutoFit/>
          </a:bodyPr>
          <a:lstStyle/>
          <a:p>
            <a:pPr>
              <a:buClr>
                <a:srgbClr val="92D050"/>
              </a:buClr>
            </a:pPr>
            <a:endParaRPr lang="it-IT" sz="2200" dirty="0">
              <a:latin typeface="Calibri" panose="020F0502020204030204" pitchFamily="34" charset="0"/>
              <a:cs typeface="Calibri" panose="020F0502020204030204" pitchFamily="34" charset="0"/>
            </a:endParaRPr>
          </a:p>
          <a:p>
            <a:pPr marL="457200" indent="-457200">
              <a:buClr>
                <a:schemeClr val="accent1">
                  <a:lumMod val="75000"/>
                </a:schemeClr>
              </a:buClr>
              <a:buFont typeface="Wingdings" panose="05000000000000000000" pitchFamily="2" charset="2"/>
              <a:buChar char="q"/>
            </a:pPr>
            <a:r>
              <a:rPr lang="it-IT" sz="2800" b="1" dirty="0">
                <a:latin typeface="Calibri" panose="020F0502020204030204" pitchFamily="34" charset="0"/>
                <a:cs typeface="Calibri" panose="020F0502020204030204" pitchFamily="34" charset="0"/>
              </a:rPr>
              <a:t>Valorizzazione dei risultati raggiunti</a:t>
            </a:r>
          </a:p>
          <a:p>
            <a:pPr marL="457200" indent="-457200">
              <a:buClr>
                <a:schemeClr val="accent1">
                  <a:lumMod val="75000"/>
                </a:schemeClr>
              </a:buClr>
              <a:buFont typeface="Wingdings" panose="05000000000000000000" pitchFamily="2" charset="2"/>
              <a:buChar char="q"/>
            </a:pPr>
            <a:endParaRPr lang="it-IT" sz="2800" b="1" dirty="0">
              <a:latin typeface="Calibri" panose="020F0502020204030204" pitchFamily="34" charset="0"/>
              <a:cs typeface="Calibri" panose="020F0502020204030204" pitchFamily="34" charset="0"/>
            </a:endParaRPr>
          </a:p>
          <a:p>
            <a:pPr marL="457200" indent="-457200">
              <a:buClr>
                <a:schemeClr val="accent1">
                  <a:lumMod val="75000"/>
                </a:schemeClr>
              </a:buClr>
              <a:buFont typeface="Wingdings" panose="05000000000000000000" pitchFamily="2" charset="2"/>
              <a:buChar char="q"/>
            </a:pPr>
            <a:r>
              <a:rPr lang="it-IT" sz="2800" b="1" dirty="0">
                <a:latin typeface="Calibri" panose="020F0502020204030204" pitchFamily="34" charset="0"/>
                <a:cs typeface="Calibri" panose="020F0502020204030204" pitchFamily="34" charset="0"/>
              </a:rPr>
              <a:t>Tempistica adeguata</a:t>
            </a:r>
          </a:p>
          <a:p>
            <a:pPr marL="457200" indent="-457200">
              <a:buClr>
                <a:schemeClr val="accent1">
                  <a:lumMod val="75000"/>
                </a:schemeClr>
              </a:buClr>
              <a:buFont typeface="Wingdings" panose="05000000000000000000" pitchFamily="2" charset="2"/>
              <a:buChar char="q"/>
            </a:pPr>
            <a:endParaRPr lang="it-IT" sz="2800" b="1" dirty="0">
              <a:latin typeface="Calibri" panose="020F0502020204030204" pitchFamily="34" charset="0"/>
              <a:cs typeface="Calibri" panose="020F0502020204030204" pitchFamily="34" charset="0"/>
            </a:endParaRPr>
          </a:p>
          <a:p>
            <a:pPr marL="457200" indent="-457200">
              <a:buClr>
                <a:schemeClr val="accent1">
                  <a:lumMod val="75000"/>
                </a:schemeClr>
              </a:buClr>
              <a:buFont typeface="Wingdings" panose="05000000000000000000" pitchFamily="2" charset="2"/>
              <a:buChar char="q"/>
            </a:pPr>
            <a:r>
              <a:rPr lang="it-IT" sz="2800" b="1" dirty="0">
                <a:latin typeface="Calibri" panose="020F0502020204030204" pitchFamily="34" charset="0"/>
                <a:cs typeface="Calibri" panose="020F0502020204030204" pitchFamily="34" charset="0"/>
              </a:rPr>
              <a:t>Sinergia tra fondi e azioni</a:t>
            </a:r>
          </a:p>
          <a:p>
            <a:pPr marL="457200" indent="-457200">
              <a:buClr>
                <a:schemeClr val="accent1">
                  <a:lumMod val="75000"/>
                </a:schemeClr>
              </a:buClr>
              <a:buFont typeface="Wingdings" panose="05000000000000000000" pitchFamily="2" charset="2"/>
              <a:buChar char="q"/>
            </a:pPr>
            <a:endParaRPr lang="it-IT" sz="2800" b="1" dirty="0">
              <a:latin typeface="Calibri" panose="020F0502020204030204" pitchFamily="34" charset="0"/>
              <a:cs typeface="Calibri" panose="020F0502020204030204" pitchFamily="34" charset="0"/>
            </a:endParaRPr>
          </a:p>
          <a:p>
            <a:pPr marL="457200" indent="-457200">
              <a:buClr>
                <a:schemeClr val="accent1">
                  <a:lumMod val="75000"/>
                </a:schemeClr>
              </a:buClr>
              <a:buFont typeface="Wingdings" panose="05000000000000000000" pitchFamily="2" charset="2"/>
              <a:buChar char="q"/>
            </a:pPr>
            <a:r>
              <a:rPr lang="it-IT" sz="2800" b="1" dirty="0">
                <a:latin typeface="Calibri" panose="020F0502020204030204" pitchFamily="34" charset="0"/>
                <a:cs typeface="Calibri" panose="020F0502020204030204" pitchFamily="34" charset="0"/>
              </a:rPr>
              <a:t>Conoscenza e informazione                                 </a:t>
            </a:r>
          </a:p>
          <a:p>
            <a:pPr algn="l"/>
            <a:endParaRPr lang="it-IT" sz="1800" b="0" i="0" u="none" strike="noStrike" baseline="0" dirty="0">
              <a:solidFill>
                <a:srgbClr val="000000"/>
              </a:solidFill>
              <a:latin typeface="Calibri" panose="020F0502020204030204" pitchFamily="34" charset="0"/>
            </a:endParaRPr>
          </a:p>
        </p:txBody>
      </p:sp>
      <p:sp>
        <p:nvSpPr>
          <p:cNvPr id="9" name="Rettangolo 8">
            <a:extLst>
              <a:ext uri="{FF2B5EF4-FFF2-40B4-BE49-F238E27FC236}">
                <a16:creationId xmlns:a16="http://schemas.microsoft.com/office/drawing/2014/main" id="{780C74A9-CDDB-4493-81D2-EA44D319DF78}"/>
              </a:ext>
            </a:extLst>
          </p:cNvPr>
          <p:cNvSpPr/>
          <p:nvPr/>
        </p:nvSpPr>
        <p:spPr>
          <a:xfrm>
            <a:off x="1755542" y="533400"/>
            <a:ext cx="7165808" cy="707886"/>
          </a:xfrm>
          <a:prstGeom prst="rect">
            <a:avLst/>
          </a:prstGeom>
        </p:spPr>
        <p:txBody>
          <a:bodyPr wrap="none">
            <a:spAutoFit/>
          </a:bodyPr>
          <a:lstStyle/>
          <a:p>
            <a:r>
              <a:rPr lang="it-IT" sz="4000" b="1" dirty="0">
                <a:solidFill>
                  <a:srgbClr val="92D050"/>
                </a:solidFill>
                <a:latin typeface="Calibri" panose="020F0502020204030204" pitchFamily="34" charset="0"/>
                <a:cs typeface="Calibri" panose="020F0502020204030204" pitchFamily="34" charset="0"/>
              </a:rPr>
              <a:t>Per un’agricoltura più sostenibile</a:t>
            </a:r>
            <a:endParaRPr lang="it-IT" sz="4000" dirty="0"/>
          </a:p>
        </p:txBody>
      </p:sp>
    </p:spTree>
    <p:extLst>
      <p:ext uri="{BB962C8B-B14F-4D97-AF65-F5344CB8AC3E}">
        <p14:creationId xmlns:p14="http://schemas.microsoft.com/office/powerpoint/2010/main" val="1634273186"/>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endParaRPr lang="it-IT" dirty="0"/>
          </a:p>
          <a:p>
            <a:endParaRPr lang="it-IT" dirty="0"/>
          </a:p>
          <a:p>
            <a:endParaRPr lang="it-IT" dirty="0"/>
          </a:p>
          <a:p>
            <a:endParaRPr lang="it-IT" dirty="0"/>
          </a:p>
          <a:p>
            <a:endParaRPr lang="it-IT" dirty="0"/>
          </a:p>
          <a:p>
            <a:endParaRPr lang="it-IT" dirty="0"/>
          </a:p>
          <a:p>
            <a:pPr marL="0" indent="0">
              <a:buNone/>
            </a:pPr>
            <a:endParaRPr lang="it-IT" sz="4400" b="1" dirty="0">
              <a:solidFill>
                <a:schemeClr val="accent1">
                  <a:lumMod val="50000"/>
                </a:schemeClr>
              </a:solidFill>
            </a:endParaRPr>
          </a:p>
        </p:txBody>
      </p:sp>
      <p:pic>
        <p:nvPicPr>
          <p:cNvPr id="6" name="Immagine 5" descr="Immagine che contiene screenshot, computer&#10;&#10;Descrizione generata automaticamente">
            <a:extLst>
              <a:ext uri="{FF2B5EF4-FFF2-40B4-BE49-F238E27FC236}">
                <a16:creationId xmlns:a16="http://schemas.microsoft.com/office/drawing/2014/main" id="{800257DB-C00B-4A8C-B725-4BDF7F7AC416}"/>
              </a:ext>
            </a:extLst>
          </p:cNvPr>
          <p:cNvPicPr>
            <a:picLocks noChangeAspect="1"/>
          </p:cNvPicPr>
          <p:nvPr/>
        </p:nvPicPr>
        <p:blipFill rotWithShape="1">
          <a:blip r:embed="rId3">
            <a:extLst>
              <a:ext uri="{28A0092B-C50C-407E-A947-70E740481C1C}">
                <a14:useLocalDpi xmlns:a14="http://schemas.microsoft.com/office/drawing/2010/main" val="0"/>
              </a:ext>
            </a:extLst>
          </a:blip>
          <a:srcRect l="25588" t="19201" r="32675" b="10800"/>
          <a:stretch/>
        </p:blipFill>
        <p:spPr>
          <a:xfrm>
            <a:off x="2843808" y="565666"/>
            <a:ext cx="3708412" cy="3498501"/>
          </a:xfrm>
          <a:prstGeom prst="rect">
            <a:avLst/>
          </a:prstGeom>
        </p:spPr>
      </p:pic>
      <p:sp>
        <p:nvSpPr>
          <p:cNvPr id="8" name="CasellaDiTesto 7">
            <a:extLst>
              <a:ext uri="{FF2B5EF4-FFF2-40B4-BE49-F238E27FC236}">
                <a16:creationId xmlns:a16="http://schemas.microsoft.com/office/drawing/2014/main" id="{CADEDC2E-C2B5-4534-B7C8-4E95025393B8}"/>
              </a:ext>
            </a:extLst>
          </p:cNvPr>
          <p:cNvSpPr txBox="1"/>
          <p:nvPr/>
        </p:nvSpPr>
        <p:spPr>
          <a:xfrm>
            <a:off x="1835696" y="4430312"/>
            <a:ext cx="5904656" cy="1846659"/>
          </a:xfrm>
          <a:prstGeom prst="rect">
            <a:avLst/>
          </a:prstGeom>
          <a:noFill/>
        </p:spPr>
        <p:txBody>
          <a:bodyPr wrap="square">
            <a:spAutoFit/>
          </a:bodyPr>
          <a:lstStyle/>
          <a:p>
            <a:pPr algn="ctr"/>
            <a:r>
              <a:rPr lang="it-IT" dirty="0"/>
              <a:t>Alessandra De Santis </a:t>
            </a:r>
          </a:p>
          <a:p>
            <a:pPr algn="ctr"/>
            <a:endParaRPr lang="it-IT" dirty="0"/>
          </a:p>
          <a:p>
            <a:pPr algn="ctr"/>
            <a:r>
              <a:rPr lang="it-IT" dirty="0"/>
              <a:t>Responsabile affari europei | Cia - Agricoltori italiani</a:t>
            </a:r>
          </a:p>
          <a:p>
            <a:pPr algn="ctr"/>
            <a:r>
              <a:rPr lang="it-IT" sz="1200" dirty="0"/>
              <a:t>Rue Philippe le Bon, 46 – Bruxelles 1000</a:t>
            </a:r>
          </a:p>
          <a:p>
            <a:pPr algn="ctr"/>
            <a:r>
              <a:rPr lang="it-IT" sz="1200" dirty="0"/>
              <a:t>Cell. + 39 342 7142424 / +32 (0) 472441659</a:t>
            </a:r>
          </a:p>
          <a:p>
            <a:pPr algn="ctr"/>
            <a:r>
              <a:rPr lang="it-IT" sz="1200" dirty="0"/>
              <a:t>e-mail </a:t>
            </a:r>
            <a:r>
              <a:rPr lang="it-IT" sz="1200" dirty="0">
                <a:hlinkClick r:id="rId4"/>
              </a:rPr>
              <a:t>a.desantis@cia.it</a:t>
            </a:r>
            <a:endParaRPr lang="it-IT" sz="1200" dirty="0"/>
          </a:p>
          <a:p>
            <a:pPr algn="ctr"/>
            <a:r>
              <a:rPr lang="it-IT" sz="1200" dirty="0"/>
              <a:t>  sito web </a:t>
            </a:r>
            <a:r>
              <a:rPr lang="it-IT" sz="1200" dirty="0">
                <a:hlinkClick r:id="rId5"/>
              </a:rPr>
              <a:t>www.cia.it</a:t>
            </a:r>
            <a:endParaRPr lang="it-IT" sz="1200" dirty="0"/>
          </a:p>
          <a:p>
            <a:pPr algn="ctr"/>
            <a:r>
              <a:rPr lang="it-IT" sz="1200" dirty="0"/>
              <a:t>: </a:t>
            </a:r>
            <a:r>
              <a:rPr lang="it-IT" sz="1200" dirty="0" err="1"/>
              <a:t>Cia_Bruxelles</a:t>
            </a:r>
            <a:endParaRPr lang="it-IT" sz="1200" dirty="0"/>
          </a:p>
        </p:txBody>
      </p:sp>
      <p:pic>
        <p:nvPicPr>
          <p:cNvPr id="2" name="Immagine 1">
            <a:extLst>
              <a:ext uri="{FF2B5EF4-FFF2-40B4-BE49-F238E27FC236}">
                <a16:creationId xmlns:a16="http://schemas.microsoft.com/office/drawing/2014/main" id="{7C29A64D-C3B0-407A-B137-78FE9B7912E6}"/>
              </a:ext>
            </a:extLst>
          </p:cNvPr>
          <p:cNvPicPr>
            <a:picLocks noChangeAspect="1"/>
          </p:cNvPicPr>
          <p:nvPr/>
        </p:nvPicPr>
        <p:blipFill>
          <a:blip r:embed="rId6"/>
          <a:stretch>
            <a:fillRect/>
          </a:stretch>
        </p:blipFill>
        <p:spPr>
          <a:xfrm>
            <a:off x="3995936" y="6018964"/>
            <a:ext cx="258007" cy="258007"/>
          </a:xfrm>
          <a:prstGeom prst="rect">
            <a:avLst/>
          </a:prstGeom>
        </p:spPr>
      </p:pic>
    </p:spTree>
    <p:extLst>
      <p:ext uri="{BB962C8B-B14F-4D97-AF65-F5344CB8AC3E}">
        <p14:creationId xmlns:p14="http://schemas.microsoft.com/office/powerpoint/2010/main" val="1703973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iaro">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classico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aro">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themeOverride>
</file>

<file path=ppt/theme/themeOverride2.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themeOverride>
</file>

<file path=ppt/theme/themeOverride3.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themeOverride>
</file>

<file path=docProps/app.xml><?xml version="1.0" encoding="utf-8"?>
<Properties xmlns="http://schemas.openxmlformats.org/officeDocument/2006/extended-properties" xmlns:vt="http://schemas.openxmlformats.org/officeDocument/2006/docPropsVTypes">
  <Template/>
  <TotalTime>1371</TotalTime>
  <Words>664</Words>
  <Application>Microsoft Office PowerPoint</Application>
  <PresentationFormat>Presentazione su schermo (4:3)</PresentationFormat>
  <Paragraphs>154</Paragraphs>
  <Slides>13</Slides>
  <Notes>12</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13</vt:i4>
      </vt:variant>
    </vt:vector>
  </HeadingPairs>
  <TitlesOfParts>
    <vt:vector size="18" baseType="lpstr">
      <vt:lpstr>Arial</vt:lpstr>
      <vt:lpstr>Calibri</vt:lpstr>
      <vt:lpstr>ITCAvantGardeStd-Bold</vt:lpstr>
      <vt:lpstr>Wingdings</vt:lpstr>
      <vt:lpstr>Chiaro</vt:lpstr>
      <vt:lpstr>Presentazione standard di PowerPoint</vt:lpstr>
      <vt:lpstr>Una nuova visione di sviluppo</vt:lpstr>
      <vt:lpstr>Il piano d’azione</vt:lpstr>
      <vt:lpstr>   </vt:lpstr>
      <vt:lpstr>    </vt:lpstr>
      <vt:lpstr>    </vt:lpstr>
      <vt:lpstr>    </vt:lpstr>
      <vt:lpstr>    </vt:lpstr>
      <vt:lpstr>Presentazione standard di PowerPoint</vt:lpstr>
      <vt:lpstr>    </vt:lpstr>
      <vt:lpstr>    </vt:lpstr>
      <vt:lpstr>    </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Cia Bruxelles</dc:creator>
  <cp:lastModifiedBy>Cia Nazionale 2</cp:lastModifiedBy>
  <cp:revision>96</cp:revision>
  <dcterms:created xsi:type="dcterms:W3CDTF">2020-11-24T11:16:43Z</dcterms:created>
  <dcterms:modified xsi:type="dcterms:W3CDTF">2021-02-17T14:38:36Z</dcterms:modified>
</cp:coreProperties>
</file>