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1" r:id="rId3"/>
    <p:sldId id="278" r:id="rId4"/>
    <p:sldId id="290" r:id="rId5"/>
    <p:sldId id="293" r:id="rId6"/>
    <p:sldId id="288" r:id="rId7"/>
    <p:sldId id="279" r:id="rId8"/>
    <p:sldId id="294" r:id="rId9"/>
    <p:sldId id="282" r:id="rId10"/>
    <p:sldId id="289" r:id="rId11"/>
    <p:sldId id="287" r:id="rId12"/>
    <p:sldId id="296" r:id="rId13"/>
    <p:sldId id="297" r:id="rId14"/>
  </p:sldIdLst>
  <p:sldSz cx="12192000" cy="6858000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595"/>
  </p:normalViewPr>
  <p:slideViewPr>
    <p:cSldViewPr snapToGrid="0" snapToObjects="1">
      <p:cViewPr>
        <p:scale>
          <a:sx n="57" d="100"/>
          <a:sy n="57" d="100"/>
        </p:scale>
        <p:origin x="-1374" y="-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EDF95-7008-46A3-947E-CD03221648F2}" type="datetimeFigureOut">
              <a:rPr lang="en-GB" smtClean="0"/>
              <a:t>23/05/2017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E8F6C-985B-4DE7-A464-4A70914B305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345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670ED-38B8-41A8-A6E9-816F836278BB}" type="datetimeFigureOut">
              <a:rPr lang="en-GB" smtClean="0"/>
              <a:t>23/05/2017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963"/>
            <a:ext cx="5435600" cy="39100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729D6-7222-43BC-AC48-65DBB0AF269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657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32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50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0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60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523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3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5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5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4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EBC39-E834-5C40-81E6-75BA73E412F7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BB0EA-200A-884B-A37D-519C9DF1B16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0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939933" y="3535585"/>
            <a:ext cx="9144000" cy="2387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Agroecology, </a:t>
            </a:r>
            <a:b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food and nutrition security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/>
            </a:r>
            <a:b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/>
            </a:r>
            <a:b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endParaRPr lang="en-US" sz="48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152" y="5218231"/>
            <a:ext cx="6937829" cy="1190895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Caterina Batello  FAO</a:t>
            </a:r>
          </a:p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Roma 23 Maggio 2017</a:t>
            </a:r>
          </a:p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CIA – </a:t>
            </a:r>
            <a:r>
              <a:rPr lang="en-US" sz="1800" dirty="0" err="1" smtClean="0">
                <a:solidFill>
                  <a:schemeClr val="accent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Anabio</a:t>
            </a:r>
            <a:endParaRPr lang="en-US" sz="1800" dirty="0" smtClean="0">
              <a:solidFill>
                <a:schemeClr val="accent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1800" dirty="0" smtClean="0">
              <a:solidFill>
                <a:schemeClr val="accent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1800" dirty="0">
              <a:solidFill>
                <a:schemeClr val="accent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5904" y="125152"/>
            <a:ext cx="8636096" cy="32576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1658" y="3512457"/>
            <a:ext cx="4746171" cy="30859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851" y="130631"/>
            <a:ext cx="2982127" cy="291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7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18823" y="283779"/>
            <a:ext cx="11775006" cy="62746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en-US" sz="5400" b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>
              <a:lnSpc>
                <a:spcPct val="100000"/>
              </a:lnSpc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Even if key challenges in global food systems </a:t>
            </a:r>
            <a:b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ponder </a:t>
            </a:r>
            <a:r>
              <a:rPr lang="en-US" sz="3200" b="1" u="sng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quality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over quantity of available food…</a:t>
            </a:r>
          </a:p>
          <a:p>
            <a:pPr>
              <a:lnSpc>
                <a:spcPct val="100000"/>
              </a:lnSpc>
            </a:pPr>
            <a:endParaRPr lang="en-US" sz="2800" b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>
              <a:lnSpc>
                <a:spcPct val="100000"/>
              </a:lnSpc>
            </a:pPr>
            <a:endParaRPr lang="en-US" sz="2800" b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09566" y="63791"/>
            <a:ext cx="11873947" cy="715619"/>
          </a:xfrm>
        </p:spPr>
        <p:txBody>
          <a:bodyPr>
            <a:normAutofit fontScale="9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Availability:</a:t>
            </a:r>
            <a:r>
              <a:rPr lang="en-US" sz="3200" b="1" i="1" dirty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agroecology raises productivity at field level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7117" y="2714172"/>
            <a:ext cx="6178418" cy="365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5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09566" y="46153"/>
            <a:ext cx="11873947" cy="768153"/>
          </a:xfrm>
        </p:spPr>
        <p:txBody>
          <a:bodyPr>
            <a:normAutofit/>
          </a:bodyPr>
          <a:lstStyle/>
          <a:p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Food and ecology – global advocacy</a:t>
            </a:r>
            <a:endParaRPr lang="en-US" sz="3200" b="1" i="1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822" y="779865"/>
            <a:ext cx="1196469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400" b="1" i="1" u="sng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Encyclical</a:t>
            </a:r>
            <a:r>
              <a:rPr lang="en-US" sz="2400" b="1" i="1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2400" b="1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“</a:t>
            </a:r>
            <a:r>
              <a:rPr lang="en-US" sz="2400" b="1" i="1" dirty="0" err="1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Laudato</a:t>
            </a:r>
            <a:r>
              <a:rPr lang="en-US" sz="2400" b="1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Si”</a:t>
            </a:r>
            <a:b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2400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“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the most extraordinary scientific advances, the most amazing technical abilities, the most astonishing economic growth, unless they are accompanied by </a:t>
            </a:r>
            <a:r>
              <a:rPr lang="en-US" sz="2400" i="1" u="sng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authentic social and moral progress, 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will definitively turn against man”.</a:t>
            </a:r>
            <a:endParaRPr lang="en-US" sz="2400" i="1" dirty="0" smtClean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342900" indent="-342900">
              <a:buFont typeface="Wingdings" charset="2"/>
              <a:buChar char="Ø"/>
            </a:pPr>
            <a:endParaRPr lang="en-US" sz="2400" i="1" u="sng" dirty="0" smtClean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400" b="1" i="1" u="sng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December 2010 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Report of </a:t>
            </a:r>
            <a:r>
              <a:rPr lang="en-US" sz="2400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Special 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Rapporteur on the Right to Food  to UN General </a:t>
            </a:r>
            <a:r>
              <a:rPr lang="en-US" sz="2400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Assembly 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highlights contribution of agroecology to the Right to Food</a:t>
            </a:r>
          </a:p>
          <a:p>
            <a:pPr marL="342900" indent="-342900">
              <a:buFont typeface="Wingdings" charset="2"/>
              <a:buChar char="Ø"/>
            </a:pPr>
            <a:endParaRPr lang="en-US" sz="2400" i="1" u="sng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400" b="1" i="1" u="sng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January 2017</a:t>
            </a:r>
            <a:r>
              <a:rPr lang="en-US" sz="2400" b="1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sz="2400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Report of The 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Special Rapporteur on </a:t>
            </a:r>
            <a:r>
              <a:rPr lang="en-US" sz="2400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the Right to Food  to UN General Assembly:</a:t>
            </a:r>
            <a:endParaRPr lang="en-US" sz="2400" i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800100" lvl="1" indent="-342900">
              <a:buFont typeface="Courier New" charset="0"/>
              <a:buChar char="o"/>
            </a:pP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“excessive 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use of pesticides are very dangerous to human health, to 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the environment 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and it is misleading to claim they are vital  to ensuring food 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security”.</a:t>
            </a:r>
            <a:endParaRPr lang="en-US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800100" lvl="1" indent="-342900">
              <a:buFont typeface="Courier New" charset="0"/>
              <a:buChar char="o"/>
            </a:pP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Report highlights 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developments in </a:t>
            </a: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agroecology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to deliver 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sufficient yields to feed and nourish the entire world population, without undermining the rights of future generations to adequate food and health. </a:t>
            </a:r>
          </a:p>
        </p:txBody>
      </p:sp>
    </p:spTree>
    <p:extLst>
      <p:ext uri="{BB962C8B-B14F-4D97-AF65-F5344CB8AC3E}">
        <p14:creationId xmlns:p14="http://schemas.microsoft.com/office/powerpoint/2010/main" val="130939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18052" y="6008915"/>
            <a:ext cx="11569148" cy="5515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052" y="172277"/>
            <a:ext cx="11873948" cy="1166193"/>
          </a:xfrm>
        </p:spPr>
        <p:txBody>
          <a:bodyPr anchor="t"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FAO’s work on agroecology</a:t>
            </a:r>
            <a:endParaRPr lang="en-US" sz="3100" b="1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18052" y="971540"/>
            <a:ext cx="11758335" cy="82094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Through partnerships, inter-sectorial dialogues, knowledge exchange and capacity building, FAO works with the following actors:</a:t>
            </a:r>
          </a:p>
          <a:p>
            <a:pPr algn="l">
              <a:lnSpc>
                <a:spcPct val="170000"/>
              </a:lnSpc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Governments and public institutions</a:t>
            </a:r>
          </a:p>
          <a:p>
            <a:pPr marL="457200" indent="-457200" algn="l">
              <a:lnSpc>
                <a:spcPct val="100000"/>
              </a:lnSpc>
              <a:buFont typeface="Wingdings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Development of public policies and legal frameworks for AE transition</a:t>
            </a:r>
          </a:p>
          <a:p>
            <a:pPr marL="457200" indent="-457200" algn="l">
              <a:lnSpc>
                <a:spcPct val="100000"/>
              </a:lnSpc>
              <a:buFont typeface="Wingdings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Organizing markets that promote and sustain AE transition</a:t>
            </a:r>
          </a:p>
          <a:p>
            <a:pPr algn="l">
              <a:lnSpc>
                <a:spcPct val="100000"/>
              </a:lnSpc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algn="l">
              <a:lnSpc>
                <a:spcPct val="100000"/>
              </a:lnSpc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Civil society organizations and producers’ organizations</a:t>
            </a:r>
          </a:p>
          <a:p>
            <a:pPr marL="457200" indent="-457200" algn="l">
              <a:lnSpc>
                <a:spcPct val="100000"/>
              </a:lnSpc>
              <a:buFont typeface="Wingdings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Systematize and disseminate good practices and field experiences</a:t>
            </a:r>
          </a:p>
          <a:p>
            <a:pPr marL="457200" indent="-457200" algn="l">
              <a:lnSpc>
                <a:spcPct val="100000"/>
              </a:lnSpc>
              <a:buFont typeface="Wingdings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Facilitate participation in policy dialogues</a:t>
            </a:r>
          </a:p>
          <a:p>
            <a:pPr marL="457200" indent="-457200" algn="l">
              <a:lnSpc>
                <a:spcPct val="100000"/>
              </a:lnSpc>
              <a:buFont typeface="Wingdings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Evidence base for public policies</a:t>
            </a:r>
          </a:p>
          <a:p>
            <a:pPr algn="l">
              <a:lnSpc>
                <a:spcPct val="100000"/>
              </a:lnSpc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algn="l">
              <a:lnSpc>
                <a:spcPct val="100000"/>
              </a:lnSpc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Science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, Research and Education</a:t>
            </a:r>
          </a:p>
          <a:p>
            <a:pPr marL="342900" indent="-342900" algn="l">
              <a:lnSpc>
                <a:spcPct val="100000"/>
              </a:lnSpc>
              <a:buFont typeface="Wingdings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Include AE knowledge in official education systems</a:t>
            </a:r>
          </a:p>
          <a:p>
            <a:pPr marL="342900" indent="-342900" algn="l">
              <a:lnSpc>
                <a:spcPct val="100000"/>
              </a:lnSpc>
              <a:buFont typeface="Wingdings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Promote </a:t>
            </a:r>
            <a:r>
              <a:rPr lang="en-US" sz="2400" u="sng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participatory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research and </a:t>
            </a:r>
            <a:r>
              <a:rPr lang="en-US" sz="2400" u="sng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inter-disciplinary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scientific knowledge on AE </a:t>
            </a:r>
          </a:p>
          <a:p>
            <a:pPr algn="l">
              <a:lnSpc>
                <a:spcPct val="170000"/>
              </a:lnSpc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algn="l">
              <a:lnSpc>
                <a:spcPct val="100000"/>
              </a:lnSpc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algn="l">
              <a:lnSpc>
                <a:spcPct val="100000"/>
              </a:lnSpc>
            </a:pPr>
            <a:endParaRPr lang="en-US" sz="2400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457200" algn="l">
              <a:lnSpc>
                <a:spcPct val="100000"/>
              </a:lnSpc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457200" algn="l">
              <a:lnSpc>
                <a:spcPct val="170000"/>
              </a:lnSpc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457200" algn="l">
              <a:lnSpc>
                <a:spcPct val="170000"/>
              </a:lnSpc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457200" indent="457200" algn="l"/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457200" indent="457200" algn="l"/>
            <a:endParaRPr lang="en-US" sz="2400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457200" indent="457200" algn="l"/>
            <a:endParaRPr lang="en-US" sz="2400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77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Areas of collaboration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Participation in 2</a:t>
            </a:r>
            <a:r>
              <a:rPr lang="en-US" b="1" baseline="30000" dirty="0" smtClean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nd</a:t>
            </a:r>
            <a:r>
              <a:rPr lang="en-US" b="1" dirty="0" smtClean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Agroecology |Symposium</a:t>
            </a:r>
            <a:br>
              <a:rPr lang="en-US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endParaRPr lang="en-US" b="1" dirty="0" smtClean="0">
              <a:solidFill>
                <a:schemeClr val="bg1"/>
              </a:solidFill>
              <a:latin typeface="Georgia" charset="0"/>
              <a:ea typeface="Georgia" charset="0"/>
              <a:cs typeface="Georgia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Information on Agroecology Knowledge hub</a:t>
            </a:r>
          </a:p>
          <a:p>
            <a:endParaRPr lang="en-US" b="1" dirty="0" smtClean="0">
              <a:solidFill>
                <a:schemeClr val="bg1"/>
              </a:solidFill>
              <a:latin typeface="Georgia" charset="0"/>
              <a:ea typeface="Georgia" charset="0"/>
              <a:cs typeface="Georgia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Research/studies</a:t>
            </a:r>
          </a:p>
          <a:p>
            <a:endParaRPr lang="en-US" b="1" dirty="0">
              <a:solidFill>
                <a:schemeClr val="bg1"/>
              </a:solidFill>
              <a:latin typeface="Georgia" charset="0"/>
            </a:endParaRPr>
          </a:p>
          <a:p>
            <a:endParaRPr lang="en-US" b="1" dirty="0" smtClean="0">
              <a:solidFill>
                <a:schemeClr val="bg1"/>
              </a:solidFill>
              <a:latin typeface="Georgia" charset="0"/>
            </a:endParaRPr>
          </a:p>
          <a:p>
            <a:endParaRPr lang="en-US" b="1" dirty="0">
              <a:solidFill>
                <a:schemeClr val="bg1"/>
              </a:solidFill>
              <a:latin typeface="Georgia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  <a:latin typeface="Georgia" charset="0"/>
              </a:rPr>
              <a:t>     Thank you    </a:t>
            </a:r>
            <a:r>
              <a:rPr lang="en-GB" dirty="0" smtClean="0">
                <a:solidFill>
                  <a:schemeClr val="bg1"/>
                </a:solidFill>
              </a:rPr>
              <a:t>http</a:t>
            </a:r>
            <a:r>
              <a:rPr lang="en-GB" dirty="0">
                <a:solidFill>
                  <a:schemeClr val="bg1"/>
                </a:solidFill>
              </a:rPr>
              <a:t>://www.fao.org/agroecology/en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99124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813" y="33877"/>
            <a:ext cx="9643120" cy="667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1832" y="92993"/>
            <a:ext cx="11350167" cy="699882"/>
          </a:xfrm>
        </p:spPr>
        <p:txBody>
          <a:bodyPr>
            <a:noAutofit/>
          </a:bodyPr>
          <a:lstStyle/>
          <a:p>
            <a:pPr algn="l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Why agroecology in FAO?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1832" y="901364"/>
            <a:ext cx="110763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Necessary transition to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sustainable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food systems, producing more socio-economic benefits with less environmental and social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costs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(SDG 1,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2, 15)</a:t>
            </a:r>
          </a:p>
          <a:p>
            <a:pPr marL="342900" indent="-342900">
              <a:buFont typeface="Wingdings" charset="2"/>
              <a:buChar char="Ø"/>
            </a:pPr>
            <a:endParaRPr lang="en-US" sz="2400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FAO’s ROLE: </a:t>
            </a:r>
            <a:r>
              <a:rPr lang="en-US" sz="2400" u="sng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inter-sectorial dialogue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to gather &amp; exchange knowledge of: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err="1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agroecological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science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good practices and field experiences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legal frameworks and public policies</a:t>
            </a:r>
          </a:p>
          <a:p>
            <a:pPr marL="342900" indent="-342900">
              <a:buFont typeface="Wingdings" charset="2"/>
              <a:buChar char="Ø"/>
            </a:pPr>
            <a:endParaRPr lang="en-US" sz="2400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2299" y="3595605"/>
            <a:ext cx="9532993" cy="315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068" y="29434"/>
            <a:ext cx="10532534" cy="682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77686"/>
            <a:ext cx="9638634" cy="648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12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11429" y="283779"/>
            <a:ext cx="11582400" cy="62746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500" b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What makes agroecology different from other sustainable agricultural approaches?</a:t>
            </a:r>
          </a:p>
          <a:p>
            <a:pPr>
              <a:lnSpc>
                <a:spcPct val="100000"/>
              </a:lnSpc>
            </a:pPr>
            <a:endParaRPr lang="en-US" sz="3200" b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457200" indent="-457200" algn="l">
              <a:lnSpc>
                <a:spcPct val="100000"/>
              </a:lnSpc>
              <a:buFont typeface="Wingdings" charset="2"/>
              <a:buChar char="Ø"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As an integrated approach, it addresses </a:t>
            </a:r>
            <a:r>
              <a:rPr lang="en-US" sz="3200" u="sng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3 dimensions of sustainability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, putting the farmers and the social actors at the center of the food system.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457200" indent="-457200" algn="l">
              <a:lnSpc>
                <a:spcPct val="100000"/>
              </a:lnSpc>
              <a:buFont typeface="Wingdings" charset="2"/>
              <a:buChar char="Ø"/>
            </a:pP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4 of 10 AE elements of FAO focus on social dimension</a:t>
            </a:r>
            <a:b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endParaRPr lang="en-US" sz="32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algn="l">
              <a:lnSpc>
                <a:spcPct val="100000"/>
              </a:lnSpc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	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Co-creation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of knowledge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/>
            </a:r>
            <a:b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/>
            </a:r>
            <a:br>
              <a:rPr lang="en-US" sz="28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	Human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and social value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/>
            </a:r>
            <a:b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/>
            </a:r>
            <a:br>
              <a:rPr lang="en-US" sz="28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	Culture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and food traditions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/>
            </a:r>
            <a:b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endParaRPr lang="en-US" sz="2800" dirty="0" smtClean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algn="l">
              <a:lnSpc>
                <a:spcPct val="100000"/>
              </a:lnSpc>
            </a:pP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	Land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and 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Natural Resources governance</a:t>
            </a:r>
          </a:p>
          <a:p>
            <a:pPr algn="l">
              <a:lnSpc>
                <a:spcPct val="100000"/>
              </a:lnSpc>
            </a:pPr>
            <a:endParaRPr lang="en-US" sz="28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algn="l">
              <a:lnSpc>
                <a:spcPct val="100000"/>
              </a:lnSpc>
            </a:pPr>
            <a:endParaRPr lang="en-US" sz="28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algn="l">
              <a:lnSpc>
                <a:spcPct val="150000"/>
              </a:lnSpc>
            </a:pPr>
            <a:endParaRPr lang="en-US" sz="28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>
              <a:lnSpc>
                <a:spcPct val="170000"/>
              </a:lnSpc>
            </a:pPr>
            <a:endParaRPr lang="en-US" sz="5400" b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057" y="3503934"/>
            <a:ext cx="749016" cy="7149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057" y="4235628"/>
            <a:ext cx="723464" cy="681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876" y="4917153"/>
            <a:ext cx="728645" cy="6844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090" y="5588839"/>
            <a:ext cx="733983" cy="71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9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9969" y="92993"/>
            <a:ext cx="11882030" cy="699882"/>
          </a:xfrm>
        </p:spPr>
        <p:txBody>
          <a:bodyPr>
            <a:noAutofit/>
          </a:bodyPr>
          <a:lstStyle/>
          <a:p>
            <a:pPr algn="l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FAO Agroecology knowledge hub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968" y="792875"/>
            <a:ext cx="7826642" cy="5957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3953" y="4051291"/>
            <a:ext cx="7578671" cy="5232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http://</a:t>
            </a:r>
            <a:r>
              <a:rPr lang="en-US" sz="2800" b="1" dirty="0" err="1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www.fao.org</a:t>
            </a:r>
            <a:r>
              <a:rPr lang="en-US" sz="28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/agroecology/</a:t>
            </a:r>
            <a:r>
              <a:rPr lang="en-US" sz="2800" b="1" dirty="0" err="1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en</a:t>
            </a:r>
            <a:r>
              <a:rPr lang="en-US" sz="28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/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60596" y="1177871"/>
            <a:ext cx="37970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Proceedings and reports of all FAO Seminars and Meetings</a:t>
            </a:r>
          </a:p>
          <a:p>
            <a:pPr marL="342900" indent="-342900">
              <a:buFont typeface="Wingdings" charset="2"/>
              <a:buChar char="Ø"/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Public policies</a:t>
            </a:r>
          </a:p>
          <a:p>
            <a:pPr marL="342900" indent="-342900">
              <a:buFont typeface="Wingdings" charset="2"/>
              <a:buChar char="Ø"/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Scientific publications and articles</a:t>
            </a:r>
          </a:p>
          <a:p>
            <a:pPr marL="342900" indent="-342900">
              <a:buFont typeface="Wingdings" charset="2"/>
              <a:buChar char="Ø"/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Worldwide practices (profiles)</a:t>
            </a:r>
          </a:p>
          <a:p>
            <a:pPr marL="342900" indent="-342900">
              <a:buFont typeface="Wingdings" charset="2"/>
              <a:buChar char="Ø"/>
            </a:pPr>
            <a:endParaRPr lang="en-US" sz="2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Info available in 6 languages</a:t>
            </a:r>
          </a:p>
        </p:txBody>
      </p:sp>
    </p:spTree>
    <p:extLst>
      <p:ext uri="{BB962C8B-B14F-4D97-AF65-F5344CB8AC3E}">
        <p14:creationId xmlns:p14="http://schemas.microsoft.com/office/powerpoint/2010/main" val="18949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67" y="119650"/>
            <a:ext cx="10535496" cy="650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1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18823" y="283779"/>
            <a:ext cx="11775006" cy="62746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en-US" sz="5400" b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pPr>
              <a:lnSpc>
                <a:spcPct val="170000"/>
              </a:lnSpc>
            </a:pPr>
            <a:endParaRPr lang="en-US" sz="5400" b="1" dirty="0">
              <a:solidFill>
                <a:schemeClr val="accent5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 smtClean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  <a:p>
            <a:endParaRPr lang="en-US" sz="54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18053" y="172277"/>
            <a:ext cx="11582400" cy="715619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Agroecology for food and nutrition security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822" y="1357481"/>
            <a:ext cx="118923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Availability:</a:t>
            </a:r>
            <a:r>
              <a:rPr lang="en-US" sz="2800" i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agroecology raises productivity at field level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Georgia" charset="0"/>
                <a:ea typeface="Georgia" charset="0"/>
                <a:cs typeface="Georgia" charset="0"/>
              </a:rPr>
              <a:t>Access:</a:t>
            </a:r>
            <a:r>
              <a:rPr lang="en-US" sz="28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Georgia" charset="0"/>
                <a:ea typeface="Georgia" charset="0"/>
                <a:cs typeface="Georgia" charset="0"/>
              </a:rPr>
              <a:t> agroecology reduces rural poverty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i="1" dirty="0" smtClean="0">
                <a:solidFill>
                  <a:schemeClr val="accent5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Utilization/adequacy:</a:t>
            </a:r>
            <a:r>
              <a:rPr lang="en-US" sz="2800" i="1" dirty="0" smtClean="0">
                <a:solidFill>
                  <a:schemeClr val="accent2">
                    <a:lumMod val="75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 agroecology contributes to improving nutrition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Georgia" charset="0"/>
                <a:ea typeface="Georgia" charset="0"/>
                <a:cs typeface="Georgia" charset="0"/>
              </a:rPr>
              <a:t>Sustainability/stability:</a:t>
            </a:r>
            <a:r>
              <a:rPr lang="en-US" sz="2800" i="1" dirty="0" smtClean="0">
                <a:solidFill>
                  <a:schemeClr val="accent2">
                    <a:lumMod val="75000"/>
                  </a:schemeClr>
                </a:solidFill>
                <a:effectLst/>
                <a:latin typeface="Georgia" charset="0"/>
                <a:ea typeface="Georgia" charset="0"/>
                <a:cs typeface="Georgia" charset="0"/>
              </a:rPr>
              <a:t> agroecology enhances resilience to external stresses (economic risks, climate change)</a:t>
            </a:r>
            <a:endParaRPr lang="en-US" sz="2800" dirty="0">
              <a:solidFill>
                <a:schemeClr val="accent2">
                  <a:lumMod val="75000"/>
                </a:schemeClr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365" y="4194888"/>
            <a:ext cx="9745922" cy="202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5508</TotalTime>
  <Words>318</Words>
  <Application>Microsoft Office PowerPoint</Application>
  <PresentationFormat>Personalizzato</PresentationFormat>
  <Paragraphs>88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Office Theme</vt:lpstr>
      <vt:lpstr>Agroecology,  food and nutrition security  </vt:lpstr>
      <vt:lpstr>Presentazione standard di PowerPoint</vt:lpstr>
      <vt:lpstr>Why agroecology in FAO?</vt:lpstr>
      <vt:lpstr>Presentazione standard di PowerPoint</vt:lpstr>
      <vt:lpstr>Presentazione standard di PowerPoint</vt:lpstr>
      <vt:lpstr>Presentazione standard di PowerPoint</vt:lpstr>
      <vt:lpstr>FAO Agroecology knowledge hub</vt:lpstr>
      <vt:lpstr>Presentazione standard di PowerPoint</vt:lpstr>
      <vt:lpstr>Agroecology for food and nutrition security</vt:lpstr>
      <vt:lpstr>Availability: agroecology raises productivity at field level</vt:lpstr>
      <vt:lpstr>Food and ecology – global advocacy</vt:lpstr>
      <vt:lpstr>FAO’s work on agroecology</vt:lpstr>
      <vt:lpstr>Areas of collaboration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Agroecology and GIAHS</dc:title>
  <dc:creator>Jimena Gomez</dc:creator>
  <cp:lastModifiedBy>antonio.sposicchi</cp:lastModifiedBy>
  <cp:revision>100</cp:revision>
  <cp:lastPrinted>2017-05-22T15:32:01Z</cp:lastPrinted>
  <dcterms:created xsi:type="dcterms:W3CDTF">2017-03-17T11:04:33Z</dcterms:created>
  <dcterms:modified xsi:type="dcterms:W3CDTF">2017-05-23T08:04:51Z</dcterms:modified>
</cp:coreProperties>
</file>