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7" r:id="rId3"/>
    <p:sldId id="259" r:id="rId4"/>
    <p:sldId id="258" r:id="rId5"/>
    <p:sldId id="260" r:id="rId6"/>
    <p:sldId id="261" r:id="rId7"/>
    <p:sldId id="262" r:id="rId8"/>
    <p:sldId id="263" r:id="rId9"/>
    <p:sldId id="264" r:id="rId10"/>
    <p:sldId id="265" r:id="rId11"/>
    <p:sldId id="275" r:id="rId12"/>
    <p:sldId id="266" r:id="rId13"/>
    <p:sldId id="267" r:id="rId14"/>
    <p:sldId id="268" r:id="rId15"/>
    <p:sldId id="269" r:id="rId16"/>
    <p:sldId id="270" r:id="rId17"/>
    <p:sldId id="271" r:id="rId18"/>
    <p:sldId id="272" r:id="rId19"/>
    <p:sldId id="273" r:id="rId20"/>
    <p:sldId id="274" r:id="rId21"/>
    <p:sldId id="276"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9" d="100"/>
          <a:sy n="89" d="100"/>
        </p:scale>
        <p:origin x="1267"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CA355C-B6D9-4D80-821C-0C3F31B25A51}" type="datetimeFigureOut">
              <a:rPr lang="it-IT" smtClean="0"/>
              <a:t>18/10/2018</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378748-88D0-4A98-B38D-587FDF013435}" type="slidenum">
              <a:rPr lang="it-IT" smtClean="0"/>
              <a:t>‹N›</a:t>
            </a:fld>
            <a:endParaRPr lang="it-IT"/>
          </a:p>
        </p:txBody>
      </p:sp>
    </p:spTree>
    <p:extLst>
      <p:ext uri="{BB962C8B-B14F-4D97-AF65-F5344CB8AC3E}">
        <p14:creationId xmlns:p14="http://schemas.microsoft.com/office/powerpoint/2010/main" val="1022436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994934CD-7C92-4708-934E-5AD768F4CF82}" type="datetimeFigureOut">
              <a:rPr lang="it-IT" smtClean="0"/>
              <a:t>18/10/2018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B61995E-9C2D-4250-96C9-7ABBE8EC8161}" type="slidenum">
              <a:rPr lang="it-IT" smtClean="0"/>
              <a:t>‹N›</a:t>
            </a:fld>
            <a:endParaRPr lang="it-IT"/>
          </a:p>
        </p:txBody>
      </p:sp>
    </p:spTree>
    <p:extLst>
      <p:ext uri="{BB962C8B-B14F-4D97-AF65-F5344CB8AC3E}">
        <p14:creationId xmlns:p14="http://schemas.microsoft.com/office/powerpoint/2010/main" val="3246550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94934CD-7C92-4708-934E-5AD768F4CF82}" type="datetimeFigureOut">
              <a:rPr lang="it-IT" smtClean="0"/>
              <a:t>18/10/2018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B61995E-9C2D-4250-96C9-7ABBE8EC8161}" type="slidenum">
              <a:rPr lang="it-IT" smtClean="0"/>
              <a:t>‹N›</a:t>
            </a:fld>
            <a:endParaRPr lang="it-IT"/>
          </a:p>
        </p:txBody>
      </p:sp>
    </p:spTree>
    <p:extLst>
      <p:ext uri="{BB962C8B-B14F-4D97-AF65-F5344CB8AC3E}">
        <p14:creationId xmlns:p14="http://schemas.microsoft.com/office/powerpoint/2010/main" val="474473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994934CD-7C92-4708-934E-5AD768F4CF82}" type="datetimeFigureOut">
              <a:rPr lang="it-IT" smtClean="0"/>
              <a:t>18/10/2018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B61995E-9C2D-4250-96C9-7ABBE8EC8161}" type="slidenum">
              <a:rPr lang="it-IT" smtClean="0"/>
              <a:t>‹N›</a:t>
            </a:fld>
            <a:endParaRPr lang="it-IT"/>
          </a:p>
        </p:txBody>
      </p:sp>
    </p:spTree>
    <p:extLst>
      <p:ext uri="{BB962C8B-B14F-4D97-AF65-F5344CB8AC3E}">
        <p14:creationId xmlns:p14="http://schemas.microsoft.com/office/powerpoint/2010/main" val="3176421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994934CD-7C92-4708-934E-5AD768F4CF82}" type="datetimeFigureOut">
              <a:rPr lang="it-IT" smtClean="0"/>
              <a:t>18/10/2018</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BB61995E-9C2D-4250-96C9-7ABBE8EC8161}" type="slidenum">
              <a:rPr lang="it-IT" smtClean="0"/>
              <a:t>‹N›</a:t>
            </a:fld>
            <a:endParaRPr lang="it-IT"/>
          </a:p>
        </p:txBody>
      </p:sp>
    </p:spTree>
    <p:extLst>
      <p:ext uri="{BB962C8B-B14F-4D97-AF65-F5344CB8AC3E}">
        <p14:creationId xmlns:p14="http://schemas.microsoft.com/office/powerpoint/2010/main" val="762220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629842" y="2505075"/>
            <a:ext cx="3868340"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4629150" y="2505075"/>
            <a:ext cx="3887391"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994934CD-7C92-4708-934E-5AD768F4CF82}" type="datetimeFigureOut">
              <a:rPr lang="it-IT" smtClean="0"/>
              <a:t>18/10/2018</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BB61995E-9C2D-4250-96C9-7ABBE8EC8161}" type="slidenum">
              <a:rPr lang="it-IT" smtClean="0"/>
              <a:t>‹N›</a:t>
            </a:fld>
            <a:endParaRPr lang="it-IT"/>
          </a:p>
        </p:txBody>
      </p:sp>
    </p:spTree>
    <p:extLst>
      <p:ext uri="{BB962C8B-B14F-4D97-AF65-F5344CB8AC3E}">
        <p14:creationId xmlns:p14="http://schemas.microsoft.com/office/powerpoint/2010/main" val="1734395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994934CD-7C92-4708-934E-5AD768F4CF82}" type="datetimeFigureOut">
              <a:rPr lang="it-IT" smtClean="0"/>
              <a:t>18/10/2018</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BB61995E-9C2D-4250-96C9-7ABBE8EC8161}" type="slidenum">
              <a:rPr lang="it-IT" smtClean="0"/>
              <a:t>‹N›</a:t>
            </a:fld>
            <a:endParaRPr lang="it-IT"/>
          </a:p>
        </p:txBody>
      </p:sp>
    </p:spTree>
    <p:extLst>
      <p:ext uri="{BB962C8B-B14F-4D97-AF65-F5344CB8AC3E}">
        <p14:creationId xmlns:p14="http://schemas.microsoft.com/office/powerpoint/2010/main" val="918581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4934CD-7C92-4708-934E-5AD768F4CF82}" type="datetimeFigureOut">
              <a:rPr lang="it-IT" smtClean="0"/>
              <a:t>18/10/2018</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BB61995E-9C2D-4250-96C9-7ABBE8EC8161}" type="slidenum">
              <a:rPr lang="it-IT" smtClean="0"/>
              <a:t>‹N›</a:t>
            </a:fld>
            <a:endParaRPr lang="it-IT"/>
          </a:p>
        </p:txBody>
      </p:sp>
    </p:spTree>
    <p:extLst>
      <p:ext uri="{BB962C8B-B14F-4D97-AF65-F5344CB8AC3E}">
        <p14:creationId xmlns:p14="http://schemas.microsoft.com/office/powerpoint/2010/main" val="1280823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994934CD-7C92-4708-934E-5AD768F4CF82}" type="datetimeFigureOut">
              <a:rPr lang="it-IT" smtClean="0"/>
              <a:t>18/10/2018</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BB61995E-9C2D-4250-96C9-7ABBE8EC8161}" type="slidenum">
              <a:rPr lang="it-IT" smtClean="0"/>
              <a:t>‹N›</a:t>
            </a:fld>
            <a:endParaRPr lang="it-IT"/>
          </a:p>
        </p:txBody>
      </p:sp>
    </p:spTree>
    <p:extLst>
      <p:ext uri="{BB962C8B-B14F-4D97-AF65-F5344CB8AC3E}">
        <p14:creationId xmlns:p14="http://schemas.microsoft.com/office/powerpoint/2010/main" val="456832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994934CD-7C92-4708-934E-5AD768F4CF82}" type="datetimeFigureOut">
              <a:rPr lang="it-IT" smtClean="0"/>
              <a:t>18/10/2018</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BB61995E-9C2D-4250-96C9-7ABBE8EC8161}" type="slidenum">
              <a:rPr lang="it-IT" smtClean="0"/>
              <a:t>‹N›</a:t>
            </a:fld>
            <a:endParaRPr lang="it-IT"/>
          </a:p>
        </p:txBody>
      </p:sp>
    </p:spTree>
    <p:extLst>
      <p:ext uri="{BB962C8B-B14F-4D97-AF65-F5344CB8AC3E}">
        <p14:creationId xmlns:p14="http://schemas.microsoft.com/office/powerpoint/2010/main" val="278446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94934CD-7C92-4708-934E-5AD768F4CF82}" type="datetimeFigureOut">
              <a:rPr lang="it-IT" smtClean="0"/>
              <a:t>18/10/2018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B61995E-9C2D-4250-96C9-7ABBE8EC8161}" type="slidenum">
              <a:rPr lang="it-IT" smtClean="0"/>
              <a:t>‹N›</a:t>
            </a:fld>
            <a:endParaRPr lang="it-IT"/>
          </a:p>
        </p:txBody>
      </p:sp>
    </p:spTree>
    <p:extLst>
      <p:ext uri="{BB962C8B-B14F-4D97-AF65-F5344CB8AC3E}">
        <p14:creationId xmlns:p14="http://schemas.microsoft.com/office/powerpoint/2010/main" val="254818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94934CD-7C92-4708-934E-5AD768F4CF82}" type="datetimeFigureOut">
              <a:rPr lang="it-IT" smtClean="0"/>
              <a:t>18/10/2018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B61995E-9C2D-4250-96C9-7ABBE8EC8161}" type="slidenum">
              <a:rPr lang="it-IT" smtClean="0"/>
              <a:t>‹N›</a:t>
            </a:fld>
            <a:endParaRPr lang="it-IT"/>
          </a:p>
        </p:txBody>
      </p:sp>
    </p:spTree>
    <p:extLst>
      <p:ext uri="{BB962C8B-B14F-4D97-AF65-F5344CB8AC3E}">
        <p14:creationId xmlns:p14="http://schemas.microsoft.com/office/powerpoint/2010/main" val="3298664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4934CD-7C92-4708-934E-5AD768F4CF82}" type="datetimeFigureOut">
              <a:rPr lang="it-IT" smtClean="0"/>
              <a:t>18/10/2018</a:t>
            </a:fld>
            <a:endParaRPr lang="it-IT"/>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61995E-9C2D-4250-96C9-7ABBE8EC8161}" type="slidenum">
              <a:rPr lang="it-IT" smtClean="0"/>
              <a:t>‹N›</a:t>
            </a:fld>
            <a:endParaRPr lang="it-IT"/>
          </a:p>
        </p:txBody>
      </p:sp>
    </p:spTree>
    <p:extLst>
      <p:ext uri="{BB962C8B-B14F-4D97-AF65-F5344CB8AC3E}">
        <p14:creationId xmlns:p14="http://schemas.microsoft.com/office/powerpoint/2010/main" val="1713696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emf"/><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emf"/><Relationship Id="rId5" Type="http://schemas.openxmlformats.org/officeDocument/2006/relationships/image" Target="../media/image6.emf"/><Relationship Id="rId10" Type="http://schemas.openxmlformats.org/officeDocument/2006/relationships/image" Target="../media/image11.emf"/><Relationship Id="rId4" Type="http://schemas.openxmlformats.org/officeDocument/2006/relationships/image" Target="../media/image5.jpeg"/><Relationship Id="rId9"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6681B87-180D-4C45-ACE6-1FC7DD81918B}"/>
              </a:ext>
            </a:extLst>
          </p:cNvPr>
          <p:cNvSpPr>
            <a:spLocks noGrp="1"/>
          </p:cNvSpPr>
          <p:nvPr>
            <p:ph type="ctrTitle"/>
          </p:nvPr>
        </p:nvSpPr>
        <p:spPr/>
        <p:txBody>
          <a:bodyPr>
            <a:normAutofit fontScale="90000"/>
          </a:bodyPr>
          <a:lstStyle/>
          <a:p>
            <a:r>
              <a:rPr lang="it-IT" dirty="0"/>
              <a:t>Seminario : Accrescere la </a:t>
            </a:r>
            <a:r>
              <a:rPr lang="it-IT" dirty="0" smtClean="0"/>
              <a:t>reputazione </a:t>
            </a:r>
            <a:r>
              <a:rPr lang="it-IT" dirty="0"/>
              <a:t>del biologico</a:t>
            </a:r>
          </a:p>
        </p:txBody>
      </p:sp>
      <p:sp>
        <p:nvSpPr>
          <p:cNvPr id="3" name="Sottotitolo 2">
            <a:extLst>
              <a:ext uri="{FF2B5EF4-FFF2-40B4-BE49-F238E27FC236}">
                <a16:creationId xmlns="" xmlns:a16="http://schemas.microsoft.com/office/drawing/2014/main" id="{13F5EFF0-AB0F-460C-BE4A-CF38C30B25FB}"/>
              </a:ext>
            </a:extLst>
          </p:cNvPr>
          <p:cNvSpPr>
            <a:spLocks noGrp="1"/>
          </p:cNvSpPr>
          <p:nvPr>
            <p:ph type="subTitle" idx="1"/>
          </p:nvPr>
        </p:nvSpPr>
        <p:spPr/>
        <p:txBody>
          <a:bodyPr/>
          <a:lstStyle/>
          <a:p>
            <a:r>
              <a:rPr lang="it-IT" dirty="0" smtClean="0"/>
              <a:t>CIA – </a:t>
            </a:r>
            <a:r>
              <a:rPr lang="it-IT" dirty="0" err="1" smtClean="0"/>
              <a:t>Anabio</a:t>
            </a:r>
            <a:r>
              <a:rPr lang="it-IT" dirty="0" smtClean="0"/>
              <a:t> Roma</a:t>
            </a:r>
            <a:r>
              <a:rPr lang="it-IT" dirty="0"/>
              <a:t>, </a:t>
            </a:r>
            <a:r>
              <a:rPr lang="it-IT" dirty="0" smtClean="0"/>
              <a:t>17/10/2018</a:t>
            </a:r>
          </a:p>
          <a:p>
            <a:r>
              <a:rPr lang="it-IT" dirty="0" smtClean="0"/>
              <a:t>LE PRINCIPALI CRITICITA’ DEL D. </a:t>
            </a:r>
            <a:r>
              <a:rPr lang="it-IT" dirty="0" err="1" smtClean="0"/>
              <a:t>Lgs</a:t>
            </a:r>
            <a:r>
              <a:rPr lang="it-IT" dirty="0" smtClean="0"/>
              <a:t> 20/2018</a:t>
            </a:r>
          </a:p>
          <a:p>
            <a:r>
              <a:rPr lang="it-IT" dirty="0" smtClean="0"/>
              <a:t>Fabrizio Piva</a:t>
            </a:r>
            <a:endParaRPr lang="it-IT" dirty="0"/>
          </a:p>
        </p:txBody>
      </p:sp>
      <p:pic>
        <p:nvPicPr>
          <p:cNvPr id="7" name="Immagine 6">
            <a:extLst>
              <a:ext uri="{FF2B5EF4-FFF2-40B4-BE49-F238E27FC236}">
                <a16:creationId xmlns="" xmlns:a16="http://schemas.microsoft.com/office/drawing/2014/main" id="{12A0178B-0ED1-4991-8F0C-B170686C1EE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34730" y="5411086"/>
            <a:ext cx="3822996" cy="1446914"/>
          </a:xfrm>
          <a:prstGeom prst="rect">
            <a:avLst/>
          </a:prstGeom>
        </p:spPr>
      </p:pic>
    </p:spTree>
    <p:extLst>
      <p:ext uri="{BB962C8B-B14F-4D97-AF65-F5344CB8AC3E}">
        <p14:creationId xmlns:p14="http://schemas.microsoft.com/office/powerpoint/2010/main" val="2170700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80B97B1-303D-4936-9D4E-F80EB329F8F7}"/>
              </a:ext>
            </a:extLst>
          </p:cNvPr>
          <p:cNvSpPr>
            <a:spLocks noGrp="1"/>
          </p:cNvSpPr>
          <p:nvPr>
            <p:ph type="title"/>
          </p:nvPr>
        </p:nvSpPr>
        <p:spPr/>
        <p:txBody>
          <a:bodyPr/>
          <a:lstStyle/>
          <a:p>
            <a:pPr algn="ctr"/>
            <a:r>
              <a:rPr lang="it-IT" dirty="0"/>
              <a:t>ASS.O.CERT.BIO: chi siamo</a:t>
            </a:r>
          </a:p>
        </p:txBody>
      </p:sp>
      <p:pic>
        <p:nvPicPr>
          <p:cNvPr id="5" name="Segnaposto contenuto 4">
            <a:extLst>
              <a:ext uri="{FF2B5EF4-FFF2-40B4-BE49-F238E27FC236}">
                <a16:creationId xmlns="" xmlns:a16="http://schemas.microsoft.com/office/drawing/2014/main" id="{002BB217-FFE5-4D2F-B963-6DFDC3D7A5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7958" y="5712714"/>
            <a:ext cx="3026042" cy="1145286"/>
          </a:xfrm>
        </p:spPr>
      </p:pic>
      <p:sp>
        <p:nvSpPr>
          <p:cNvPr id="3" name="CasellaDiTesto 2">
            <a:extLst>
              <a:ext uri="{FF2B5EF4-FFF2-40B4-BE49-F238E27FC236}">
                <a16:creationId xmlns="" xmlns:a16="http://schemas.microsoft.com/office/drawing/2014/main" id="{6A92A313-F649-4B46-AF3B-46D292D20E13}"/>
              </a:ext>
            </a:extLst>
          </p:cNvPr>
          <p:cNvSpPr txBox="1"/>
          <p:nvPr/>
        </p:nvSpPr>
        <p:spPr>
          <a:xfrm>
            <a:off x="628650" y="1803633"/>
            <a:ext cx="8137845" cy="4524315"/>
          </a:xfrm>
          <a:prstGeom prst="rect">
            <a:avLst/>
          </a:prstGeom>
          <a:noFill/>
        </p:spPr>
        <p:txBody>
          <a:bodyPr wrap="square" rtlCol="0">
            <a:spAutoFit/>
          </a:bodyPr>
          <a:lstStyle/>
          <a:p>
            <a:pPr marL="285750" indent="-285750">
              <a:buFont typeface="Wingdings" panose="05000000000000000000" pitchFamily="2" charset="2"/>
              <a:buChar char="Ø"/>
            </a:pPr>
            <a:r>
              <a:rPr lang="it-IT" dirty="0" err="1"/>
              <a:t>Ass.O.Cert.Bio</a:t>
            </a:r>
            <a:r>
              <a:rPr lang="it-IT" dirty="0"/>
              <a:t> = </a:t>
            </a:r>
            <a:r>
              <a:rPr lang="it-IT" b="1" dirty="0"/>
              <a:t>Associazione nazionale Organismi di controllo</a:t>
            </a:r>
          </a:p>
          <a:p>
            <a:r>
              <a:rPr lang="it-IT" b="1" dirty="0"/>
              <a:t> e Certificazione del Biologico.</a:t>
            </a:r>
          </a:p>
          <a:p>
            <a:endParaRPr lang="it-IT" dirty="0"/>
          </a:p>
          <a:p>
            <a:pPr marL="285750" indent="-285750">
              <a:buFont typeface="Wingdings" panose="05000000000000000000" pitchFamily="2" charset="2"/>
              <a:buChar char="Ø"/>
            </a:pPr>
            <a:r>
              <a:rPr lang="it-IT" dirty="0"/>
              <a:t>Nata nel settembre 2017, è l'Associazione nazionale che </a:t>
            </a:r>
            <a:r>
              <a:rPr lang="it-IT" b="1" dirty="0"/>
              <a:t>raggruppa i principali Organismi di Certificazione del Biologico italiani. </a:t>
            </a:r>
          </a:p>
          <a:p>
            <a:endParaRPr lang="it-IT" dirty="0"/>
          </a:p>
          <a:p>
            <a:pPr marL="285750" indent="-285750">
              <a:buFont typeface="Wingdings" panose="05000000000000000000" pitchFamily="2" charset="2"/>
              <a:buChar char="Ø"/>
            </a:pPr>
            <a:r>
              <a:rPr lang="it-IT" dirty="0"/>
              <a:t>La base associativa è costituita dai seguenti Organismi di Certificazione:</a:t>
            </a:r>
          </a:p>
          <a:p>
            <a:pPr marL="742950" lvl="1" indent="-285750">
              <a:buFont typeface="Wingdings" panose="05000000000000000000" pitchFamily="2" charset="2"/>
              <a:buChar char="§"/>
            </a:pPr>
            <a:r>
              <a:rPr lang="it-IT" b="1" dirty="0"/>
              <a:t>ABCERT GMBH SRL</a:t>
            </a:r>
          </a:p>
          <a:p>
            <a:pPr marL="742950" lvl="1" indent="-285750">
              <a:buFont typeface="Wingdings" panose="05000000000000000000" pitchFamily="2" charset="2"/>
              <a:buChar char="§"/>
            </a:pPr>
            <a:r>
              <a:rPr lang="it-IT" b="1" dirty="0"/>
              <a:t>BIOAGRICERT</a:t>
            </a:r>
          </a:p>
          <a:p>
            <a:pPr marL="742950" lvl="1" indent="-285750">
              <a:buFont typeface="Wingdings" panose="05000000000000000000" pitchFamily="2" charset="2"/>
              <a:buChar char="§"/>
            </a:pPr>
            <a:r>
              <a:rPr lang="it-IT" b="1" dirty="0"/>
              <a:t>BIOS s.r.l.</a:t>
            </a:r>
          </a:p>
          <a:p>
            <a:pPr marL="742950" lvl="1" indent="-285750">
              <a:buFont typeface="Wingdings" panose="05000000000000000000" pitchFamily="2" charset="2"/>
              <a:buChar char="§"/>
            </a:pPr>
            <a:r>
              <a:rPr lang="it-IT" b="1" dirty="0"/>
              <a:t>CCPB s.r.l.</a:t>
            </a:r>
          </a:p>
          <a:p>
            <a:pPr marL="742950" lvl="1" indent="-285750">
              <a:buFont typeface="Wingdings" panose="05000000000000000000" pitchFamily="2" charset="2"/>
              <a:buChar char="§"/>
            </a:pPr>
            <a:r>
              <a:rPr lang="it-IT" b="1" dirty="0"/>
              <a:t>ECOGRUPPO Italia s.r.l.</a:t>
            </a:r>
          </a:p>
          <a:p>
            <a:pPr marL="742950" lvl="1" indent="-285750">
              <a:buFont typeface="Wingdings" panose="05000000000000000000" pitchFamily="2" charset="2"/>
              <a:buChar char="§"/>
            </a:pPr>
            <a:r>
              <a:rPr lang="it-IT" b="1" dirty="0"/>
              <a:t>ICEA </a:t>
            </a:r>
          </a:p>
          <a:p>
            <a:pPr marL="742950" lvl="1" indent="-285750">
              <a:buFont typeface="Wingdings" panose="05000000000000000000" pitchFamily="2" charset="2"/>
              <a:buChar char="§"/>
            </a:pPr>
            <a:r>
              <a:rPr lang="it-IT" b="1" dirty="0"/>
              <a:t>SIDEL </a:t>
            </a:r>
            <a:r>
              <a:rPr lang="it-IT" b="1" dirty="0" err="1"/>
              <a:t>s.p.a.</a:t>
            </a:r>
            <a:endParaRPr lang="it-IT" b="1" dirty="0"/>
          </a:p>
          <a:p>
            <a:pPr marL="742950" lvl="1" indent="-285750">
              <a:buFont typeface="Wingdings" panose="05000000000000000000" pitchFamily="2" charset="2"/>
              <a:buChar char="§"/>
            </a:pPr>
            <a:r>
              <a:rPr lang="it-IT" b="1" dirty="0"/>
              <a:t>SUOLO E SALUTE s.r.l.</a:t>
            </a:r>
          </a:p>
          <a:p>
            <a:pPr marL="285750" indent="-285750">
              <a:buFont typeface="Wingdings" panose="05000000000000000000" pitchFamily="2" charset="2"/>
              <a:buChar char="Ø"/>
            </a:pPr>
            <a:endParaRPr lang="it-IT" dirty="0"/>
          </a:p>
        </p:txBody>
      </p:sp>
    </p:spTree>
    <p:extLst>
      <p:ext uri="{BB962C8B-B14F-4D97-AF65-F5344CB8AC3E}">
        <p14:creationId xmlns:p14="http://schemas.microsoft.com/office/powerpoint/2010/main" val="1174685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 xmlns:a16="http://schemas.microsoft.com/office/drawing/2014/main" id="{002BB217-FFE5-4D2F-B963-6DFDC3D7A5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60081" y="2888743"/>
            <a:ext cx="2801034" cy="1060126"/>
          </a:xfrm>
        </p:spPr>
      </p:pic>
      <p:pic>
        <p:nvPicPr>
          <p:cNvPr id="9" name="Immagine 8">
            <a:extLst>
              <a:ext uri="{FF2B5EF4-FFF2-40B4-BE49-F238E27FC236}">
                <a16:creationId xmlns="" xmlns:a16="http://schemas.microsoft.com/office/drawing/2014/main" id="{4511F0C5-1BA4-469A-B593-CF11735236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9888" y="628825"/>
            <a:ext cx="2594415" cy="624893"/>
          </a:xfrm>
          <a:prstGeom prst="rect">
            <a:avLst/>
          </a:prstGeom>
        </p:spPr>
      </p:pic>
      <p:pic>
        <p:nvPicPr>
          <p:cNvPr id="11" name="Immagine 10">
            <a:extLst>
              <a:ext uri="{FF2B5EF4-FFF2-40B4-BE49-F238E27FC236}">
                <a16:creationId xmlns="" xmlns:a16="http://schemas.microsoft.com/office/drawing/2014/main" id="{DAB07F1C-F6C8-49FB-9F9A-752F889DC2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396" y="1872619"/>
            <a:ext cx="2256639" cy="698711"/>
          </a:xfrm>
          <a:prstGeom prst="rect">
            <a:avLst/>
          </a:prstGeom>
        </p:spPr>
      </p:pic>
      <p:pic>
        <p:nvPicPr>
          <p:cNvPr id="12" name="Immagine 11">
            <a:extLst>
              <a:ext uri="{FF2B5EF4-FFF2-40B4-BE49-F238E27FC236}">
                <a16:creationId xmlns="" xmlns:a16="http://schemas.microsoft.com/office/drawing/2014/main" id="{1DAFFC04-C934-41F1-8378-17149F59AFAA}"/>
              </a:ext>
            </a:extLst>
          </p:cNvPr>
          <p:cNvPicPr>
            <a:picLocks noChangeAspect="1"/>
          </p:cNvPicPr>
          <p:nvPr/>
        </p:nvPicPr>
        <p:blipFill>
          <a:blip r:embed="rId5"/>
          <a:stretch>
            <a:fillRect/>
          </a:stretch>
        </p:blipFill>
        <p:spPr>
          <a:xfrm>
            <a:off x="352915" y="3429000"/>
            <a:ext cx="2419600" cy="1006679"/>
          </a:xfrm>
          <a:prstGeom prst="rect">
            <a:avLst/>
          </a:prstGeom>
        </p:spPr>
      </p:pic>
      <p:pic>
        <p:nvPicPr>
          <p:cNvPr id="13" name="Immagine 12">
            <a:extLst>
              <a:ext uri="{FF2B5EF4-FFF2-40B4-BE49-F238E27FC236}">
                <a16:creationId xmlns="" xmlns:a16="http://schemas.microsoft.com/office/drawing/2014/main" id="{A4D7B77E-D902-458F-9502-8BEA113987F0}"/>
              </a:ext>
            </a:extLst>
          </p:cNvPr>
          <p:cNvPicPr>
            <a:picLocks noChangeAspect="1"/>
          </p:cNvPicPr>
          <p:nvPr/>
        </p:nvPicPr>
        <p:blipFill>
          <a:blip r:embed="rId6"/>
          <a:stretch>
            <a:fillRect/>
          </a:stretch>
        </p:blipFill>
        <p:spPr>
          <a:xfrm>
            <a:off x="260059" y="4930922"/>
            <a:ext cx="2567364" cy="1680039"/>
          </a:xfrm>
          <a:prstGeom prst="rect">
            <a:avLst/>
          </a:prstGeom>
        </p:spPr>
      </p:pic>
      <p:pic>
        <p:nvPicPr>
          <p:cNvPr id="14" name="Immagine 13">
            <a:extLst>
              <a:ext uri="{FF2B5EF4-FFF2-40B4-BE49-F238E27FC236}">
                <a16:creationId xmlns="" xmlns:a16="http://schemas.microsoft.com/office/drawing/2014/main" id="{AA3EA6ED-A806-4D62-A5B0-EE73E5C5482F}"/>
              </a:ext>
            </a:extLst>
          </p:cNvPr>
          <p:cNvPicPr>
            <a:picLocks noChangeAspect="1"/>
          </p:cNvPicPr>
          <p:nvPr/>
        </p:nvPicPr>
        <p:blipFill>
          <a:blip r:embed="rId7"/>
          <a:stretch>
            <a:fillRect/>
          </a:stretch>
        </p:blipFill>
        <p:spPr>
          <a:xfrm>
            <a:off x="6199698" y="162937"/>
            <a:ext cx="2382239" cy="1504975"/>
          </a:xfrm>
          <a:prstGeom prst="rect">
            <a:avLst/>
          </a:prstGeom>
        </p:spPr>
      </p:pic>
      <p:pic>
        <p:nvPicPr>
          <p:cNvPr id="16" name="Immagine 15">
            <a:extLst>
              <a:ext uri="{FF2B5EF4-FFF2-40B4-BE49-F238E27FC236}">
                <a16:creationId xmlns="" xmlns:a16="http://schemas.microsoft.com/office/drawing/2014/main" id="{3EA6F8AE-566C-4850-B960-427115F2AEF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45126" y="2002140"/>
            <a:ext cx="1933472" cy="808171"/>
          </a:xfrm>
          <a:prstGeom prst="rect">
            <a:avLst/>
          </a:prstGeom>
        </p:spPr>
      </p:pic>
      <p:pic>
        <p:nvPicPr>
          <p:cNvPr id="18" name="Immagine 17">
            <a:extLst>
              <a:ext uri="{FF2B5EF4-FFF2-40B4-BE49-F238E27FC236}">
                <a16:creationId xmlns="" xmlns:a16="http://schemas.microsoft.com/office/drawing/2014/main" id="{B1B88896-984A-4A62-9E5B-A8719CA420E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69248" y="2947139"/>
            <a:ext cx="1293282" cy="2391550"/>
          </a:xfrm>
          <a:prstGeom prst="rect">
            <a:avLst/>
          </a:prstGeom>
        </p:spPr>
      </p:pic>
      <p:pic>
        <p:nvPicPr>
          <p:cNvPr id="19" name="Immagine 18">
            <a:extLst>
              <a:ext uri="{FF2B5EF4-FFF2-40B4-BE49-F238E27FC236}">
                <a16:creationId xmlns="" xmlns:a16="http://schemas.microsoft.com/office/drawing/2014/main" id="{ADC99586-7083-47F6-BC91-FB1B3769E400}"/>
              </a:ext>
            </a:extLst>
          </p:cNvPr>
          <p:cNvPicPr>
            <a:picLocks noChangeAspect="1"/>
          </p:cNvPicPr>
          <p:nvPr/>
        </p:nvPicPr>
        <p:blipFill>
          <a:blip r:embed="rId10"/>
          <a:stretch>
            <a:fillRect/>
          </a:stretch>
        </p:blipFill>
        <p:spPr>
          <a:xfrm>
            <a:off x="5250361" y="5349278"/>
            <a:ext cx="3725859" cy="1353526"/>
          </a:xfrm>
          <a:prstGeom prst="rect">
            <a:avLst/>
          </a:prstGeom>
        </p:spPr>
      </p:pic>
    </p:spTree>
    <p:extLst>
      <p:ext uri="{BB962C8B-B14F-4D97-AF65-F5344CB8AC3E}">
        <p14:creationId xmlns:p14="http://schemas.microsoft.com/office/powerpoint/2010/main" val="2243479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80B97B1-303D-4936-9D4E-F80EB329F8F7}"/>
              </a:ext>
            </a:extLst>
          </p:cNvPr>
          <p:cNvSpPr>
            <a:spLocks noGrp="1"/>
          </p:cNvSpPr>
          <p:nvPr>
            <p:ph type="title"/>
          </p:nvPr>
        </p:nvSpPr>
        <p:spPr/>
        <p:txBody>
          <a:bodyPr/>
          <a:lstStyle/>
          <a:p>
            <a:pPr algn="ctr"/>
            <a:r>
              <a:rPr lang="it-IT" dirty="0"/>
              <a:t>ASS.O.CERT.BIO: chi siamo</a:t>
            </a:r>
          </a:p>
        </p:txBody>
      </p:sp>
      <p:pic>
        <p:nvPicPr>
          <p:cNvPr id="5" name="Segnaposto contenuto 4">
            <a:extLst>
              <a:ext uri="{FF2B5EF4-FFF2-40B4-BE49-F238E27FC236}">
                <a16:creationId xmlns="" xmlns:a16="http://schemas.microsoft.com/office/drawing/2014/main" id="{002BB217-FFE5-4D2F-B963-6DFDC3D7A5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7958" y="5712714"/>
            <a:ext cx="3026042" cy="1145286"/>
          </a:xfrm>
        </p:spPr>
      </p:pic>
      <p:sp>
        <p:nvSpPr>
          <p:cNvPr id="3" name="CasellaDiTesto 2">
            <a:extLst>
              <a:ext uri="{FF2B5EF4-FFF2-40B4-BE49-F238E27FC236}">
                <a16:creationId xmlns="" xmlns:a16="http://schemas.microsoft.com/office/drawing/2014/main" id="{6A92A313-F649-4B46-AF3B-46D292D20E13}"/>
              </a:ext>
            </a:extLst>
          </p:cNvPr>
          <p:cNvSpPr txBox="1"/>
          <p:nvPr/>
        </p:nvSpPr>
        <p:spPr>
          <a:xfrm>
            <a:off x="628650" y="1803633"/>
            <a:ext cx="8137845" cy="3416320"/>
          </a:xfrm>
          <a:prstGeom prst="rect">
            <a:avLst/>
          </a:prstGeom>
          <a:noFill/>
        </p:spPr>
        <p:txBody>
          <a:bodyPr wrap="square" rtlCol="0">
            <a:spAutoFit/>
          </a:bodyPr>
          <a:lstStyle/>
          <a:p>
            <a:pPr marL="285750" indent="-285750">
              <a:buFont typeface="Wingdings" panose="05000000000000000000" pitchFamily="2" charset="2"/>
              <a:buChar char="Ø"/>
            </a:pPr>
            <a:r>
              <a:rPr lang="it-IT" b="1" dirty="0"/>
              <a:t>Gli associati di ASS.O.CERT.BIO, certificano oggi più del 90% del Biologico Italiano.</a:t>
            </a:r>
          </a:p>
          <a:p>
            <a:endParaRPr lang="it-IT" dirty="0"/>
          </a:p>
          <a:p>
            <a:pPr marL="285750" indent="-285750">
              <a:buFont typeface="Wingdings" panose="05000000000000000000" pitchFamily="2" charset="2"/>
              <a:buChar char="Ø"/>
            </a:pPr>
            <a:r>
              <a:rPr lang="it-IT" dirty="0"/>
              <a:t>Solo in Italia, con un </a:t>
            </a:r>
            <a:r>
              <a:rPr lang="it-IT" b="1" dirty="0"/>
              <a:t>volume di affari annuo </a:t>
            </a:r>
            <a:r>
              <a:rPr lang="it-IT" dirty="0"/>
              <a:t>che si aggira intorno ai </a:t>
            </a:r>
            <a:r>
              <a:rPr lang="it-IT" b="1" dirty="0"/>
              <a:t>52 milioni di euro</a:t>
            </a:r>
            <a:r>
              <a:rPr lang="it-IT" dirty="0"/>
              <a:t>, i </a:t>
            </a:r>
            <a:r>
              <a:rPr lang="it-IT" b="1" dirty="0"/>
              <a:t>SOCI di ASS.O.CERT.BIO certificano circa 72.000 operatori </a:t>
            </a:r>
            <a:r>
              <a:rPr lang="it-IT" dirty="0"/>
              <a:t>con </a:t>
            </a:r>
            <a:r>
              <a:rPr lang="it-IT" b="1" dirty="0"/>
              <a:t>93.000 visite ispettive all’anno</a:t>
            </a:r>
            <a:r>
              <a:rPr lang="it-IT" dirty="0"/>
              <a:t>, dando lavoro a circa </a:t>
            </a:r>
            <a:r>
              <a:rPr lang="it-IT" b="1" dirty="0"/>
              <a:t>1.500 tra dipendenti e ispettori liberi professionisti</a:t>
            </a:r>
            <a:r>
              <a:rPr lang="it-IT" dirty="0"/>
              <a:t>. Hanno </a:t>
            </a:r>
            <a:r>
              <a:rPr lang="it-IT" b="1" dirty="0"/>
              <a:t>più di 70 sedi </a:t>
            </a:r>
            <a:r>
              <a:rPr lang="it-IT" dirty="0"/>
              <a:t>in quasi tutte le Regioni e uffici anche in Paesi esteri.</a:t>
            </a:r>
          </a:p>
          <a:p>
            <a:endParaRPr lang="it-IT" dirty="0"/>
          </a:p>
          <a:p>
            <a:pPr marL="285750" indent="-285750">
              <a:buFont typeface="Wingdings" panose="05000000000000000000" pitchFamily="2" charset="2"/>
              <a:buChar char="Ø"/>
            </a:pPr>
            <a:r>
              <a:rPr lang="it-IT" b="1" dirty="0"/>
              <a:t>I Soci di ASS.O.CERT.BIO aderiscono alla rete OIP</a:t>
            </a:r>
            <a:r>
              <a:rPr lang="it-IT" dirty="0"/>
              <a:t>: una piattaforma di tracciabilità per i prodotti biologici è lo strumento fondamentale per garantire un settore sempre più sicuro e protetto www.reteoip.it </a:t>
            </a:r>
          </a:p>
        </p:txBody>
      </p:sp>
      <p:pic>
        <p:nvPicPr>
          <p:cNvPr id="4" name="Immagine 3">
            <a:extLst>
              <a:ext uri="{FF2B5EF4-FFF2-40B4-BE49-F238E27FC236}">
                <a16:creationId xmlns="" xmlns:a16="http://schemas.microsoft.com/office/drawing/2014/main" id="{74275C76-8011-4EA3-8CC5-F2AA0A7404BD}"/>
              </a:ext>
            </a:extLst>
          </p:cNvPr>
          <p:cNvPicPr>
            <a:picLocks noChangeAspect="1"/>
          </p:cNvPicPr>
          <p:nvPr/>
        </p:nvPicPr>
        <p:blipFill>
          <a:blip r:embed="rId3"/>
          <a:stretch>
            <a:fillRect/>
          </a:stretch>
        </p:blipFill>
        <p:spPr>
          <a:xfrm>
            <a:off x="3655065" y="5219953"/>
            <a:ext cx="2085013" cy="615749"/>
          </a:xfrm>
          <a:prstGeom prst="rect">
            <a:avLst/>
          </a:prstGeom>
        </p:spPr>
      </p:pic>
    </p:spTree>
    <p:extLst>
      <p:ext uri="{BB962C8B-B14F-4D97-AF65-F5344CB8AC3E}">
        <p14:creationId xmlns:p14="http://schemas.microsoft.com/office/powerpoint/2010/main" val="1126105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 xmlns:a16="http://schemas.microsoft.com/office/drawing/2014/main" id="{002BB217-FFE5-4D2F-B963-6DFDC3D7A5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7958" y="5712714"/>
            <a:ext cx="3026042" cy="1145286"/>
          </a:xfrm>
        </p:spPr>
      </p:pic>
      <p:sp>
        <p:nvSpPr>
          <p:cNvPr id="3" name="CasellaDiTesto 2">
            <a:extLst>
              <a:ext uri="{FF2B5EF4-FFF2-40B4-BE49-F238E27FC236}">
                <a16:creationId xmlns="" xmlns:a16="http://schemas.microsoft.com/office/drawing/2014/main" id="{6A92A313-F649-4B46-AF3B-46D292D20E13}"/>
              </a:ext>
            </a:extLst>
          </p:cNvPr>
          <p:cNvSpPr txBox="1"/>
          <p:nvPr/>
        </p:nvSpPr>
        <p:spPr>
          <a:xfrm>
            <a:off x="512741" y="554383"/>
            <a:ext cx="8137845" cy="4801314"/>
          </a:xfrm>
          <a:prstGeom prst="rect">
            <a:avLst/>
          </a:prstGeom>
          <a:noFill/>
        </p:spPr>
        <p:txBody>
          <a:bodyPr wrap="square" rtlCol="0">
            <a:spAutoFit/>
          </a:bodyPr>
          <a:lstStyle/>
          <a:p>
            <a:pPr marL="285750" indent="-285750">
              <a:buFont typeface="Wingdings" panose="05000000000000000000" pitchFamily="2" charset="2"/>
              <a:buChar char="Ø"/>
            </a:pPr>
            <a:r>
              <a:rPr lang="it-IT" dirty="0" smtClean="0"/>
              <a:t>MANCATA </a:t>
            </a:r>
            <a:r>
              <a:rPr lang="it-IT" b="1" dirty="0" smtClean="0"/>
              <a:t>SINCRONIA</a:t>
            </a:r>
            <a:r>
              <a:rPr lang="it-IT" dirty="0" smtClean="0"/>
              <a:t> FRA D </a:t>
            </a:r>
            <a:r>
              <a:rPr lang="it-IT" dirty="0" err="1" smtClean="0"/>
              <a:t>Lgs</a:t>
            </a:r>
            <a:r>
              <a:rPr lang="it-IT" dirty="0" smtClean="0"/>
              <a:t>. , REG. 848/2018 E REG. 625/2017.</a:t>
            </a:r>
          </a:p>
          <a:p>
            <a:pPr marL="285750" indent="-285750">
              <a:buFont typeface="Wingdings" panose="05000000000000000000" pitchFamily="2" charset="2"/>
              <a:buChar char="Ø"/>
            </a:pPr>
            <a:endParaRPr lang="it-IT" dirty="0"/>
          </a:p>
          <a:p>
            <a:pPr marL="285750" indent="-285750">
              <a:buFont typeface="Wingdings" panose="05000000000000000000" pitchFamily="2" charset="2"/>
              <a:buChar char="Ø"/>
            </a:pPr>
            <a:endParaRPr lang="it-IT" dirty="0" smtClean="0"/>
          </a:p>
          <a:p>
            <a:pPr marL="285750" indent="-285750">
              <a:buFont typeface="Wingdings" panose="05000000000000000000" pitchFamily="2" charset="2"/>
              <a:buChar char="Ø"/>
            </a:pPr>
            <a:r>
              <a:rPr lang="it-IT" dirty="0" smtClean="0"/>
              <a:t>IL D </a:t>
            </a:r>
            <a:r>
              <a:rPr lang="it-IT" dirty="0" err="1" smtClean="0"/>
              <a:t>Lgs</a:t>
            </a:r>
            <a:r>
              <a:rPr lang="it-IT" dirty="0" smtClean="0"/>
              <a:t>. INDIVIDUA ORGANISMI DI CONTROLLO ALLA STREGUA DI ORGANISMI DI NATURA «</a:t>
            </a:r>
            <a:r>
              <a:rPr lang="it-IT" b="1" dirty="0" smtClean="0"/>
              <a:t>PUBBLICA</a:t>
            </a:r>
            <a:r>
              <a:rPr lang="it-IT" dirty="0" smtClean="0"/>
              <a:t>» E NON VALORIZZA IL SIGNIFICATO ED IL RUOLO DI UN ORGANISMO DI CERTIFICAZIONE DI NATURA «PRIVATA».</a:t>
            </a:r>
          </a:p>
          <a:p>
            <a:pPr marL="285750" indent="-285750">
              <a:buFont typeface="Wingdings" panose="05000000000000000000" pitchFamily="2" charset="2"/>
              <a:buChar char="Ø"/>
            </a:pPr>
            <a:endParaRPr lang="it-IT" dirty="0"/>
          </a:p>
          <a:p>
            <a:pPr marL="285750" indent="-285750">
              <a:buFont typeface="Wingdings" panose="05000000000000000000" pitchFamily="2" charset="2"/>
              <a:buChar char="Ø"/>
            </a:pPr>
            <a:endParaRPr lang="it-IT" dirty="0" smtClean="0"/>
          </a:p>
          <a:p>
            <a:pPr marL="285750" indent="-285750">
              <a:buFont typeface="Wingdings" panose="05000000000000000000" pitchFamily="2" charset="2"/>
              <a:buChar char="Ø"/>
            </a:pPr>
            <a:r>
              <a:rPr lang="it-IT" dirty="0" smtClean="0"/>
              <a:t>IL D </a:t>
            </a:r>
            <a:r>
              <a:rPr lang="it-IT" dirty="0" err="1" smtClean="0"/>
              <a:t>Lgs</a:t>
            </a:r>
            <a:r>
              <a:rPr lang="it-IT" dirty="0" smtClean="0"/>
              <a:t>. INTERVIENE IN MODO </a:t>
            </a:r>
            <a:r>
              <a:rPr lang="it-IT" b="1" dirty="0" smtClean="0"/>
              <a:t>PUNITIVO</a:t>
            </a:r>
            <a:r>
              <a:rPr lang="it-IT" dirty="0" smtClean="0"/>
              <a:t> SUL SETTORE BIOLOGICO, NONOSTANTE NON VI FOSSERO E NON VI SIANO I PRESUPPOSTI PER INTERVENIRE IN TAL MODO.</a:t>
            </a:r>
          </a:p>
          <a:p>
            <a:pPr marL="285750" indent="-285750">
              <a:buFont typeface="Wingdings" panose="05000000000000000000" pitchFamily="2" charset="2"/>
              <a:buChar char="Ø"/>
            </a:pPr>
            <a:endParaRPr lang="it-IT" dirty="0"/>
          </a:p>
          <a:p>
            <a:pPr marL="285750" indent="-285750">
              <a:buFont typeface="Wingdings" panose="05000000000000000000" pitchFamily="2" charset="2"/>
              <a:buChar char="Ø"/>
            </a:pPr>
            <a:endParaRPr lang="it-IT" dirty="0" smtClean="0"/>
          </a:p>
          <a:p>
            <a:pPr marL="285750" indent="-285750">
              <a:buFont typeface="Wingdings" panose="05000000000000000000" pitchFamily="2" charset="2"/>
              <a:buChar char="Ø"/>
            </a:pPr>
            <a:r>
              <a:rPr lang="it-IT" dirty="0" smtClean="0"/>
              <a:t>IL D </a:t>
            </a:r>
            <a:r>
              <a:rPr lang="it-IT" dirty="0" err="1" smtClean="0"/>
              <a:t>Lgs</a:t>
            </a:r>
            <a:r>
              <a:rPr lang="it-IT" dirty="0" smtClean="0"/>
              <a:t>. DEPRIME LA COMPETITIVITA’ DEL SETTORE NAZIONALE SENZA NULLA AGGIUNGERE IN MATERIA DI QUALITA’ O DI CREDIBILITA’ DI UN SETTORE CHE NULLA HA DA INVIDIARE AI SISTEMI PRODUTTIVI DI ALTRI PAESI EUROPEI</a:t>
            </a:r>
            <a:endParaRPr lang="it-IT" dirty="0"/>
          </a:p>
        </p:txBody>
      </p:sp>
    </p:spTree>
    <p:extLst>
      <p:ext uri="{BB962C8B-B14F-4D97-AF65-F5344CB8AC3E}">
        <p14:creationId xmlns:p14="http://schemas.microsoft.com/office/powerpoint/2010/main" val="53030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 xmlns:a16="http://schemas.microsoft.com/office/drawing/2014/main" id="{002BB217-FFE5-4D2F-B963-6DFDC3D7A5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7958" y="5712714"/>
            <a:ext cx="3026042" cy="1145286"/>
          </a:xfrm>
        </p:spPr>
      </p:pic>
      <p:sp>
        <p:nvSpPr>
          <p:cNvPr id="3" name="CasellaDiTesto 2">
            <a:extLst>
              <a:ext uri="{FF2B5EF4-FFF2-40B4-BE49-F238E27FC236}">
                <a16:creationId xmlns="" xmlns:a16="http://schemas.microsoft.com/office/drawing/2014/main" id="{6A92A313-F649-4B46-AF3B-46D292D20E13}"/>
              </a:ext>
            </a:extLst>
          </p:cNvPr>
          <p:cNvSpPr txBox="1"/>
          <p:nvPr/>
        </p:nvSpPr>
        <p:spPr>
          <a:xfrm>
            <a:off x="564257" y="1597571"/>
            <a:ext cx="8137845" cy="2862322"/>
          </a:xfrm>
          <a:prstGeom prst="rect">
            <a:avLst/>
          </a:prstGeom>
          <a:noFill/>
        </p:spPr>
        <p:txBody>
          <a:bodyPr wrap="square" rtlCol="0">
            <a:spAutoFit/>
          </a:bodyPr>
          <a:lstStyle/>
          <a:p>
            <a:pPr marL="285750" indent="-285750">
              <a:buFont typeface="Wingdings" panose="05000000000000000000" pitchFamily="2" charset="2"/>
              <a:buChar char="Ø"/>
            </a:pPr>
            <a:r>
              <a:rPr lang="it-IT" u="sng" dirty="0" smtClean="0"/>
              <a:t>ART. 4 Comma 4</a:t>
            </a:r>
          </a:p>
          <a:p>
            <a:endParaRPr lang="it-IT" dirty="0"/>
          </a:p>
          <a:p>
            <a:r>
              <a:rPr lang="it-IT" dirty="0"/>
              <a:t>L’autorizzazione ha durata quinquennale, non è trasferibile ed è rinnovabile a seguito di richiesta di </a:t>
            </a:r>
            <a:r>
              <a:rPr lang="it-IT" dirty="0" smtClean="0"/>
              <a:t>rinnovo da </a:t>
            </a:r>
            <a:r>
              <a:rPr lang="it-IT" dirty="0"/>
              <a:t>presentarsi almeno novanta giorni prima della</a:t>
            </a:r>
          </a:p>
          <a:p>
            <a:r>
              <a:rPr lang="it-IT" dirty="0"/>
              <a:t>scadenza.</a:t>
            </a:r>
            <a:endParaRPr lang="it-IT" dirty="0" smtClean="0"/>
          </a:p>
          <a:p>
            <a:endParaRPr lang="it-IT" dirty="0" smtClean="0"/>
          </a:p>
          <a:p>
            <a:r>
              <a:rPr lang="it-IT" dirty="0" smtClean="0"/>
              <a:t>Non ha alcun senso, ogni nostro documento è preventivamente approvato da </a:t>
            </a:r>
            <a:r>
              <a:rPr lang="it-IT" dirty="0" err="1" smtClean="0"/>
              <a:t>Accredia</a:t>
            </a:r>
            <a:r>
              <a:rPr lang="it-IT" dirty="0" smtClean="0"/>
              <a:t> e ICQRF. Siamo costantemente vigilati. Tale scelta aumenta solamente i costi di sistema</a:t>
            </a:r>
            <a:endParaRPr lang="it-IT" dirty="0"/>
          </a:p>
          <a:p>
            <a:pPr marL="285750" indent="-285750">
              <a:buFont typeface="Wingdings" panose="05000000000000000000" pitchFamily="2" charset="2"/>
              <a:buChar char="Ø"/>
            </a:pPr>
            <a:endParaRPr lang="it-IT" dirty="0" smtClean="0"/>
          </a:p>
        </p:txBody>
      </p:sp>
    </p:spTree>
    <p:extLst>
      <p:ext uri="{BB962C8B-B14F-4D97-AF65-F5344CB8AC3E}">
        <p14:creationId xmlns:p14="http://schemas.microsoft.com/office/powerpoint/2010/main" val="1588564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 xmlns:a16="http://schemas.microsoft.com/office/drawing/2014/main" id="{002BB217-FFE5-4D2F-B963-6DFDC3D7A5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7958" y="5712714"/>
            <a:ext cx="3026042" cy="1145286"/>
          </a:xfrm>
        </p:spPr>
      </p:pic>
      <p:sp>
        <p:nvSpPr>
          <p:cNvPr id="3" name="CasellaDiTesto 2">
            <a:extLst>
              <a:ext uri="{FF2B5EF4-FFF2-40B4-BE49-F238E27FC236}">
                <a16:creationId xmlns="" xmlns:a16="http://schemas.microsoft.com/office/drawing/2014/main" id="{6A92A313-F649-4B46-AF3B-46D292D20E13}"/>
              </a:ext>
            </a:extLst>
          </p:cNvPr>
          <p:cNvSpPr txBox="1"/>
          <p:nvPr/>
        </p:nvSpPr>
        <p:spPr>
          <a:xfrm>
            <a:off x="628652" y="1056658"/>
            <a:ext cx="8137845" cy="3139321"/>
          </a:xfrm>
          <a:prstGeom prst="rect">
            <a:avLst/>
          </a:prstGeom>
          <a:noFill/>
        </p:spPr>
        <p:txBody>
          <a:bodyPr wrap="square" rtlCol="0">
            <a:spAutoFit/>
          </a:bodyPr>
          <a:lstStyle/>
          <a:p>
            <a:pPr marL="285750" indent="-285750">
              <a:buFont typeface="Wingdings" panose="05000000000000000000" pitchFamily="2" charset="2"/>
              <a:buChar char="Ø"/>
            </a:pPr>
            <a:r>
              <a:rPr lang="it-IT" u="sng" dirty="0" smtClean="0"/>
              <a:t>ART. 4 Comma 8 e Allegato II Punto B. IV</a:t>
            </a:r>
          </a:p>
          <a:p>
            <a:endParaRPr lang="it-IT" dirty="0"/>
          </a:p>
          <a:p>
            <a:r>
              <a:rPr lang="it-IT" dirty="0"/>
              <a:t>Il </a:t>
            </a:r>
            <a:r>
              <a:rPr lang="it-IT" dirty="0" smtClean="0"/>
              <a:t>personale addetto al controllo (secondo ICQRF tutto il personale coinvolto nell’attività di controllo e certificazione) non </a:t>
            </a:r>
            <a:r>
              <a:rPr lang="it-IT" dirty="0"/>
              <a:t>può svolgere l’attività </a:t>
            </a:r>
            <a:r>
              <a:rPr lang="it-IT" dirty="0" smtClean="0"/>
              <a:t>di controllo </a:t>
            </a:r>
            <a:r>
              <a:rPr lang="it-IT" dirty="0"/>
              <a:t>presso lo stesso operatore per più di tre </a:t>
            </a:r>
            <a:r>
              <a:rPr lang="it-IT" dirty="0" smtClean="0"/>
              <a:t>visite consecutive</a:t>
            </a:r>
            <a:r>
              <a:rPr lang="it-IT" dirty="0"/>
              <a:t> </a:t>
            </a:r>
            <a:r>
              <a:rPr lang="it-IT" dirty="0" smtClean="0"/>
              <a:t>e può tornare sul medesimo operatore dopo almeno 2 anni.</a:t>
            </a:r>
          </a:p>
          <a:p>
            <a:endParaRPr lang="it-IT" dirty="0"/>
          </a:p>
          <a:p>
            <a:r>
              <a:rPr lang="it-IT" dirty="0" smtClean="0"/>
              <a:t>Si limita la capacità di approfondimento dell’ispettore e l’efficacia dei controlli, si aumentano i costi di ispezione inutilmente in quanto non è in questo modo che si previene la «familiarità». Anche nell’accreditamento l’RGVI cambia dopo un ciclo di 4 anni, questo anche nel caso degli ispettori ICQRF.</a:t>
            </a:r>
          </a:p>
        </p:txBody>
      </p:sp>
    </p:spTree>
    <p:extLst>
      <p:ext uri="{BB962C8B-B14F-4D97-AF65-F5344CB8AC3E}">
        <p14:creationId xmlns:p14="http://schemas.microsoft.com/office/powerpoint/2010/main" val="34448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 xmlns:a16="http://schemas.microsoft.com/office/drawing/2014/main" id="{002BB217-FFE5-4D2F-B963-6DFDC3D7A5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7958" y="5712714"/>
            <a:ext cx="3026042" cy="1145286"/>
          </a:xfrm>
        </p:spPr>
      </p:pic>
      <p:sp>
        <p:nvSpPr>
          <p:cNvPr id="3" name="CasellaDiTesto 2">
            <a:extLst>
              <a:ext uri="{FF2B5EF4-FFF2-40B4-BE49-F238E27FC236}">
                <a16:creationId xmlns="" xmlns:a16="http://schemas.microsoft.com/office/drawing/2014/main" id="{6A92A313-F649-4B46-AF3B-46D292D20E13}"/>
              </a:ext>
            </a:extLst>
          </p:cNvPr>
          <p:cNvSpPr txBox="1"/>
          <p:nvPr/>
        </p:nvSpPr>
        <p:spPr>
          <a:xfrm>
            <a:off x="628652" y="1056658"/>
            <a:ext cx="8137845" cy="3693319"/>
          </a:xfrm>
          <a:prstGeom prst="rect">
            <a:avLst/>
          </a:prstGeom>
          <a:noFill/>
        </p:spPr>
        <p:txBody>
          <a:bodyPr wrap="square" rtlCol="0">
            <a:spAutoFit/>
          </a:bodyPr>
          <a:lstStyle/>
          <a:p>
            <a:pPr marL="285750" indent="-285750">
              <a:buFont typeface="Wingdings" panose="05000000000000000000" pitchFamily="2" charset="2"/>
              <a:buChar char="Ø"/>
            </a:pPr>
            <a:r>
              <a:rPr lang="it-IT" u="sng" dirty="0" smtClean="0"/>
              <a:t>ART. 5 Comma 3</a:t>
            </a:r>
          </a:p>
          <a:p>
            <a:endParaRPr lang="it-IT" u="sng" dirty="0" smtClean="0"/>
          </a:p>
          <a:p>
            <a:r>
              <a:rPr lang="it-IT" dirty="0"/>
              <a:t>Nello svolgimento dell’attività di controllo, gli </a:t>
            </a:r>
            <a:r>
              <a:rPr lang="it-IT" dirty="0" smtClean="0"/>
              <a:t>organismi</a:t>
            </a:r>
            <a:r>
              <a:rPr lang="it-IT" dirty="0"/>
              <a:t> </a:t>
            </a:r>
            <a:r>
              <a:rPr lang="it-IT" dirty="0" smtClean="0"/>
              <a:t>di </a:t>
            </a:r>
            <a:r>
              <a:rPr lang="it-IT" dirty="0"/>
              <a:t>controllo eseguono ispezioni al fine di </a:t>
            </a:r>
            <a:r>
              <a:rPr lang="it-IT" dirty="0" smtClean="0"/>
              <a:t>accertare eventuali </a:t>
            </a:r>
            <a:r>
              <a:rPr lang="it-IT" dirty="0"/>
              <a:t>infrazioni e irregolarità, nonché </a:t>
            </a:r>
            <a:r>
              <a:rPr lang="it-IT" dirty="0" smtClean="0"/>
              <a:t>inosservanze, riguardanti </a:t>
            </a:r>
            <a:r>
              <a:rPr lang="it-IT" dirty="0"/>
              <a:t>la qualificazione biologica dei prodotti e </a:t>
            </a:r>
            <a:r>
              <a:rPr lang="it-IT" dirty="0" smtClean="0"/>
              <a:t>adottano,</a:t>
            </a:r>
            <a:r>
              <a:rPr lang="it-IT" dirty="0"/>
              <a:t> </a:t>
            </a:r>
            <a:r>
              <a:rPr lang="it-IT" dirty="0" smtClean="0"/>
              <a:t>a </a:t>
            </a:r>
            <a:r>
              <a:rPr lang="it-IT" dirty="0"/>
              <a:t>tutela degli interessi dei consumatori, le corrispondenti</a:t>
            </a:r>
          </a:p>
          <a:p>
            <a:r>
              <a:rPr lang="it-IT" dirty="0"/>
              <a:t>misure e rilasciano certificazioni a seguito di </a:t>
            </a:r>
            <a:r>
              <a:rPr lang="it-IT" dirty="0" smtClean="0"/>
              <a:t>ispezioni</a:t>
            </a:r>
            <a:r>
              <a:rPr lang="it-IT" dirty="0"/>
              <a:t> </a:t>
            </a:r>
            <a:r>
              <a:rPr lang="it-IT" dirty="0" smtClean="0"/>
              <a:t>con </a:t>
            </a:r>
            <a:r>
              <a:rPr lang="it-IT" dirty="0"/>
              <a:t>esito favorevole</a:t>
            </a:r>
            <a:r>
              <a:rPr lang="it-IT" dirty="0" smtClean="0"/>
              <a:t>.</a:t>
            </a:r>
          </a:p>
          <a:p>
            <a:endParaRPr lang="it-IT" dirty="0"/>
          </a:p>
          <a:p>
            <a:r>
              <a:rPr lang="it-IT" dirty="0" smtClean="0"/>
              <a:t>Si </a:t>
            </a:r>
            <a:r>
              <a:rPr lang="it-IT" dirty="0"/>
              <a:t>chiede di modificare il testo del comma dato che gli ODC </a:t>
            </a:r>
            <a:r>
              <a:rPr lang="it-IT" b="1" dirty="0"/>
              <a:t>non vanno ad </a:t>
            </a:r>
            <a:r>
              <a:rPr lang="it-IT" dirty="0"/>
              <a:t>“</a:t>
            </a:r>
            <a:r>
              <a:rPr lang="it-IT" i="1" dirty="0"/>
              <a:t>accertare eventuali infrazioni e irregolarità, nonché inosservanze</a:t>
            </a:r>
            <a:r>
              <a:rPr lang="it-IT" dirty="0"/>
              <a:t>”…ma vanno a </a:t>
            </a:r>
            <a:r>
              <a:rPr lang="it-IT" b="1" dirty="0"/>
              <a:t>verificare la conformità rispetto al reg.834</a:t>
            </a:r>
            <a:r>
              <a:rPr lang="it-IT" dirty="0"/>
              <a:t>. Si vedano, a tal proposito, i </a:t>
            </a:r>
            <a:r>
              <a:rPr lang="it-IT" dirty="0" err="1"/>
              <a:t>consideranda</a:t>
            </a:r>
            <a:r>
              <a:rPr lang="it-IT" dirty="0"/>
              <a:t> n.31 del reg.834 (è evidente l’accezione “positiva” dell’operato degli ODC nei confronti degli Operatori)</a:t>
            </a:r>
            <a:endParaRPr lang="it-IT" dirty="0" smtClean="0"/>
          </a:p>
        </p:txBody>
      </p:sp>
    </p:spTree>
    <p:extLst>
      <p:ext uri="{BB962C8B-B14F-4D97-AF65-F5344CB8AC3E}">
        <p14:creationId xmlns:p14="http://schemas.microsoft.com/office/powerpoint/2010/main" val="2621436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 xmlns:a16="http://schemas.microsoft.com/office/drawing/2014/main" id="{002BB217-FFE5-4D2F-B963-6DFDC3D7A5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7958" y="5712714"/>
            <a:ext cx="3026042" cy="1145286"/>
          </a:xfrm>
        </p:spPr>
      </p:pic>
      <p:sp>
        <p:nvSpPr>
          <p:cNvPr id="3" name="CasellaDiTesto 2">
            <a:extLst>
              <a:ext uri="{FF2B5EF4-FFF2-40B4-BE49-F238E27FC236}">
                <a16:creationId xmlns="" xmlns:a16="http://schemas.microsoft.com/office/drawing/2014/main" id="{6A92A313-F649-4B46-AF3B-46D292D20E13}"/>
              </a:ext>
            </a:extLst>
          </p:cNvPr>
          <p:cNvSpPr txBox="1"/>
          <p:nvPr/>
        </p:nvSpPr>
        <p:spPr>
          <a:xfrm>
            <a:off x="628652" y="1056658"/>
            <a:ext cx="8137845" cy="2862322"/>
          </a:xfrm>
          <a:prstGeom prst="rect">
            <a:avLst/>
          </a:prstGeom>
          <a:noFill/>
        </p:spPr>
        <p:txBody>
          <a:bodyPr wrap="square" rtlCol="0">
            <a:spAutoFit/>
          </a:bodyPr>
          <a:lstStyle/>
          <a:p>
            <a:pPr marL="285750" indent="-285750">
              <a:buFont typeface="Wingdings" panose="05000000000000000000" pitchFamily="2" charset="2"/>
              <a:buChar char="Ø"/>
            </a:pPr>
            <a:r>
              <a:rPr lang="it-IT" u="sng" dirty="0" smtClean="0"/>
              <a:t>ART. 5 Comma 10</a:t>
            </a:r>
          </a:p>
          <a:p>
            <a:r>
              <a:rPr lang="it-IT" dirty="0" smtClean="0"/>
              <a:t>In caso di mancata ottemperanza della diffida di cui al comma 9, l’O di C reitera una diffida definitiva scritta, assegnando un termine per l’adempimento, con l’avvertenza che, in caso di omesso adempimento, è </a:t>
            </a:r>
            <a:r>
              <a:rPr lang="it-IT" dirty="0" err="1" smtClean="0"/>
              <a:t>aplicata</a:t>
            </a:r>
            <a:r>
              <a:rPr lang="it-IT" dirty="0" smtClean="0"/>
              <a:t> la soppressione delle indicazioni biologiche.</a:t>
            </a:r>
          </a:p>
          <a:p>
            <a:endParaRPr lang="it-IT" dirty="0"/>
          </a:p>
          <a:p>
            <a:r>
              <a:rPr lang="it-IT" dirty="0" smtClean="0"/>
              <a:t>Cosa si sopprime, tutta la produzione di una determinata attività o dell’azienda agricola? Una linea produttiva di un impianto di preparazione alimentare? Si tenga presente che un’inosservanza che da luogo ad una diffida non </a:t>
            </a:r>
            <a:r>
              <a:rPr lang="it-IT" dirty="0" err="1" smtClean="0"/>
              <a:t>interveiene</a:t>
            </a:r>
            <a:r>
              <a:rPr lang="it-IT" dirty="0" smtClean="0"/>
              <a:t> sullo «status» di prodotto biologico.</a:t>
            </a:r>
          </a:p>
        </p:txBody>
      </p:sp>
    </p:spTree>
    <p:extLst>
      <p:ext uri="{BB962C8B-B14F-4D97-AF65-F5344CB8AC3E}">
        <p14:creationId xmlns:p14="http://schemas.microsoft.com/office/powerpoint/2010/main" val="95874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 xmlns:a16="http://schemas.microsoft.com/office/drawing/2014/main" id="{002BB217-FFE5-4D2F-B963-6DFDC3D7A5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7958" y="5712714"/>
            <a:ext cx="3026042" cy="1145286"/>
          </a:xfrm>
        </p:spPr>
      </p:pic>
      <p:sp>
        <p:nvSpPr>
          <p:cNvPr id="3" name="CasellaDiTesto 2">
            <a:extLst>
              <a:ext uri="{FF2B5EF4-FFF2-40B4-BE49-F238E27FC236}">
                <a16:creationId xmlns="" xmlns:a16="http://schemas.microsoft.com/office/drawing/2014/main" id="{6A92A313-F649-4B46-AF3B-46D292D20E13}"/>
              </a:ext>
            </a:extLst>
          </p:cNvPr>
          <p:cNvSpPr txBox="1"/>
          <p:nvPr/>
        </p:nvSpPr>
        <p:spPr>
          <a:xfrm>
            <a:off x="628652" y="1056658"/>
            <a:ext cx="8137845" cy="2585323"/>
          </a:xfrm>
          <a:prstGeom prst="rect">
            <a:avLst/>
          </a:prstGeom>
          <a:noFill/>
        </p:spPr>
        <p:txBody>
          <a:bodyPr wrap="square" rtlCol="0">
            <a:spAutoFit/>
          </a:bodyPr>
          <a:lstStyle/>
          <a:p>
            <a:pPr marL="285750" indent="-285750">
              <a:buFont typeface="Wingdings" panose="05000000000000000000" pitchFamily="2" charset="2"/>
              <a:buChar char="Ø"/>
            </a:pPr>
            <a:r>
              <a:rPr lang="it-IT" u="sng" dirty="0" smtClean="0"/>
              <a:t>ART. 6 Comma 1 g)</a:t>
            </a:r>
          </a:p>
          <a:p>
            <a:endParaRPr lang="it-IT" dirty="0" smtClean="0"/>
          </a:p>
          <a:p>
            <a:r>
              <a:rPr lang="it-IT" dirty="0" smtClean="0"/>
              <a:t>L’O di C ha l’obbligo di rifiutare la notifica </a:t>
            </a:r>
            <a:r>
              <a:rPr lang="it-IT" dirty="0"/>
              <a:t>di assoggettamento al </a:t>
            </a:r>
            <a:r>
              <a:rPr lang="it-IT" dirty="0" smtClean="0"/>
              <a:t>sistema di </a:t>
            </a:r>
            <a:r>
              <a:rPr lang="it-IT" dirty="0"/>
              <a:t>un operatore escluso prima che siano trascorsi due </a:t>
            </a:r>
            <a:r>
              <a:rPr lang="it-IT" dirty="0" smtClean="0"/>
              <a:t>anni dall’adozione </a:t>
            </a:r>
            <a:r>
              <a:rPr lang="it-IT" dirty="0"/>
              <a:t>della misura, fatto salvo il caso di esclusione per </a:t>
            </a:r>
            <a:r>
              <a:rPr lang="it-IT" dirty="0" smtClean="0"/>
              <a:t>morosità.</a:t>
            </a:r>
          </a:p>
          <a:p>
            <a:endParaRPr lang="it-IT" dirty="0"/>
          </a:p>
          <a:p>
            <a:r>
              <a:rPr lang="it-IT" dirty="0" smtClean="0"/>
              <a:t>Non è ancora attiva la funzionalità del SIB che impedisca all’operatore di presentare la notifica. Se qualcuno di noi si sbaglia scatta la sanzione amministrativa da 10.000 a 30.000 Euro</a:t>
            </a:r>
          </a:p>
        </p:txBody>
      </p:sp>
    </p:spTree>
    <p:extLst>
      <p:ext uri="{BB962C8B-B14F-4D97-AF65-F5344CB8AC3E}">
        <p14:creationId xmlns:p14="http://schemas.microsoft.com/office/powerpoint/2010/main" val="3340173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 xmlns:a16="http://schemas.microsoft.com/office/drawing/2014/main" id="{002BB217-FFE5-4D2F-B963-6DFDC3D7A5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7958" y="5712714"/>
            <a:ext cx="3026042" cy="1145286"/>
          </a:xfrm>
        </p:spPr>
      </p:pic>
      <p:sp>
        <p:nvSpPr>
          <p:cNvPr id="3" name="CasellaDiTesto 2">
            <a:extLst>
              <a:ext uri="{FF2B5EF4-FFF2-40B4-BE49-F238E27FC236}">
                <a16:creationId xmlns="" xmlns:a16="http://schemas.microsoft.com/office/drawing/2014/main" id="{6A92A313-F649-4B46-AF3B-46D292D20E13}"/>
              </a:ext>
            </a:extLst>
          </p:cNvPr>
          <p:cNvSpPr txBox="1"/>
          <p:nvPr/>
        </p:nvSpPr>
        <p:spPr>
          <a:xfrm>
            <a:off x="628652" y="1056658"/>
            <a:ext cx="8137845" cy="4524315"/>
          </a:xfrm>
          <a:prstGeom prst="rect">
            <a:avLst/>
          </a:prstGeom>
          <a:noFill/>
        </p:spPr>
        <p:txBody>
          <a:bodyPr wrap="square" rtlCol="0">
            <a:spAutoFit/>
          </a:bodyPr>
          <a:lstStyle/>
          <a:p>
            <a:pPr marL="285750" indent="-285750">
              <a:buFont typeface="Wingdings" panose="05000000000000000000" pitchFamily="2" charset="2"/>
              <a:buChar char="Ø"/>
            </a:pPr>
            <a:r>
              <a:rPr lang="it-IT" u="sng" dirty="0" smtClean="0"/>
              <a:t>ART. 6 Comma h)</a:t>
            </a:r>
          </a:p>
          <a:p>
            <a:endParaRPr lang="it-IT" dirty="0" smtClean="0"/>
          </a:p>
          <a:p>
            <a:r>
              <a:rPr lang="it-IT" dirty="0" smtClean="0"/>
              <a:t>L’O di C ha l’obbligo di:</a:t>
            </a:r>
          </a:p>
          <a:p>
            <a:pPr fontAlgn="auto"/>
            <a:r>
              <a:rPr lang="it-IT" dirty="0"/>
              <a:t>rilasciare, entro novanta giorni dalla notifica </a:t>
            </a:r>
            <a:r>
              <a:rPr lang="it-IT" dirty="0" smtClean="0"/>
              <a:t>di cui </a:t>
            </a:r>
            <a:r>
              <a:rPr lang="it-IT" dirty="0"/>
              <a:t>all’articolo 28 del regolamento, il documento </a:t>
            </a:r>
            <a:r>
              <a:rPr lang="it-IT" dirty="0" smtClean="0"/>
              <a:t>giustificativo e </a:t>
            </a:r>
            <a:r>
              <a:rPr lang="it-IT" dirty="0"/>
              <a:t>il certificato di </a:t>
            </a:r>
            <a:r>
              <a:rPr lang="it-IT" dirty="0" smtClean="0"/>
              <a:t>conformità.</a:t>
            </a:r>
          </a:p>
          <a:p>
            <a:pPr fontAlgn="auto"/>
            <a:endParaRPr lang="it-IT" dirty="0"/>
          </a:p>
          <a:p>
            <a:pPr fontAlgn="auto"/>
            <a:r>
              <a:rPr lang="it-IT" dirty="0" smtClean="0"/>
              <a:t>ICQRF ha chiarito che si tratta di prima notifica (accesso) e variazione per cambio O di C.</a:t>
            </a:r>
          </a:p>
          <a:p>
            <a:pPr fontAlgn="auto"/>
            <a:endParaRPr lang="it-IT" dirty="0"/>
          </a:p>
          <a:p>
            <a:pPr fontAlgn="auto"/>
            <a:r>
              <a:rPr lang="it-IT" dirty="0" smtClean="0"/>
              <a:t>Non aggiunge </a:t>
            </a:r>
            <a:r>
              <a:rPr lang="it-IT" dirty="0" err="1" smtClean="0"/>
              <a:t>alcunchè</a:t>
            </a:r>
            <a:r>
              <a:rPr lang="it-IT" dirty="0" smtClean="0"/>
              <a:t> in materia di qualità , ani provoca effetti contrari in quanto il rilascio ritardato comporta una sanzione amministrativa per l’O di C da 2.000 a 6.000 euro.</a:t>
            </a:r>
          </a:p>
          <a:p>
            <a:pPr fontAlgn="auto"/>
            <a:r>
              <a:rPr lang="it-IT" dirty="0" smtClean="0"/>
              <a:t>Problemi informatici che ritardano il rilascio</a:t>
            </a:r>
          </a:p>
          <a:p>
            <a:pPr fontAlgn="auto"/>
            <a:r>
              <a:rPr lang="it-IT" dirty="0" smtClean="0"/>
              <a:t>Sistemi regionali che ritardano il passaggio al SIAN</a:t>
            </a:r>
          </a:p>
          <a:p>
            <a:pPr fontAlgn="auto"/>
            <a:r>
              <a:rPr lang="it-IT" dirty="0" smtClean="0"/>
              <a:t>Notifiche rese non valide per ritardi a seguito di accessi elevati (nuovi PSR)</a:t>
            </a:r>
          </a:p>
          <a:p>
            <a:pPr fontAlgn="auto"/>
            <a:r>
              <a:rPr lang="it-IT" dirty="0" smtClean="0"/>
              <a:t>Rincorsa per emettere i DG in tempo utile.</a:t>
            </a:r>
          </a:p>
        </p:txBody>
      </p:sp>
    </p:spTree>
    <p:extLst>
      <p:ext uri="{BB962C8B-B14F-4D97-AF65-F5344CB8AC3E}">
        <p14:creationId xmlns:p14="http://schemas.microsoft.com/office/powerpoint/2010/main" val="3237088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 xmlns:a16="http://schemas.microsoft.com/office/drawing/2014/main" id="{002BB217-FFE5-4D2F-B963-6DFDC3D7A5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7958" y="5712714"/>
            <a:ext cx="3026042" cy="1145286"/>
          </a:xfrm>
        </p:spPr>
      </p:pic>
      <p:sp>
        <p:nvSpPr>
          <p:cNvPr id="3" name="CasellaDiTesto 2">
            <a:extLst>
              <a:ext uri="{FF2B5EF4-FFF2-40B4-BE49-F238E27FC236}">
                <a16:creationId xmlns="" xmlns:a16="http://schemas.microsoft.com/office/drawing/2014/main" id="{6A92A313-F649-4B46-AF3B-46D292D20E13}"/>
              </a:ext>
            </a:extLst>
          </p:cNvPr>
          <p:cNvSpPr txBox="1"/>
          <p:nvPr/>
        </p:nvSpPr>
        <p:spPr>
          <a:xfrm>
            <a:off x="628652" y="1056658"/>
            <a:ext cx="8137845" cy="2585323"/>
          </a:xfrm>
          <a:prstGeom prst="rect">
            <a:avLst/>
          </a:prstGeom>
          <a:noFill/>
        </p:spPr>
        <p:txBody>
          <a:bodyPr wrap="square" rtlCol="0">
            <a:spAutoFit/>
          </a:bodyPr>
          <a:lstStyle/>
          <a:p>
            <a:pPr marL="285750" indent="-285750">
              <a:buFont typeface="Wingdings" panose="05000000000000000000" pitchFamily="2" charset="2"/>
              <a:buChar char="Ø"/>
            </a:pPr>
            <a:r>
              <a:rPr lang="it-IT" u="sng" dirty="0" smtClean="0"/>
              <a:t>ART. 6 Comma 1 p)</a:t>
            </a:r>
            <a:endParaRPr lang="it-IT" dirty="0" smtClean="0"/>
          </a:p>
          <a:p>
            <a:endParaRPr lang="it-IT" u="sng" dirty="0"/>
          </a:p>
          <a:p>
            <a:r>
              <a:rPr lang="it-IT" b="1" dirty="0"/>
              <a:t>c</a:t>
            </a:r>
            <a:r>
              <a:rPr lang="it-IT" dirty="0"/>
              <a:t>omunicare al Ministero le modifiche normative o organizzative intervenute successivamente all’autorizzazione nel termine di quindici giorni dalla loro </a:t>
            </a:r>
            <a:r>
              <a:rPr lang="it-IT" dirty="0" smtClean="0"/>
              <a:t>deliberazione</a:t>
            </a:r>
          </a:p>
          <a:p>
            <a:endParaRPr lang="it-IT" dirty="0"/>
          </a:p>
          <a:p>
            <a:r>
              <a:rPr lang="it-IT" dirty="0" smtClean="0"/>
              <a:t>Assurdo che siano gli OO di CC a comunicare le modifiche «normative», così come assurdo che si comunichi che l’ufficio segreteria generale ha cambiato ufficio o il centralinista è cambiato. Da riscrivere</a:t>
            </a:r>
          </a:p>
        </p:txBody>
      </p:sp>
    </p:spTree>
    <p:extLst>
      <p:ext uri="{BB962C8B-B14F-4D97-AF65-F5344CB8AC3E}">
        <p14:creationId xmlns:p14="http://schemas.microsoft.com/office/powerpoint/2010/main" val="2146897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 xmlns:a16="http://schemas.microsoft.com/office/drawing/2014/main" id="{002BB217-FFE5-4D2F-B963-6DFDC3D7A5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7958" y="5712714"/>
            <a:ext cx="3026042" cy="1145286"/>
          </a:xfrm>
        </p:spPr>
      </p:pic>
      <p:sp>
        <p:nvSpPr>
          <p:cNvPr id="3" name="CasellaDiTesto 2">
            <a:extLst>
              <a:ext uri="{FF2B5EF4-FFF2-40B4-BE49-F238E27FC236}">
                <a16:creationId xmlns="" xmlns:a16="http://schemas.microsoft.com/office/drawing/2014/main" id="{6A92A313-F649-4B46-AF3B-46D292D20E13}"/>
              </a:ext>
            </a:extLst>
          </p:cNvPr>
          <p:cNvSpPr txBox="1"/>
          <p:nvPr/>
        </p:nvSpPr>
        <p:spPr>
          <a:xfrm>
            <a:off x="628652" y="1056658"/>
            <a:ext cx="8137845" cy="2308324"/>
          </a:xfrm>
          <a:prstGeom prst="rect">
            <a:avLst/>
          </a:prstGeom>
          <a:noFill/>
        </p:spPr>
        <p:txBody>
          <a:bodyPr wrap="square" rtlCol="0">
            <a:spAutoFit/>
          </a:bodyPr>
          <a:lstStyle/>
          <a:p>
            <a:pPr marL="285750" indent="-285750">
              <a:buFont typeface="Wingdings" panose="05000000000000000000" pitchFamily="2" charset="2"/>
              <a:buChar char="Ø"/>
            </a:pPr>
            <a:r>
              <a:rPr lang="it-IT" u="sng" dirty="0" smtClean="0"/>
              <a:t>ART. 6 Comma 1 t)</a:t>
            </a:r>
            <a:endParaRPr lang="it-IT" dirty="0" smtClean="0"/>
          </a:p>
          <a:p>
            <a:endParaRPr lang="it-IT" dirty="0" smtClean="0"/>
          </a:p>
          <a:p>
            <a:r>
              <a:rPr lang="it-IT" dirty="0" smtClean="0"/>
              <a:t>trasmettere </a:t>
            </a:r>
            <a:r>
              <a:rPr lang="it-IT" dirty="0"/>
              <a:t>al Ministero e alle autorità </a:t>
            </a:r>
            <a:r>
              <a:rPr lang="it-IT" dirty="0" smtClean="0"/>
              <a:t>competenti</a:t>
            </a:r>
            <a:r>
              <a:rPr lang="it-IT" dirty="0"/>
              <a:t> </a:t>
            </a:r>
            <a:r>
              <a:rPr lang="it-IT" dirty="0" smtClean="0"/>
              <a:t>per </a:t>
            </a:r>
            <a:r>
              <a:rPr lang="it-IT" dirty="0"/>
              <a:t>l’esercizio della vigilanza i dati statistici </a:t>
            </a:r>
            <a:r>
              <a:rPr lang="it-IT" dirty="0" smtClean="0"/>
              <a:t>annuali</a:t>
            </a:r>
            <a:r>
              <a:rPr lang="it-IT" dirty="0"/>
              <a:t> </a:t>
            </a:r>
            <a:r>
              <a:rPr lang="it-IT" dirty="0" smtClean="0"/>
              <a:t>sulla </a:t>
            </a:r>
            <a:r>
              <a:rPr lang="it-IT" dirty="0"/>
              <a:t>produzione biologica di cui all’articolo 36 </a:t>
            </a:r>
            <a:r>
              <a:rPr lang="it-IT" dirty="0" smtClean="0"/>
              <a:t>del</a:t>
            </a:r>
            <a:r>
              <a:rPr lang="it-IT" dirty="0"/>
              <a:t> </a:t>
            </a:r>
            <a:r>
              <a:rPr lang="it-IT" dirty="0" smtClean="0"/>
              <a:t>regolamento;</a:t>
            </a:r>
          </a:p>
          <a:p>
            <a:endParaRPr lang="it-IT" dirty="0" smtClean="0"/>
          </a:p>
          <a:p>
            <a:r>
              <a:rPr lang="it-IT" dirty="0" smtClean="0"/>
              <a:t>L’art 36 del Regolamento tratta le informazioni statistiche che il </a:t>
            </a:r>
            <a:r>
              <a:rPr lang="it-IT" dirty="0" err="1" smtClean="0"/>
              <a:t>Mipaaft</a:t>
            </a:r>
            <a:r>
              <a:rPr lang="it-IT" dirty="0" smtClean="0"/>
              <a:t> invia all’UE; non sono gli OO di CC che gestiscono tali dati.</a:t>
            </a:r>
            <a:endParaRPr lang="it-IT" dirty="0"/>
          </a:p>
        </p:txBody>
      </p:sp>
    </p:spTree>
    <p:extLst>
      <p:ext uri="{BB962C8B-B14F-4D97-AF65-F5344CB8AC3E}">
        <p14:creationId xmlns:p14="http://schemas.microsoft.com/office/powerpoint/2010/main" val="1739087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 xmlns:a16="http://schemas.microsoft.com/office/drawing/2014/main" id="{002BB217-FFE5-4D2F-B963-6DFDC3D7A5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7958" y="5712714"/>
            <a:ext cx="3026042" cy="1145286"/>
          </a:xfrm>
        </p:spPr>
      </p:pic>
      <p:sp>
        <p:nvSpPr>
          <p:cNvPr id="3" name="CasellaDiTesto 2">
            <a:extLst>
              <a:ext uri="{FF2B5EF4-FFF2-40B4-BE49-F238E27FC236}">
                <a16:creationId xmlns="" xmlns:a16="http://schemas.microsoft.com/office/drawing/2014/main" id="{6A92A313-F649-4B46-AF3B-46D292D20E13}"/>
              </a:ext>
            </a:extLst>
          </p:cNvPr>
          <p:cNvSpPr txBox="1"/>
          <p:nvPr/>
        </p:nvSpPr>
        <p:spPr>
          <a:xfrm>
            <a:off x="628652" y="1056658"/>
            <a:ext cx="8137845" cy="4247317"/>
          </a:xfrm>
          <a:prstGeom prst="rect">
            <a:avLst/>
          </a:prstGeom>
          <a:noFill/>
        </p:spPr>
        <p:txBody>
          <a:bodyPr wrap="square" rtlCol="0">
            <a:spAutoFit/>
          </a:bodyPr>
          <a:lstStyle/>
          <a:p>
            <a:pPr marL="285750" indent="-285750">
              <a:buFont typeface="Wingdings" panose="05000000000000000000" pitchFamily="2" charset="2"/>
              <a:buChar char="Ø"/>
            </a:pPr>
            <a:r>
              <a:rPr lang="it-IT" u="sng" dirty="0" smtClean="0"/>
              <a:t>ART. 7 Comma 6)</a:t>
            </a:r>
            <a:endParaRPr lang="it-IT" dirty="0" smtClean="0"/>
          </a:p>
          <a:p>
            <a:r>
              <a:rPr lang="it-IT" dirty="0" smtClean="0"/>
              <a:t>In caso di revoca, l’organismo .... </a:t>
            </a:r>
            <a:r>
              <a:rPr lang="it-IT" dirty="0"/>
              <a:t>. I soggetti che hanno rivestito funzioni </a:t>
            </a:r>
            <a:r>
              <a:rPr lang="it-IT" dirty="0" smtClean="0"/>
              <a:t>di rappresentanza</a:t>
            </a:r>
            <a:r>
              <a:rPr lang="it-IT" dirty="0"/>
              <a:t>, amministrazione o direzione dell’organismo di </a:t>
            </a:r>
            <a:r>
              <a:rPr lang="it-IT" dirty="0" smtClean="0"/>
              <a:t>controllo destinatario </a:t>
            </a:r>
            <a:r>
              <a:rPr lang="it-IT" dirty="0"/>
              <a:t>della revoca o di una sua articolazione </a:t>
            </a:r>
            <a:r>
              <a:rPr lang="it-IT" dirty="0" smtClean="0"/>
              <a:t>dotata di </a:t>
            </a:r>
            <a:r>
              <a:rPr lang="it-IT" dirty="0"/>
              <a:t>autonomia funzionale </a:t>
            </a:r>
            <a:r>
              <a:rPr lang="it-IT" b="1" dirty="0"/>
              <a:t>non possono esercitare </a:t>
            </a:r>
            <a:r>
              <a:rPr lang="it-IT" b="1" dirty="0" smtClean="0"/>
              <a:t>tali</a:t>
            </a:r>
            <a:r>
              <a:rPr lang="it-IT" dirty="0"/>
              <a:t> </a:t>
            </a:r>
            <a:r>
              <a:rPr lang="it-IT" b="1" dirty="0" smtClean="0"/>
              <a:t>funzioni </a:t>
            </a:r>
            <a:r>
              <a:rPr lang="it-IT" b="1" dirty="0"/>
              <a:t>né prestare servizi di consulenza per almeno tre anni</a:t>
            </a:r>
            <a:r>
              <a:rPr lang="it-IT" b="1" dirty="0" smtClean="0"/>
              <a:t>.</a:t>
            </a:r>
          </a:p>
          <a:p>
            <a:endParaRPr lang="it-IT" b="1" dirty="0"/>
          </a:p>
          <a:p>
            <a:r>
              <a:rPr lang="it-IT" dirty="0"/>
              <a:t>Desta in effetti qualche perplessità una sanzione </a:t>
            </a:r>
            <a:r>
              <a:rPr lang="it-IT" dirty="0" err="1"/>
              <a:t>interdittiva</a:t>
            </a:r>
            <a:r>
              <a:rPr lang="it-IT" dirty="0"/>
              <a:t> così concepita, posto che la perdita di un requisito previsto dall’art. 4, comma 6 (ad es. organico reputato insufficiente) comporterebbe una sanzione palesemente eccessiva in capo a rappresentanti, amministratori e direttori tutti. Anche se limitata </a:t>
            </a:r>
            <a:r>
              <a:rPr lang="it-IT" dirty="0" smtClean="0"/>
              <a:t>al settore dell’agricoltura biologica, </a:t>
            </a:r>
            <a:r>
              <a:rPr lang="it-IT" dirty="0"/>
              <a:t>come affermato </a:t>
            </a:r>
            <a:r>
              <a:rPr lang="it-IT" dirty="0" smtClean="0"/>
              <a:t>ufficiosamente da ICQRF, </a:t>
            </a:r>
            <a:r>
              <a:rPr lang="it-IT" dirty="0"/>
              <a:t>appare comunque inappropriata. Andrebbe dunque rimosso l’inciso riguardante i rappresentanti e amministratori.</a:t>
            </a:r>
          </a:p>
          <a:p>
            <a:r>
              <a:rPr lang="it-IT" dirty="0" smtClean="0"/>
              <a:t>Tale assunzione è anticostituzionale.</a:t>
            </a:r>
          </a:p>
        </p:txBody>
      </p:sp>
    </p:spTree>
    <p:extLst>
      <p:ext uri="{BB962C8B-B14F-4D97-AF65-F5344CB8AC3E}">
        <p14:creationId xmlns:p14="http://schemas.microsoft.com/office/powerpoint/2010/main" val="390907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 xmlns:a16="http://schemas.microsoft.com/office/drawing/2014/main" id="{002BB217-FFE5-4D2F-B963-6DFDC3D7A5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7958" y="5712714"/>
            <a:ext cx="3026042" cy="1145286"/>
          </a:xfrm>
        </p:spPr>
      </p:pic>
      <p:sp>
        <p:nvSpPr>
          <p:cNvPr id="3" name="CasellaDiTesto 2">
            <a:extLst>
              <a:ext uri="{FF2B5EF4-FFF2-40B4-BE49-F238E27FC236}">
                <a16:creationId xmlns="" xmlns:a16="http://schemas.microsoft.com/office/drawing/2014/main" id="{6A92A313-F649-4B46-AF3B-46D292D20E13}"/>
              </a:ext>
            </a:extLst>
          </p:cNvPr>
          <p:cNvSpPr txBox="1"/>
          <p:nvPr/>
        </p:nvSpPr>
        <p:spPr>
          <a:xfrm>
            <a:off x="628652" y="1056658"/>
            <a:ext cx="8137845" cy="4524315"/>
          </a:xfrm>
          <a:prstGeom prst="rect">
            <a:avLst/>
          </a:prstGeom>
          <a:noFill/>
        </p:spPr>
        <p:txBody>
          <a:bodyPr wrap="square" rtlCol="0">
            <a:spAutoFit/>
          </a:bodyPr>
          <a:lstStyle/>
          <a:p>
            <a:pPr marL="285750" indent="-285750">
              <a:buFont typeface="Wingdings" panose="05000000000000000000" pitchFamily="2" charset="2"/>
              <a:buChar char="Ø"/>
            </a:pPr>
            <a:r>
              <a:rPr lang="it-IT" u="sng" dirty="0" smtClean="0"/>
              <a:t>ART. 8 Comma 1) e Allegato II Punto C.3.a.</a:t>
            </a:r>
          </a:p>
          <a:p>
            <a:endParaRPr lang="it-IT" dirty="0"/>
          </a:p>
          <a:p>
            <a:r>
              <a:rPr lang="it-IT" dirty="0" smtClean="0"/>
              <a:t>Sanzione da 10.000 a 30.000 ance in caso di: </a:t>
            </a:r>
            <a:r>
              <a:rPr lang="it-IT" dirty="0"/>
              <a:t>impiega personale a carico del quale è stata accertata la sussistenza di rapporti professionali, economici o di consulenza con gli operatori assoggettati al controllo dell’organismo, in violazione di quanto stabilito dalla lettera c) dell’allegato </a:t>
            </a:r>
            <a:r>
              <a:rPr lang="it-IT" dirty="0" smtClean="0"/>
              <a:t>2.</a:t>
            </a:r>
          </a:p>
          <a:p>
            <a:endParaRPr lang="it-IT" dirty="0" smtClean="0"/>
          </a:p>
          <a:p>
            <a:r>
              <a:rPr lang="it-IT" dirty="0" smtClean="0"/>
              <a:t>- non </a:t>
            </a:r>
            <a:r>
              <a:rPr lang="it-IT" dirty="0"/>
              <a:t>devono aver riportato condanne </a:t>
            </a:r>
            <a:r>
              <a:rPr lang="it-IT" dirty="0" smtClean="0"/>
              <a:t>definitive</a:t>
            </a:r>
            <a:r>
              <a:rPr lang="it-IT" dirty="0"/>
              <a:t> </a:t>
            </a:r>
            <a:r>
              <a:rPr lang="it-IT" dirty="0" smtClean="0"/>
              <a:t>(o </a:t>
            </a:r>
            <a:r>
              <a:rPr lang="it-IT" dirty="0"/>
              <a:t>decreto penale di condanna divenuto irrevocabile o sentenza di applicazione della pena su richiesta ai sensi dell’articolo 444 del codice di procedura penale) o </a:t>
            </a:r>
            <a:r>
              <a:rPr lang="it-IT" b="1" dirty="0" smtClean="0"/>
              <a:t>essere</a:t>
            </a:r>
            <a:r>
              <a:rPr lang="it-IT" b="1" dirty="0"/>
              <a:t> </a:t>
            </a:r>
            <a:r>
              <a:rPr lang="it-IT" b="1" dirty="0" smtClean="0"/>
              <a:t>interessati </a:t>
            </a:r>
            <a:r>
              <a:rPr lang="it-IT" b="1" dirty="0"/>
              <a:t>da procedimenti penali in corso per delitti </a:t>
            </a:r>
            <a:r>
              <a:rPr lang="it-IT" b="1" dirty="0" smtClean="0"/>
              <a:t>non</a:t>
            </a:r>
            <a:r>
              <a:rPr lang="it-IT" b="1" dirty="0"/>
              <a:t> </a:t>
            </a:r>
            <a:r>
              <a:rPr lang="it-IT" b="1" dirty="0" smtClean="0"/>
              <a:t>colposi </a:t>
            </a:r>
            <a:r>
              <a:rPr lang="it-IT" b="1" dirty="0"/>
              <a:t>per i quali la legge commina la pena di reclusione non inferiore nel minimo a due anni</a:t>
            </a:r>
            <a:r>
              <a:rPr lang="it-IT" dirty="0"/>
              <a:t> o nel massimo a cinque anni, ovvero per i delitti di cui agli articoli 513, 515, 516, 517, 517 -bis , 640 e 640 -bis del codice penale, ovvero condanne che importano l’interdizione dai pubblici uffici per durata superiore a tre anni</a:t>
            </a:r>
          </a:p>
          <a:p>
            <a:endParaRPr lang="it-IT" dirty="0" smtClean="0"/>
          </a:p>
        </p:txBody>
      </p:sp>
    </p:spTree>
    <p:extLst>
      <p:ext uri="{BB962C8B-B14F-4D97-AF65-F5344CB8AC3E}">
        <p14:creationId xmlns:p14="http://schemas.microsoft.com/office/powerpoint/2010/main" val="1402768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 xmlns:a16="http://schemas.microsoft.com/office/drawing/2014/main" id="{002BB217-FFE5-4D2F-B963-6DFDC3D7A5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7958" y="5712714"/>
            <a:ext cx="3026042" cy="1145286"/>
          </a:xfrm>
        </p:spPr>
      </p:pic>
      <p:sp>
        <p:nvSpPr>
          <p:cNvPr id="3" name="CasellaDiTesto 2">
            <a:extLst>
              <a:ext uri="{FF2B5EF4-FFF2-40B4-BE49-F238E27FC236}">
                <a16:creationId xmlns="" xmlns:a16="http://schemas.microsoft.com/office/drawing/2014/main" id="{6A92A313-F649-4B46-AF3B-46D292D20E13}"/>
              </a:ext>
            </a:extLst>
          </p:cNvPr>
          <p:cNvSpPr txBox="1"/>
          <p:nvPr/>
        </p:nvSpPr>
        <p:spPr>
          <a:xfrm>
            <a:off x="628652" y="1056658"/>
            <a:ext cx="8137845" cy="3416320"/>
          </a:xfrm>
          <a:prstGeom prst="rect">
            <a:avLst/>
          </a:prstGeom>
          <a:noFill/>
        </p:spPr>
        <p:txBody>
          <a:bodyPr wrap="square" rtlCol="0">
            <a:spAutoFit/>
          </a:bodyPr>
          <a:lstStyle/>
          <a:p>
            <a:pPr marL="285750" indent="-285750">
              <a:buFont typeface="Wingdings" panose="05000000000000000000" pitchFamily="2" charset="2"/>
              <a:buChar char="Ø"/>
            </a:pPr>
            <a:r>
              <a:rPr lang="it-IT" u="sng" dirty="0" smtClean="0"/>
              <a:t>ART. 9 Comma 2 f)</a:t>
            </a:r>
          </a:p>
          <a:p>
            <a:endParaRPr lang="it-IT" dirty="0" smtClean="0"/>
          </a:p>
          <a:p>
            <a:r>
              <a:rPr lang="it-IT" dirty="0"/>
              <a:t>annotare tutte le operazioni riguardanti la produzione e la commercializzazione dei prodotti biologici, </a:t>
            </a:r>
            <a:r>
              <a:rPr lang="it-IT" dirty="0" smtClean="0"/>
              <a:t>o</a:t>
            </a:r>
            <a:r>
              <a:rPr lang="it-IT" dirty="0"/>
              <a:t> </a:t>
            </a:r>
            <a:r>
              <a:rPr lang="it-IT" dirty="0" smtClean="0"/>
              <a:t>in </a:t>
            </a:r>
            <a:r>
              <a:rPr lang="it-IT" dirty="0"/>
              <a:t>conversione, su </a:t>
            </a:r>
            <a:r>
              <a:rPr lang="it-IT" b="1" dirty="0"/>
              <a:t>appositi registri</a:t>
            </a:r>
            <a:r>
              <a:rPr lang="it-IT" dirty="0"/>
              <a:t>, o, in alternativa, su</a:t>
            </a:r>
          </a:p>
          <a:p>
            <a:r>
              <a:rPr lang="it-IT" dirty="0"/>
              <a:t>registri obbligatori già utilizzati in adempimento di altre disposizioni normative, purché contenenti le informazioni previste dalla normativa comunitaria e nazionale per il settore </a:t>
            </a:r>
            <a:r>
              <a:rPr lang="it-IT" dirty="0" smtClean="0"/>
              <a:t>biologico.</a:t>
            </a:r>
          </a:p>
          <a:p>
            <a:endParaRPr lang="it-IT" dirty="0" smtClean="0"/>
          </a:p>
          <a:p>
            <a:r>
              <a:rPr lang="it-IT" dirty="0" smtClean="0"/>
              <a:t>Indeterminatezza nella definizione dei registri e del significato di «operazioni riguardanti la produzione e la commercializzazione». Abrogando il D </a:t>
            </a:r>
            <a:r>
              <a:rPr lang="it-IT" dirty="0" err="1" smtClean="0"/>
              <a:t>Lgs</a:t>
            </a:r>
            <a:r>
              <a:rPr lang="it-IT" dirty="0" smtClean="0"/>
              <a:t> 220/95 anche i registri sono stati abrogati. E’ necessario definirne le registrazioni obbligatorie.</a:t>
            </a:r>
          </a:p>
        </p:txBody>
      </p:sp>
    </p:spTree>
    <p:extLst>
      <p:ext uri="{BB962C8B-B14F-4D97-AF65-F5344CB8AC3E}">
        <p14:creationId xmlns:p14="http://schemas.microsoft.com/office/powerpoint/2010/main" val="3263554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 xmlns:a16="http://schemas.microsoft.com/office/drawing/2014/main" id="{002BB217-FFE5-4D2F-B963-6DFDC3D7A5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7958" y="5712714"/>
            <a:ext cx="3026042" cy="1145286"/>
          </a:xfrm>
        </p:spPr>
      </p:pic>
      <p:sp>
        <p:nvSpPr>
          <p:cNvPr id="3" name="CasellaDiTesto 2">
            <a:extLst>
              <a:ext uri="{FF2B5EF4-FFF2-40B4-BE49-F238E27FC236}">
                <a16:creationId xmlns="" xmlns:a16="http://schemas.microsoft.com/office/drawing/2014/main" id="{6A92A313-F649-4B46-AF3B-46D292D20E13}"/>
              </a:ext>
            </a:extLst>
          </p:cNvPr>
          <p:cNvSpPr txBox="1"/>
          <p:nvPr/>
        </p:nvSpPr>
        <p:spPr>
          <a:xfrm>
            <a:off x="628652" y="1056658"/>
            <a:ext cx="8137845" cy="2585323"/>
          </a:xfrm>
          <a:prstGeom prst="rect">
            <a:avLst/>
          </a:prstGeom>
          <a:noFill/>
        </p:spPr>
        <p:txBody>
          <a:bodyPr wrap="square" rtlCol="0">
            <a:spAutoFit/>
          </a:bodyPr>
          <a:lstStyle/>
          <a:p>
            <a:pPr marL="285750" indent="-285750">
              <a:buFont typeface="Wingdings" panose="05000000000000000000" pitchFamily="2" charset="2"/>
              <a:buChar char="Ø"/>
            </a:pPr>
            <a:r>
              <a:rPr lang="it-IT" u="sng" dirty="0" smtClean="0"/>
              <a:t>ARTT. 10 e 11 Sanzioni pecuniarie per gli operatori</a:t>
            </a:r>
          </a:p>
          <a:p>
            <a:endParaRPr lang="it-IT" dirty="0" smtClean="0"/>
          </a:p>
          <a:p>
            <a:r>
              <a:rPr lang="it-IT" dirty="0" smtClean="0"/>
              <a:t>Sul piano legale il D </a:t>
            </a:r>
            <a:r>
              <a:rPr lang="it-IT" dirty="0" err="1" smtClean="0"/>
              <a:t>Lgs</a:t>
            </a:r>
            <a:r>
              <a:rPr lang="it-IT" dirty="0" smtClean="0"/>
              <a:t> riporta voci generiche di violazione della norma a cui sono comminate le medesime pene. Sostanzialmente vi è uno scollegamento fra pena ed evento.</a:t>
            </a:r>
          </a:p>
          <a:p>
            <a:endParaRPr lang="it-IT" dirty="0"/>
          </a:p>
          <a:p>
            <a:r>
              <a:rPr lang="it-IT" dirty="0" smtClean="0"/>
              <a:t>Sul piano politico gli operatori hanno già un danno economico derivante dalla soppressione, ritorno in conversione, sospensione e/o revoca. Credo che solo in Romania vi siano delle sanzioni amministrative aggiuntive. </a:t>
            </a:r>
          </a:p>
        </p:txBody>
      </p:sp>
    </p:spTree>
    <p:extLst>
      <p:ext uri="{BB962C8B-B14F-4D97-AF65-F5344CB8AC3E}">
        <p14:creationId xmlns:p14="http://schemas.microsoft.com/office/powerpoint/2010/main" val="8989606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 xmlns:a16="http://schemas.microsoft.com/office/drawing/2014/main" id="{002BB217-FFE5-4D2F-B963-6DFDC3D7A5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7958" y="5712714"/>
            <a:ext cx="3026042" cy="1145286"/>
          </a:xfrm>
        </p:spPr>
      </p:pic>
      <p:sp>
        <p:nvSpPr>
          <p:cNvPr id="3" name="CasellaDiTesto 2">
            <a:extLst>
              <a:ext uri="{FF2B5EF4-FFF2-40B4-BE49-F238E27FC236}">
                <a16:creationId xmlns="" xmlns:a16="http://schemas.microsoft.com/office/drawing/2014/main" id="{6A92A313-F649-4B46-AF3B-46D292D20E13}"/>
              </a:ext>
            </a:extLst>
          </p:cNvPr>
          <p:cNvSpPr txBox="1"/>
          <p:nvPr/>
        </p:nvSpPr>
        <p:spPr>
          <a:xfrm>
            <a:off x="628652" y="1056658"/>
            <a:ext cx="8137845" cy="3693319"/>
          </a:xfrm>
          <a:prstGeom prst="rect">
            <a:avLst/>
          </a:prstGeom>
          <a:noFill/>
        </p:spPr>
        <p:txBody>
          <a:bodyPr wrap="square" rtlCol="0">
            <a:spAutoFit/>
          </a:bodyPr>
          <a:lstStyle/>
          <a:p>
            <a:pPr marL="285750" indent="-285750">
              <a:buFont typeface="Wingdings" panose="05000000000000000000" pitchFamily="2" charset="2"/>
              <a:buChar char="Ø"/>
            </a:pPr>
            <a:r>
              <a:rPr lang="it-IT" u="sng" dirty="0" smtClean="0"/>
              <a:t>ALL. 2 A)</a:t>
            </a:r>
          </a:p>
          <a:p>
            <a:r>
              <a:rPr lang="it-IT" dirty="0"/>
              <a:t>L’organismo deve:</a:t>
            </a:r>
          </a:p>
          <a:p>
            <a:r>
              <a:rPr lang="it-IT" b="1" dirty="0"/>
              <a:t>a)</a:t>
            </a:r>
            <a:r>
              <a:rPr lang="it-IT" dirty="0"/>
              <a:t> dotarsi di una </a:t>
            </a:r>
            <a:r>
              <a:rPr lang="it-IT" b="1" dirty="0"/>
              <a:t>struttura organizzativa </a:t>
            </a:r>
            <a:r>
              <a:rPr lang="it-IT" b="1" dirty="0" smtClean="0"/>
              <a:t>periferica</a:t>
            </a:r>
            <a:r>
              <a:rPr lang="it-IT" dirty="0"/>
              <a:t> </a:t>
            </a:r>
            <a:r>
              <a:rPr lang="it-IT" dirty="0" smtClean="0"/>
              <a:t>(sede</a:t>
            </a:r>
            <a:r>
              <a:rPr lang="it-IT" dirty="0"/>
              <a:t>, dotazioni tecniche - informatiche) nella </a:t>
            </a:r>
            <a:r>
              <a:rPr lang="it-IT" dirty="0" smtClean="0"/>
              <a:t>regione</a:t>
            </a:r>
            <a:r>
              <a:rPr lang="it-IT" dirty="0"/>
              <a:t> </a:t>
            </a:r>
            <a:r>
              <a:rPr lang="it-IT" dirty="0" smtClean="0"/>
              <a:t>dove </a:t>
            </a:r>
            <a:r>
              <a:rPr lang="it-IT" dirty="0"/>
              <a:t>svolge attività di controllo e certificazione su almeno cento operatori;</a:t>
            </a:r>
          </a:p>
          <a:p>
            <a:endParaRPr lang="it-IT" dirty="0" smtClean="0"/>
          </a:p>
          <a:p>
            <a:r>
              <a:rPr lang="it-IT" dirty="0" smtClean="0"/>
              <a:t>Inutile, aumenta i costi di sistema senza apportare alcun beneficio.</a:t>
            </a:r>
          </a:p>
          <a:p>
            <a:r>
              <a:rPr lang="it-IT" dirty="0" smtClean="0"/>
              <a:t>Secondo l’ufficio legale:</a:t>
            </a:r>
          </a:p>
          <a:p>
            <a:r>
              <a:rPr lang="it-IT" dirty="0"/>
              <a:t>Requisito </a:t>
            </a:r>
            <a:r>
              <a:rPr lang="it-IT" b="1" dirty="0"/>
              <a:t>non richiesto dai Regolamenti comunitari</a:t>
            </a:r>
            <a:r>
              <a:rPr lang="it-IT" dirty="0"/>
              <a:t>, moltiplicazione dei costi che non comporta alcun beneficio in termini di risultato. Si tratta di </a:t>
            </a:r>
            <a:r>
              <a:rPr lang="it-IT" i="1" dirty="0"/>
              <a:t>costi che </a:t>
            </a:r>
            <a:r>
              <a:rPr lang="it-IT" dirty="0"/>
              <a:t>si ribaltano sui prodotti biologici e che </a:t>
            </a:r>
            <a:r>
              <a:rPr lang="it-IT" b="1" dirty="0"/>
              <a:t>alterano le condizioni di concorrenza dei prodotti italiani rispetto agli equivalenti stranieri</a:t>
            </a:r>
            <a:r>
              <a:rPr lang="it-IT" dirty="0"/>
              <a:t>. </a:t>
            </a:r>
            <a:r>
              <a:rPr lang="it-IT" b="1" dirty="0"/>
              <a:t>Violazione dell’art. 41 della Costituzione </a:t>
            </a:r>
            <a:endParaRPr lang="it-IT" b="1" dirty="0" smtClean="0"/>
          </a:p>
        </p:txBody>
      </p:sp>
    </p:spTree>
    <p:extLst>
      <p:ext uri="{BB962C8B-B14F-4D97-AF65-F5344CB8AC3E}">
        <p14:creationId xmlns:p14="http://schemas.microsoft.com/office/powerpoint/2010/main" val="8468730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 xmlns:a16="http://schemas.microsoft.com/office/drawing/2014/main" id="{002BB217-FFE5-4D2F-B963-6DFDC3D7A5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7958" y="5712714"/>
            <a:ext cx="3026042" cy="1145286"/>
          </a:xfrm>
        </p:spPr>
      </p:pic>
      <p:sp>
        <p:nvSpPr>
          <p:cNvPr id="3" name="CasellaDiTesto 2">
            <a:extLst>
              <a:ext uri="{FF2B5EF4-FFF2-40B4-BE49-F238E27FC236}">
                <a16:creationId xmlns="" xmlns:a16="http://schemas.microsoft.com/office/drawing/2014/main" id="{6A92A313-F649-4B46-AF3B-46D292D20E13}"/>
              </a:ext>
            </a:extLst>
          </p:cNvPr>
          <p:cNvSpPr txBox="1"/>
          <p:nvPr/>
        </p:nvSpPr>
        <p:spPr>
          <a:xfrm>
            <a:off x="628652" y="1056658"/>
            <a:ext cx="8137845" cy="4247317"/>
          </a:xfrm>
          <a:prstGeom prst="rect">
            <a:avLst/>
          </a:prstGeom>
          <a:noFill/>
        </p:spPr>
        <p:txBody>
          <a:bodyPr wrap="square" rtlCol="0">
            <a:spAutoFit/>
          </a:bodyPr>
          <a:lstStyle/>
          <a:p>
            <a:pPr marL="285750" indent="-285750">
              <a:buFont typeface="Wingdings" panose="05000000000000000000" pitchFamily="2" charset="2"/>
              <a:buChar char="Ø"/>
            </a:pPr>
            <a:r>
              <a:rPr lang="it-IT" u="sng" dirty="0" smtClean="0"/>
              <a:t>ALL. 2 B I e III</a:t>
            </a:r>
          </a:p>
          <a:p>
            <a:endParaRPr lang="it-IT" u="sng" dirty="0"/>
          </a:p>
          <a:p>
            <a:r>
              <a:rPr lang="it-IT" dirty="0" smtClean="0"/>
              <a:t>Corso di 40 ore da «</a:t>
            </a:r>
            <a:r>
              <a:rPr lang="it-IT" dirty="0" err="1" smtClean="0"/>
              <a:t>lead</a:t>
            </a:r>
            <a:r>
              <a:rPr lang="it-IT" dirty="0" smtClean="0"/>
              <a:t> auditor» per personale responsabile di schema che esegue attività di valutazione (ispettiva), di riesame e di decisione.</a:t>
            </a:r>
          </a:p>
          <a:p>
            <a:endParaRPr lang="it-IT" dirty="0"/>
          </a:p>
          <a:p>
            <a:r>
              <a:rPr lang="it-IT" dirty="0" smtClean="0"/>
              <a:t>Il corso da </a:t>
            </a:r>
            <a:r>
              <a:rPr lang="it-IT" dirty="0" err="1" smtClean="0"/>
              <a:t>lead</a:t>
            </a:r>
            <a:r>
              <a:rPr lang="it-IT" dirty="0" smtClean="0"/>
              <a:t> auditor sulla ISO 9000 non ha alcuna attinenza con la certificazione di processo del settore biologico.</a:t>
            </a:r>
          </a:p>
          <a:p>
            <a:endParaRPr lang="it-IT" dirty="0"/>
          </a:p>
          <a:p>
            <a:endParaRPr lang="it-IT" dirty="0" smtClean="0"/>
          </a:p>
          <a:p>
            <a:pPr marL="285750" indent="-285750">
              <a:buFont typeface="Wingdings" panose="05000000000000000000" pitchFamily="2" charset="2"/>
              <a:buChar char="Ø"/>
            </a:pPr>
            <a:r>
              <a:rPr lang="it-IT" u="sng" dirty="0" err="1" smtClean="0"/>
              <a:t>All</a:t>
            </a:r>
            <a:r>
              <a:rPr lang="it-IT" u="sng" dirty="0" smtClean="0"/>
              <a:t> 2 B II</a:t>
            </a:r>
          </a:p>
          <a:p>
            <a:endParaRPr lang="it-IT" u="sng" dirty="0"/>
          </a:p>
          <a:p>
            <a:r>
              <a:rPr lang="it-IT" dirty="0" smtClean="0"/>
              <a:t>I componenti il comitato gestione ricorsi/reclami devono possedere anche 2 anni di esperienza nel settore della certificazione agroalimentare.</a:t>
            </a:r>
          </a:p>
          <a:p>
            <a:endParaRPr lang="it-IT" dirty="0"/>
          </a:p>
          <a:p>
            <a:r>
              <a:rPr lang="it-IT" dirty="0" smtClean="0"/>
              <a:t>Ciò non è quasi mai realizzabile</a:t>
            </a:r>
          </a:p>
        </p:txBody>
      </p:sp>
    </p:spTree>
    <p:extLst>
      <p:ext uri="{BB962C8B-B14F-4D97-AF65-F5344CB8AC3E}">
        <p14:creationId xmlns:p14="http://schemas.microsoft.com/office/powerpoint/2010/main" val="195377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 xmlns:a16="http://schemas.microsoft.com/office/drawing/2014/main" id="{002BB217-FFE5-4D2F-B963-6DFDC3D7A5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7958" y="5712714"/>
            <a:ext cx="3026042" cy="1145286"/>
          </a:xfrm>
        </p:spPr>
      </p:pic>
      <p:sp>
        <p:nvSpPr>
          <p:cNvPr id="3" name="CasellaDiTesto 2">
            <a:extLst>
              <a:ext uri="{FF2B5EF4-FFF2-40B4-BE49-F238E27FC236}">
                <a16:creationId xmlns="" xmlns:a16="http://schemas.microsoft.com/office/drawing/2014/main" id="{6A92A313-F649-4B46-AF3B-46D292D20E13}"/>
              </a:ext>
            </a:extLst>
          </p:cNvPr>
          <p:cNvSpPr txBox="1"/>
          <p:nvPr/>
        </p:nvSpPr>
        <p:spPr>
          <a:xfrm>
            <a:off x="628652" y="1056658"/>
            <a:ext cx="8137845" cy="4801314"/>
          </a:xfrm>
          <a:prstGeom prst="rect">
            <a:avLst/>
          </a:prstGeom>
          <a:noFill/>
        </p:spPr>
        <p:txBody>
          <a:bodyPr wrap="square" rtlCol="0">
            <a:spAutoFit/>
          </a:bodyPr>
          <a:lstStyle/>
          <a:p>
            <a:pPr marL="285750" indent="-285750">
              <a:buFont typeface="Wingdings" panose="05000000000000000000" pitchFamily="2" charset="2"/>
              <a:buChar char="Ø"/>
            </a:pPr>
            <a:r>
              <a:rPr lang="it-IT" u="sng" dirty="0" smtClean="0"/>
              <a:t>ALL. 2 C</a:t>
            </a:r>
          </a:p>
          <a:p>
            <a:endParaRPr lang="it-IT" u="sng" dirty="0"/>
          </a:p>
          <a:p>
            <a:r>
              <a:rPr lang="it-IT" b="1" dirty="0"/>
              <a:t>1:</a:t>
            </a:r>
            <a:r>
              <a:rPr lang="it-IT" dirty="0"/>
              <a:t> sono fissati e resi pubblici criteri per stabilire congrue</a:t>
            </a:r>
          </a:p>
          <a:p>
            <a:r>
              <a:rPr lang="it-IT" dirty="0"/>
              <a:t>tariffe da applicare agli operatori</a:t>
            </a:r>
            <a:r>
              <a:rPr lang="it-IT" dirty="0" smtClean="0"/>
              <a:t>;</a:t>
            </a:r>
          </a:p>
          <a:p>
            <a:endParaRPr lang="it-IT" dirty="0"/>
          </a:p>
          <a:p>
            <a:r>
              <a:rPr lang="it-IT" dirty="0" smtClean="0"/>
              <a:t>Risposta ICQRF: l’aggettivo </a:t>
            </a:r>
            <a:r>
              <a:rPr lang="it-IT" dirty="0"/>
              <a:t>congruo significa “proporzionato, opportuno, appropriato “; ne consegue che le tariffe da applicare agli operatori devono essere </a:t>
            </a:r>
            <a:r>
              <a:rPr lang="it-IT" dirty="0" smtClean="0"/>
              <a:t>prevalentemente commisurate </a:t>
            </a:r>
            <a:r>
              <a:rPr lang="it-IT" dirty="0"/>
              <a:t>agli oneri sostenuti per svolgere l’attività di controllo e tendenzialmente proporzionati all’attività svolta; non tutti i criteri di determinazione possono essere giustificati, ma solamente quelli conformi a principi di ragionevolezza e adeguatezza.</a:t>
            </a:r>
            <a:endParaRPr lang="it-IT" dirty="0" smtClean="0"/>
          </a:p>
          <a:p>
            <a:endParaRPr lang="it-IT" dirty="0" smtClean="0"/>
          </a:p>
          <a:p>
            <a:r>
              <a:rPr lang="it-IT" dirty="0" smtClean="0"/>
              <a:t>Determinazioni in ambito EA: le tariffe non sono elementi tali da determinare sperequazione di trattamento fra operatori essendovi ormai un’ampia disponibilità di organismi di certificazione ed essendo in un libero mercato che consente all’operatore di liberamente scegliere l’O di C più attinente alle proprie esigenze.</a:t>
            </a:r>
            <a:endParaRPr lang="it-IT" dirty="0"/>
          </a:p>
        </p:txBody>
      </p:sp>
    </p:spTree>
    <p:extLst>
      <p:ext uri="{BB962C8B-B14F-4D97-AF65-F5344CB8AC3E}">
        <p14:creationId xmlns:p14="http://schemas.microsoft.com/office/powerpoint/2010/main" val="715756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 xmlns:a16="http://schemas.microsoft.com/office/drawing/2014/main" id="{002BB217-FFE5-4D2F-B963-6DFDC3D7A55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7958" y="5712714"/>
            <a:ext cx="3026042" cy="1145286"/>
          </a:xfrm>
        </p:spPr>
      </p:pic>
      <p:sp>
        <p:nvSpPr>
          <p:cNvPr id="4" name="Titolo 1">
            <a:extLst>
              <a:ext uri="{FF2B5EF4-FFF2-40B4-BE49-F238E27FC236}">
                <a16:creationId xmlns="" xmlns:a16="http://schemas.microsoft.com/office/drawing/2014/main" id="{B6681B87-180D-4C45-ACE6-1FC7DD81918B}"/>
              </a:ext>
            </a:extLst>
          </p:cNvPr>
          <p:cNvSpPr txBox="1">
            <a:spLocks/>
          </p:cNvSpPr>
          <p:nvPr/>
        </p:nvSpPr>
        <p:spPr>
          <a:xfrm>
            <a:off x="685800" y="1122363"/>
            <a:ext cx="7772400" cy="238760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dirty="0" smtClean="0"/>
              <a:t>GRAZIE PER </a:t>
            </a:r>
          </a:p>
          <a:p>
            <a:pPr algn="ctr"/>
            <a:r>
              <a:rPr lang="it-IT" dirty="0" smtClean="0"/>
              <a:t>L’ATTENZIONE</a:t>
            </a:r>
            <a:endParaRPr lang="it-IT" dirty="0"/>
          </a:p>
        </p:txBody>
      </p:sp>
      <p:sp>
        <p:nvSpPr>
          <p:cNvPr id="2" name="CasellaDiTesto 1"/>
          <p:cNvSpPr txBox="1"/>
          <p:nvPr/>
        </p:nvSpPr>
        <p:spPr>
          <a:xfrm>
            <a:off x="2189408" y="4533363"/>
            <a:ext cx="5215944" cy="646331"/>
          </a:xfrm>
          <a:prstGeom prst="rect">
            <a:avLst/>
          </a:prstGeom>
          <a:noFill/>
        </p:spPr>
        <p:txBody>
          <a:bodyPr wrap="square" rtlCol="0">
            <a:spAutoFit/>
          </a:bodyPr>
          <a:lstStyle/>
          <a:p>
            <a:pPr algn="ctr"/>
            <a:r>
              <a:rPr lang="it-IT" dirty="0" smtClean="0"/>
              <a:t>ROMA – CIA – 17.10.2018</a:t>
            </a:r>
          </a:p>
          <a:p>
            <a:pPr algn="ctr"/>
            <a:r>
              <a:rPr lang="it-IT" dirty="0" smtClean="0"/>
              <a:t>Seminario: Accrescere la reputazione </a:t>
            </a:r>
            <a:r>
              <a:rPr lang="it-IT" smtClean="0"/>
              <a:t>del biologico</a:t>
            </a:r>
            <a:endParaRPr lang="it-IT" dirty="0"/>
          </a:p>
        </p:txBody>
      </p:sp>
    </p:spTree>
    <p:extLst>
      <p:ext uri="{BB962C8B-B14F-4D97-AF65-F5344CB8AC3E}">
        <p14:creationId xmlns:p14="http://schemas.microsoft.com/office/powerpoint/2010/main" val="613251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p:cTn id="12"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165</TotalTime>
  <Words>1844</Words>
  <Application>Microsoft Office PowerPoint</Application>
  <PresentationFormat>Presentazione su schermo (4:3)</PresentationFormat>
  <Paragraphs>135</Paragraphs>
  <Slides>21</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21</vt:i4>
      </vt:variant>
    </vt:vector>
  </HeadingPairs>
  <TitlesOfParts>
    <vt:vector size="26" baseType="lpstr">
      <vt:lpstr>Arial</vt:lpstr>
      <vt:lpstr>Calibri</vt:lpstr>
      <vt:lpstr>Cambria</vt:lpstr>
      <vt:lpstr>Wingdings</vt:lpstr>
      <vt:lpstr>Tema di Office</vt:lpstr>
      <vt:lpstr>Seminario : Accrescere la reputazione del biologico</vt:lpstr>
      <vt:lpstr>ASS.O.CERT.BIO: chi siamo</vt:lpstr>
      <vt:lpstr>Presentazione standard di PowerPoint</vt:lpstr>
      <vt:lpstr>ASS.O.CERT.BIO: chi siamo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Ufficio</dc:creator>
  <cp:lastModifiedBy>Alessia Piano</cp:lastModifiedBy>
  <cp:revision>30</cp:revision>
  <dcterms:created xsi:type="dcterms:W3CDTF">2018-10-08T13:37:09Z</dcterms:created>
  <dcterms:modified xsi:type="dcterms:W3CDTF">2018-10-18T14:41:26Z</dcterms:modified>
</cp:coreProperties>
</file>