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66" r:id="rId14"/>
    <p:sldId id="270" r:id="rId15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8C3C"/>
    <a:srgbClr val="3C3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image" Target="../media/image4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41147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9836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604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9339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2280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954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63994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162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375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3922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7938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Modifica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CA925-7AC6-4E32-8135-22BABB8276B0}" type="datetimeFigureOut">
              <a:rPr lang="it-IT" smtClean="0"/>
              <a:t>17/10/2018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DF40A-564F-4AAF-B634-E5850E4374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6858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20.png"/><Relationship Id="rId3" Type="http://schemas.openxmlformats.org/officeDocument/2006/relationships/image" Target="../media/image8.png"/><Relationship Id="rId7" Type="http://schemas.openxmlformats.org/officeDocument/2006/relationships/image" Target="../media/image14.emf"/><Relationship Id="rId12" Type="http://schemas.openxmlformats.org/officeDocument/2006/relationships/image" Target="../media/image19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image" Target="../media/image18.jpeg"/><Relationship Id="rId5" Type="http://schemas.openxmlformats.org/officeDocument/2006/relationships/image" Target="../media/image12.png"/><Relationship Id="rId10" Type="http://schemas.openxmlformats.org/officeDocument/2006/relationships/image" Target="../media/image17.jpeg"/><Relationship Id="rId4" Type="http://schemas.openxmlformats.org/officeDocument/2006/relationships/image" Target="../media/image11.png"/><Relationship Id="rId9" Type="http://schemas.openxmlformats.org/officeDocument/2006/relationships/image" Target="../media/image16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8.png"/><Relationship Id="rId7" Type="http://schemas.openxmlformats.org/officeDocument/2006/relationships/image" Target="../media/image2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8.png"/><Relationship Id="rId7" Type="http://schemas.openxmlformats.org/officeDocument/2006/relationships/image" Target="../media/image29.jpg"/><Relationship Id="rId12" Type="http://schemas.openxmlformats.org/officeDocument/2006/relationships/image" Target="../media/image3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g"/><Relationship Id="rId11" Type="http://schemas.openxmlformats.org/officeDocument/2006/relationships/image" Target="../media/image33.png"/><Relationship Id="rId5" Type="http://schemas.openxmlformats.org/officeDocument/2006/relationships/image" Target="../media/image27.jp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jpg"/><Relationship Id="rId7" Type="http://schemas.openxmlformats.org/officeDocument/2006/relationships/image" Target="../media/image3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4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image" Target="../media/image2.jpg"/><Relationship Id="rId7" Type="http://schemas.openxmlformats.org/officeDocument/2006/relationships/image" Target="../media/image4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8.png"/><Relationship Id="rId4" Type="http://schemas.openxmlformats.org/officeDocument/2006/relationships/image" Target="../media/image51.png"/><Relationship Id="rId9" Type="http://schemas.openxmlformats.org/officeDocument/2006/relationships/image" Target="../media/image5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1419327" y="3199716"/>
            <a:ext cx="10103426" cy="11356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4000" dirty="0">
                <a:solidFill>
                  <a:srgbClr val="3C3C3C"/>
                </a:solidFill>
                <a:latin typeface="Dosis" panose="02010503020202060003" pitchFamily="50" charset="0"/>
              </a:rPr>
              <a:t>La </a:t>
            </a:r>
            <a:r>
              <a:rPr lang="it-IT" sz="4000" dirty="0" smtClean="0">
                <a:solidFill>
                  <a:srgbClr val="3C3C3C"/>
                </a:solidFill>
                <a:latin typeface="Dosis" panose="02010503020202060003" pitchFamily="50" charset="0"/>
              </a:rPr>
              <a:t>rete </a:t>
            </a:r>
            <a:r>
              <a:rPr lang="it-IT" sz="4000" dirty="0">
                <a:solidFill>
                  <a:srgbClr val="328C3C"/>
                </a:solidFill>
                <a:latin typeface="Dosis" panose="02010503020202060003" pitchFamily="50" charset="0"/>
              </a:rPr>
              <a:t>OIP</a:t>
            </a:r>
            <a:r>
              <a:rPr lang="it-IT" sz="4000" dirty="0">
                <a:solidFill>
                  <a:srgbClr val="3C3C3C"/>
                </a:solidFill>
                <a:latin typeface="Dosis" panose="02010503020202060003" pitchFamily="50" charset="0"/>
              </a:rPr>
              <a:t>: uno strumento </a:t>
            </a:r>
            <a:r>
              <a:rPr lang="it-IT" sz="4000" dirty="0" smtClean="0">
                <a:solidFill>
                  <a:srgbClr val="3C3C3C"/>
                </a:solidFill>
                <a:latin typeface="Dosis" panose="02010503020202060003" pitchFamily="50" charset="0"/>
              </a:rPr>
              <a:t>fondamentale per </a:t>
            </a:r>
            <a:r>
              <a:rPr lang="it-IT" sz="4000" dirty="0">
                <a:solidFill>
                  <a:srgbClr val="3C3C3C"/>
                </a:solidFill>
                <a:latin typeface="Dosis" panose="02010503020202060003" pitchFamily="50" charset="0"/>
              </a:rPr>
              <a:t>garantire un settore sempre più sicuro e protetto</a:t>
            </a:r>
            <a:endParaRPr lang="it-IT" sz="4000" b="1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5" name="Sottotitolo 2"/>
          <p:cNvSpPr txBox="1">
            <a:spLocks/>
          </p:cNvSpPr>
          <p:nvPr/>
        </p:nvSpPr>
        <p:spPr>
          <a:xfrm>
            <a:off x="3311026" y="5852787"/>
            <a:ext cx="3610072" cy="8661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2200" dirty="0" smtClean="0">
                <a:solidFill>
                  <a:srgbClr val="3C3C3C"/>
                </a:solidFill>
                <a:latin typeface="Dosis" panose="02010503020202060003" pitchFamily="50" charset="0"/>
              </a:rPr>
              <a:t>ROMA - Cia-Agricoltori Italiani</a:t>
            </a:r>
          </a:p>
          <a:p>
            <a:r>
              <a:rPr lang="it-IT" sz="2200" i="1" dirty="0" smtClean="0">
                <a:solidFill>
                  <a:srgbClr val="3C3C3C"/>
                </a:solidFill>
                <a:latin typeface="Dosis" panose="02010503020202060003" pitchFamily="50" charset="0"/>
              </a:rPr>
              <a:t>mercoledì 17 ottobre 2018</a:t>
            </a:r>
            <a:endParaRPr lang="it-IT" sz="2200" i="1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141610"/>
              </p:ext>
            </p:extLst>
          </p:nvPr>
        </p:nvGraphicFramePr>
        <p:xfrm>
          <a:off x="8315423" y="5916484"/>
          <a:ext cx="3030825" cy="6482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5" name="Image" r:id="rId4" imgW="4757760" imgH="1017720" progId="Photoshop.Image.12">
                  <p:embed/>
                </p:oleObj>
              </mc:Choice>
              <mc:Fallback>
                <p:oleObj name="Image" r:id="rId4" imgW="4757760" imgH="1017720" progId="Photoshop.Image.12">
                  <p:embed/>
                  <p:pic>
                    <p:nvPicPr>
                      <p:cNvPr id="5" name="Oggetto 4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315423" y="5916484"/>
                        <a:ext cx="3030825" cy="6482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uppo 1"/>
          <p:cNvGrpSpPr/>
          <p:nvPr/>
        </p:nvGrpSpPr>
        <p:grpSpPr>
          <a:xfrm>
            <a:off x="7624858" y="1137828"/>
            <a:ext cx="2530174" cy="1072328"/>
            <a:chOff x="3925852" y="495775"/>
            <a:chExt cx="4743952" cy="2010563"/>
          </a:xfrm>
        </p:grpSpPr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852" y="495775"/>
              <a:ext cx="4743952" cy="1508308"/>
            </a:xfrm>
            <a:prstGeom prst="rect">
              <a:avLst/>
            </a:prstGeom>
          </p:spPr>
        </p:pic>
        <p:sp>
          <p:nvSpPr>
            <p:cNvPr id="8" name="Sottotitolo 2"/>
            <p:cNvSpPr txBox="1">
              <a:spLocks/>
            </p:cNvSpPr>
            <p:nvPr/>
          </p:nvSpPr>
          <p:spPr>
            <a:xfrm>
              <a:off x="4240605" y="2068158"/>
              <a:ext cx="4114446" cy="43818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62500" lnSpcReduction="2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2000" dirty="0" err="1" smtClean="0">
                  <a:effectLst/>
                  <a:latin typeface="Dosis" panose="02010503020202060003" pitchFamily="50" charset="0"/>
                </a:rPr>
                <a:t>Organic</a:t>
              </a:r>
              <a:r>
                <a:rPr lang="it-IT" sz="2000" dirty="0" smtClean="0">
                  <a:effectLst/>
                  <a:latin typeface="Dosis" panose="02010503020202060003" pitchFamily="50" charset="0"/>
                </a:rPr>
                <a:t> </a:t>
              </a:r>
              <a:r>
                <a:rPr lang="it-IT" sz="2000" dirty="0" err="1" smtClean="0">
                  <a:effectLst/>
                  <a:latin typeface="Dosis" panose="02010503020202060003" pitchFamily="50" charset="0"/>
                </a:rPr>
                <a:t>Integrity</a:t>
              </a:r>
              <a:r>
                <a:rPr lang="it-IT" sz="2000" dirty="0" smtClean="0">
                  <a:effectLst/>
                  <a:latin typeface="Dosis" panose="02010503020202060003" pitchFamily="50" charset="0"/>
                </a:rPr>
                <a:t> Platform</a:t>
              </a:r>
              <a:endParaRPr lang="it-IT" sz="2000" dirty="0">
                <a:effectLst/>
                <a:latin typeface="Dosis" panose="02010503020202060003" pitchFamily="50" charset="0"/>
              </a:endParaRPr>
            </a:p>
          </p:txBody>
        </p:sp>
      </p:grpSp>
      <p:pic>
        <p:nvPicPr>
          <p:cNvPr id="9" name="Segnaposto contenuto 4">
            <a:extLst>
              <a:ext uri="{FF2B5EF4-FFF2-40B4-BE49-F238E27FC236}">
                <a16:creationId xmlns:a16="http://schemas.microsoft.com/office/drawing/2014/main" id="{002BB217-FFE5-4D2F-B963-6DFDC3D7A55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906" y="845114"/>
            <a:ext cx="4087404" cy="1546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6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6880" y="2312100"/>
            <a:ext cx="1458142" cy="1458142"/>
          </a:xfrm>
          <a:prstGeom prst="rect">
            <a:avLst/>
          </a:prstGeom>
        </p:spPr>
      </p:pic>
      <p:pic>
        <p:nvPicPr>
          <p:cNvPr id="6" name="Picture 2" descr="C:\Users\pEppE\Desktop\incontri formativi\EXE.I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9458" y="2640988"/>
            <a:ext cx="4080015" cy="146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hape 3851"/>
          <p:cNvSpPr txBox="1">
            <a:spLocks/>
          </p:cNvSpPr>
          <p:nvPr/>
        </p:nvSpPr>
        <p:spPr>
          <a:xfrm>
            <a:off x="2460914" y="5083818"/>
            <a:ext cx="3132445" cy="74340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None/>
            </a:pPr>
            <a:r>
              <a:rPr lang="en-US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e</a:t>
            </a:r>
            <a:r>
              <a:rPr lang="en-US" sz="2400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missioni</a:t>
            </a:r>
            <a:r>
              <a:rPr lang="en-US" sz="2400" dirty="0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ZERO di </a:t>
            </a:r>
            <a:r>
              <a:rPr lang="en-US" dirty="0">
                <a:solidFill>
                  <a:srgbClr val="328C3C"/>
                </a:solidFill>
                <a:latin typeface="Dosis" panose="02010503020202060003" pitchFamily="50" charset="0"/>
              </a:rPr>
              <a:t>CO</a:t>
            </a:r>
            <a:r>
              <a:rPr lang="en-US" baseline="-25000" dirty="0">
                <a:solidFill>
                  <a:srgbClr val="328C3C"/>
                </a:solidFill>
                <a:latin typeface="Dosis" panose="02010503020202060003" pitchFamily="50" charset="0"/>
              </a:rPr>
              <a:t>2</a:t>
            </a:r>
            <a:endParaRPr lang="en-US" sz="2400" dirty="0" smtClean="0">
              <a:solidFill>
                <a:srgbClr val="328C3C"/>
              </a:solidFill>
              <a:latin typeface="Dosis" panose="02010503020202060003" pitchFamily="50" charset="0"/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912" y="3039929"/>
            <a:ext cx="1458142" cy="1458142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2761" y="2312100"/>
            <a:ext cx="1458142" cy="1458142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6855" y="3039929"/>
            <a:ext cx="1458142" cy="1458142"/>
          </a:xfrm>
          <a:prstGeom prst="rect">
            <a:avLst/>
          </a:prstGeom>
        </p:spPr>
      </p:pic>
      <p:sp>
        <p:nvSpPr>
          <p:cNvPr id="12" name="Shape 3851"/>
          <p:cNvSpPr txBox="1">
            <a:spLocks/>
          </p:cNvSpPr>
          <p:nvPr/>
        </p:nvSpPr>
        <p:spPr>
          <a:xfrm>
            <a:off x="2104380" y="978281"/>
            <a:ext cx="3488979" cy="115925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Peppe</a:t>
            </a:r>
            <a:r>
              <a:rPr lang="en-US" b="1" dirty="0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Ricci</a:t>
            </a:r>
          </a:p>
          <a:p>
            <a:pPr marL="0" indent="0" algn="r">
              <a:spcBef>
                <a:spcPts val="600"/>
              </a:spcBef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 dirty="0" smtClean="0">
                <a:solidFill>
                  <a:srgbClr val="3C3C3C"/>
                </a:solidFill>
                <a:latin typeface="Dosis" panose="02010503020202060003" pitchFamily="50" charset="0"/>
              </a:rPr>
              <a:t>Research &amp; Development</a:t>
            </a:r>
          </a:p>
        </p:txBody>
      </p:sp>
    </p:spTree>
    <p:extLst>
      <p:ext uri="{BB962C8B-B14F-4D97-AF65-F5344CB8AC3E}">
        <p14:creationId xmlns:p14="http://schemas.microsoft.com/office/powerpoint/2010/main" val="339416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3851"/>
          <p:cNvSpPr txBox="1">
            <a:spLocks/>
          </p:cNvSpPr>
          <p:nvPr/>
        </p:nvSpPr>
        <p:spPr>
          <a:xfrm>
            <a:off x="2067675" y="666147"/>
            <a:ext cx="4880855" cy="6598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8 </a:t>
            </a:r>
            <a:r>
              <a:rPr lang="en-US" b="1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Organismi</a:t>
            </a:r>
            <a:r>
              <a:rPr lang="en-US" b="1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di </a:t>
            </a:r>
            <a:r>
              <a:rPr lang="en-US" b="1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Certificazione</a:t>
            </a:r>
            <a:endParaRPr lang="en-US" sz="2400" dirty="0" smtClean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6352" y="5141236"/>
            <a:ext cx="1492745" cy="1492745"/>
          </a:xfrm>
          <a:prstGeom prst="rect">
            <a:avLst/>
          </a:prstGeom>
        </p:spPr>
      </p:pic>
      <p:sp>
        <p:nvSpPr>
          <p:cNvPr id="16" name="Shape 3851"/>
          <p:cNvSpPr txBox="1">
            <a:spLocks/>
          </p:cNvSpPr>
          <p:nvPr/>
        </p:nvSpPr>
        <p:spPr>
          <a:xfrm>
            <a:off x="3013554" y="5349743"/>
            <a:ext cx="6379073" cy="874105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800" b="1" dirty="0" smtClean="0">
              <a:solidFill>
                <a:srgbClr val="3C3C3C"/>
              </a:solidFill>
              <a:latin typeface="Dosis" panose="02010503020202060003" pitchFamily="50" charset="0"/>
              <a:ea typeface="Titillium Web"/>
              <a:cs typeface="Titillium Web"/>
              <a:sym typeface="Titillium Web"/>
            </a:endParaRP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b="1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90%       </a:t>
            </a:r>
            <a:r>
              <a:rPr lang="en-US" b="1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degli</a:t>
            </a:r>
            <a:r>
              <a:rPr lang="en-US" b="1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b="1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operatori</a:t>
            </a:r>
            <a:r>
              <a:rPr lang="en-US" b="1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del </a:t>
            </a:r>
            <a:r>
              <a:rPr lang="en-US" b="1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biologico</a:t>
            </a:r>
            <a:endParaRPr lang="en-US" sz="2400" dirty="0" smtClean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18" name="Shape 3851"/>
          <p:cNvSpPr txBox="1">
            <a:spLocks/>
          </p:cNvSpPr>
          <p:nvPr/>
        </p:nvSpPr>
        <p:spPr>
          <a:xfrm>
            <a:off x="7647245" y="164180"/>
            <a:ext cx="4288818" cy="6598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i="1" dirty="0" err="1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perché</a:t>
            </a:r>
            <a:endParaRPr lang="en-US" sz="2400" i="1" dirty="0" smtClean="0">
              <a:solidFill>
                <a:schemeClr val="accent6">
                  <a:lumMod val="75000"/>
                </a:schemeClr>
              </a:solidFill>
              <a:latin typeface="Dosis" panose="02010503020202060003" pitchFamily="50" charset="0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4511F0C5-1BA4-469A-B593-CF11735236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264" y="2045596"/>
            <a:ext cx="1863648" cy="44888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AB07F1C-F6C8-49FB-9F9A-752F889DC20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1839" y="1933907"/>
            <a:ext cx="1621013" cy="501906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1DAFFC04-C934-41F1-8378-17149F59AF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75779" y="1823296"/>
            <a:ext cx="1738073" cy="723128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A4D7B77E-D902-458F-9502-8BEA113987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56779" y="1581449"/>
            <a:ext cx="1844216" cy="1206823"/>
          </a:xfrm>
          <a:prstGeom prst="rect">
            <a:avLst/>
          </a:prstGeom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AA3EA6ED-A806-4D62-A5B0-EE73E5C548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81471" y="3341709"/>
            <a:ext cx="1711235" cy="1081069"/>
          </a:xfrm>
          <a:prstGeom prst="rect">
            <a:avLst/>
          </a:prstGeom>
        </p:spPr>
      </p:pic>
      <p:pic>
        <p:nvPicPr>
          <p:cNvPr id="23" name="Immagine 22">
            <a:extLst>
              <a:ext uri="{FF2B5EF4-FFF2-40B4-BE49-F238E27FC236}">
                <a16:creationId xmlns:a16="http://schemas.microsoft.com/office/drawing/2014/main" id="{3EA6F8AE-566C-4850-B960-427115F2AEF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040" y="3591976"/>
            <a:ext cx="1388872" cy="580534"/>
          </a:xfrm>
          <a:prstGeom prst="rect">
            <a:avLst/>
          </a:prstGeom>
        </p:spPr>
      </p:pic>
      <p:pic>
        <p:nvPicPr>
          <p:cNvPr id="24" name="Immagine 23">
            <a:extLst>
              <a:ext uri="{FF2B5EF4-FFF2-40B4-BE49-F238E27FC236}">
                <a16:creationId xmlns:a16="http://schemas.microsoft.com/office/drawing/2014/main" id="{B1B88896-984A-4A62-9E5B-A8719CA420E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246" y="3087215"/>
            <a:ext cx="859857" cy="1590056"/>
          </a:xfrm>
          <a:prstGeom prst="rect">
            <a:avLst/>
          </a:prstGeom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ADC99586-7083-47F6-BC91-FB1B3769E40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30438" y="3396104"/>
            <a:ext cx="2676399" cy="972279"/>
          </a:xfrm>
          <a:prstGeom prst="rect">
            <a:avLst/>
          </a:prstGeom>
        </p:spPr>
      </p:pic>
      <p:pic>
        <p:nvPicPr>
          <p:cNvPr id="26" name="Segnaposto contenuto 4">
            <a:extLst>
              <a:ext uri="{FF2B5EF4-FFF2-40B4-BE49-F238E27FC236}">
                <a16:creationId xmlns:a16="http://schemas.microsoft.com/office/drawing/2014/main" id="{002BB217-FFE5-4D2F-B963-6DFDC3D7A5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197" y="306765"/>
            <a:ext cx="3118541" cy="1180295"/>
          </a:xfrm>
        </p:spPr>
      </p:pic>
    </p:spTree>
    <p:extLst>
      <p:ext uri="{BB962C8B-B14F-4D97-AF65-F5344CB8AC3E}">
        <p14:creationId xmlns:p14="http://schemas.microsoft.com/office/powerpoint/2010/main" val="354249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ccia a destra 31"/>
          <p:cNvSpPr/>
          <p:nvPr/>
        </p:nvSpPr>
        <p:spPr>
          <a:xfrm>
            <a:off x="1184240" y="2655448"/>
            <a:ext cx="10469699" cy="3715523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Shape 3851"/>
          <p:cNvSpPr txBox="1">
            <a:spLocks/>
          </p:cNvSpPr>
          <p:nvPr/>
        </p:nvSpPr>
        <p:spPr>
          <a:xfrm>
            <a:off x="1515119" y="2055285"/>
            <a:ext cx="1753561" cy="49995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Produttori</a:t>
            </a:r>
            <a:endParaRPr lang="en-US" sz="2400" dirty="0" smtClean="0">
              <a:solidFill>
                <a:srgbClr val="328C3C"/>
              </a:solidFill>
              <a:latin typeface="Dosis" panose="02010503020202060003" pitchFamily="50" charset="0"/>
            </a:endParaRPr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18" name="Shape 3851"/>
          <p:cNvSpPr txBox="1">
            <a:spLocks/>
          </p:cNvSpPr>
          <p:nvPr/>
        </p:nvSpPr>
        <p:spPr>
          <a:xfrm>
            <a:off x="7647245" y="164180"/>
            <a:ext cx="4288818" cy="6598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i="1" dirty="0" err="1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perché</a:t>
            </a:r>
            <a:endParaRPr lang="en-US" sz="2400" i="1" dirty="0" smtClean="0">
              <a:solidFill>
                <a:schemeClr val="accent6">
                  <a:lumMod val="75000"/>
                </a:schemeClr>
              </a:solidFill>
              <a:latin typeface="Dosis" panose="02010503020202060003" pitchFamily="50" charset="0"/>
            </a:endParaRPr>
          </a:p>
        </p:txBody>
      </p:sp>
      <p:pic>
        <p:nvPicPr>
          <p:cNvPr id="20" name="Immagin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78" y="3484595"/>
            <a:ext cx="906226" cy="786285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947" y="3872225"/>
            <a:ext cx="918933" cy="797310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396" y="3223468"/>
            <a:ext cx="906226" cy="786285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4857" y="3131509"/>
            <a:ext cx="968499" cy="968499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101" y="5127524"/>
            <a:ext cx="906226" cy="786285"/>
          </a:xfrm>
          <a:prstGeom prst="rect">
            <a:avLst/>
          </a:prstGeom>
        </p:spPr>
      </p:pic>
      <p:pic>
        <p:nvPicPr>
          <p:cNvPr id="25" name="Immagine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4422" y="4852021"/>
            <a:ext cx="933541" cy="933541"/>
          </a:xfrm>
          <a:prstGeom prst="rect">
            <a:avLst/>
          </a:prstGeom>
        </p:spPr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289" y="3818687"/>
            <a:ext cx="918933" cy="797310"/>
          </a:xfrm>
          <a:prstGeom prst="rect">
            <a:avLst/>
          </a:prstGeom>
        </p:spPr>
      </p:pic>
      <p:pic>
        <p:nvPicPr>
          <p:cNvPr id="28" name="Immagin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413" y="3438487"/>
            <a:ext cx="918933" cy="797310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7746" y="4981926"/>
            <a:ext cx="918933" cy="797310"/>
          </a:xfrm>
          <a:prstGeom prst="rect">
            <a:avLst/>
          </a:prstGeom>
        </p:spPr>
      </p:pic>
      <p:pic>
        <p:nvPicPr>
          <p:cNvPr id="30" name="Immagin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122" y="5018836"/>
            <a:ext cx="918933" cy="797310"/>
          </a:xfrm>
          <a:prstGeom prst="rect">
            <a:avLst/>
          </a:prstGeom>
        </p:spPr>
      </p:pic>
      <p:pic>
        <p:nvPicPr>
          <p:cNvPr id="31" name="Immagine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290" y="4120066"/>
            <a:ext cx="906226" cy="786285"/>
          </a:xfrm>
          <a:prstGeom prst="rect">
            <a:avLst/>
          </a:prstGeom>
        </p:spPr>
      </p:pic>
      <p:sp>
        <p:nvSpPr>
          <p:cNvPr id="33" name="Shape 3851"/>
          <p:cNvSpPr txBox="1">
            <a:spLocks/>
          </p:cNvSpPr>
          <p:nvPr/>
        </p:nvSpPr>
        <p:spPr>
          <a:xfrm>
            <a:off x="1712422" y="630161"/>
            <a:ext cx="8746742" cy="113600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Un </a:t>
            </a:r>
            <a:r>
              <a:rPr lang="en-US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sistema</a:t>
            </a: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agile</a:t>
            </a: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,</a:t>
            </a:r>
            <a:r>
              <a:rPr lang="en-US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veloce</a:t>
            </a:r>
            <a:r>
              <a:rPr lang="en-US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e</a:t>
            </a:r>
            <a:r>
              <a:rPr lang="en-US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gratuito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per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gli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operatori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per</a:t>
            </a:r>
            <a:r>
              <a:rPr lang="en-US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tracciare</a:t>
            </a:r>
            <a:r>
              <a:rPr lang="en-US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i</a:t>
            </a: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passaggi</a:t>
            </a: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di </a:t>
            </a:r>
            <a:r>
              <a:rPr lang="en-US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proprietà</a:t>
            </a: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dei</a:t>
            </a: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prodotti</a:t>
            </a: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delle</a:t>
            </a:r>
            <a:r>
              <a:rPr lang="en-US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filiere</a:t>
            </a:r>
            <a:r>
              <a:rPr lang="en-US" dirty="0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i="1" dirty="0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a </a:t>
            </a:r>
            <a:r>
              <a:rPr lang="en-US" i="1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rischio</a:t>
            </a:r>
            <a:endParaRPr lang="en-US" i="1" dirty="0">
              <a:solidFill>
                <a:srgbClr val="328C3C"/>
              </a:solidFill>
              <a:latin typeface="Dosis" panose="02010503020202060003" pitchFamily="50" charset="0"/>
              <a:ea typeface="Titillium Web"/>
              <a:cs typeface="Titillium Web"/>
              <a:sym typeface="Titillium Web"/>
            </a:endParaRPr>
          </a:p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endParaRPr lang="en-US" sz="2400" dirty="0" smtClean="0">
              <a:latin typeface="Dosis" panose="02010503020202060003" pitchFamily="50" charset="0"/>
            </a:endParaRPr>
          </a:p>
        </p:txBody>
      </p:sp>
      <p:sp>
        <p:nvSpPr>
          <p:cNvPr id="34" name="Shape 3851"/>
          <p:cNvSpPr txBox="1">
            <a:spLocks/>
          </p:cNvSpPr>
          <p:nvPr/>
        </p:nvSpPr>
        <p:spPr>
          <a:xfrm>
            <a:off x="5132875" y="2055285"/>
            <a:ext cx="2367146" cy="49995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Commercianti</a:t>
            </a:r>
            <a:endParaRPr lang="en-US" sz="2400" dirty="0" smtClean="0">
              <a:solidFill>
                <a:srgbClr val="328C3C"/>
              </a:solidFill>
              <a:latin typeface="Dosis" panose="02010503020202060003" pitchFamily="50" charset="0"/>
            </a:endParaRPr>
          </a:p>
        </p:txBody>
      </p:sp>
      <p:sp>
        <p:nvSpPr>
          <p:cNvPr id="35" name="Shape 3851"/>
          <p:cNvSpPr txBox="1">
            <a:spLocks/>
          </p:cNvSpPr>
          <p:nvPr/>
        </p:nvSpPr>
        <p:spPr>
          <a:xfrm>
            <a:off x="9094038" y="2055285"/>
            <a:ext cx="2367146" cy="499953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dirty="0" err="1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Trasformatori</a:t>
            </a:r>
            <a:endParaRPr lang="en-US" sz="2400" dirty="0" smtClean="0">
              <a:solidFill>
                <a:srgbClr val="328C3C"/>
              </a:solidFill>
              <a:latin typeface="Dosis" panose="02010503020202060003" pitchFamily="50" charset="0"/>
            </a:endParaRPr>
          </a:p>
        </p:txBody>
      </p:sp>
      <p:pic>
        <p:nvPicPr>
          <p:cNvPr id="37" name="Immagin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0064" y="4920136"/>
            <a:ext cx="918933" cy="79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12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7" grpId="0"/>
      <p:bldP spid="34" grpId="0"/>
      <p:bldP spid="3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18" name="Shape 3851"/>
          <p:cNvSpPr txBox="1">
            <a:spLocks/>
          </p:cNvSpPr>
          <p:nvPr/>
        </p:nvSpPr>
        <p:spPr>
          <a:xfrm>
            <a:off x="7647245" y="164180"/>
            <a:ext cx="4288818" cy="6598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come</a:t>
            </a:r>
            <a:endParaRPr lang="en-US" sz="2400" i="1" dirty="0" smtClean="0">
              <a:solidFill>
                <a:schemeClr val="accent6">
                  <a:lumMod val="75000"/>
                </a:schemeClr>
              </a:solidFill>
              <a:latin typeface="Dosis" panose="02010503020202060003" pitchFamily="50" charset="0"/>
            </a:endParaRPr>
          </a:p>
        </p:txBody>
      </p:sp>
      <p:sp>
        <p:nvSpPr>
          <p:cNvPr id="33" name="Shape 3851"/>
          <p:cNvSpPr txBox="1">
            <a:spLocks/>
          </p:cNvSpPr>
          <p:nvPr/>
        </p:nvSpPr>
        <p:spPr>
          <a:xfrm>
            <a:off x="1752770" y="588106"/>
            <a:ext cx="8285431" cy="6945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it-IT" b="1" dirty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rete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it-IT" b="1" dirty="0" smtClean="0">
                <a:solidFill>
                  <a:srgbClr val="328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OIP</a:t>
            </a:r>
            <a:r>
              <a:rPr lang="it-IT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it-IT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-</a:t>
            </a:r>
            <a:r>
              <a:rPr lang="it-IT" b="1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it-IT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Trasformare i dati in una visione d’insieme</a:t>
            </a:r>
          </a:p>
        </p:txBody>
      </p:sp>
      <p:grpSp>
        <p:nvGrpSpPr>
          <p:cNvPr id="36" name="Gruppo 35"/>
          <p:cNvGrpSpPr/>
          <p:nvPr/>
        </p:nvGrpSpPr>
        <p:grpSpPr>
          <a:xfrm>
            <a:off x="8775840" y="2829629"/>
            <a:ext cx="3003541" cy="1570288"/>
            <a:chOff x="3791309" y="84951"/>
            <a:chExt cx="5123643" cy="2678703"/>
          </a:xfrm>
        </p:grpSpPr>
        <p:pic>
          <p:nvPicPr>
            <p:cNvPr id="38" name="Immagine 3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1309" y="84951"/>
              <a:ext cx="5123643" cy="1508307"/>
            </a:xfrm>
            <a:prstGeom prst="rect">
              <a:avLst/>
            </a:prstGeom>
          </p:spPr>
        </p:pic>
        <p:sp>
          <p:nvSpPr>
            <p:cNvPr id="39" name="Sottotitolo 2"/>
            <p:cNvSpPr txBox="1">
              <a:spLocks/>
            </p:cNvSpPr>
            <p:nvPr/>
          </p:nvSpPr>
          <p:spPr>
            <a:xfrm>
              <a:off x="4180188" y="2308807"/>
              <a:ext cx="4270950" cy="45484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62500" lnSpcReduction="2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dirty="0" err="1" smtClean="0">
                  <a:effectLst/>
                  <a:latin typeface="Dosis" panose="02010503020202060003" pitchFamily="50" charset="0"/>
                </a:rPr>
                <a:t>Organic</a:t>
              </a:r>
              <a:r>
                <a:rPr lang="it-IT" dirty="0" smtClean="0">
                  <a:effectLst/>
                  <a:latin typeface="Dosis" panose="02010503020202060003" pitchFamily="50" charset="0"/>
                </a:rPr>
                <a:t> </a:t>
              </a:r>
              <a:r>
                <a:rPr lang="it-IT" dirty="0" err="1" smtClean="0">
                  <a:effectLst/>
                  <a:latin typeface="Dosis" panose="02010503020202060003" pitchFamily="50" charset="0"/>
                </a:rPr>
                <a:t>Integrity</a:t>
              </a:r>
              <a:r>
                <a:rPr lang="it-IT" dirty="0" smtClean="0">
                  <a:effectLst/>
                  <a:latin typeface="Dosis" panose="02010503020202060003" pitchFamily="50" charset="0"/>
                </a:rPr>
                <a:t> Platform</a:t>
              </a:r>
              <a:endParaRPr lang="it-IT" dirty="0">
                <a:effectLst/>
                <a:latin typeface="Dosis" panose="02010503020202060003" pitchFamily="50" charset="0"/>
              </a:endParaRPr>
            </a:p>
          </p:txBody>
        </p:sp>
      </p:grpSp>
      <p:pic>
        <p:nvPicPr>
          <p:cNvPr id="16" name="Immagin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72" y="1394324"/>
            <a:ext cx="6935152" cy="4932953"/>
          </a:xfrm>
          <a:prstGeom prst="rect">
            <a:avLst/>
          </a:prstGeom>
        </p:spPr>
      </p:pic>
      <p:pic>
        <p:nvPicPr>
          <p:cNvPr id="17" name="Immagin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72" y="1394324"/>
            <a:ext cx="6935152" cy="4932953"/>
          </a:xfrm>
          <a:prstGeom prst="rect">
            <a:avLst/>
          </a:prstGeom>
        </p:spPr>
      </p:pic>
      <p:pic>
        <p:nvPicPr>
          <p:cNvPr id="19" name="Immagine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72" y="1394324"/>
            <a:ext cx="6935152" cy="4932953"/>
          </a:xfrm>
          <a:prstGeom prst="rect">
            <a:avLst/>
          </a:prstGeom>
        </p:spPr>
      </p:pic>
      <p:pic>
        <p:nvPicPr>
          <p:cNvPr id="20" name="Immagine 1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272" y="1394324"/>
            <a:ext cx="6935152" cy="4932953"/>
          </a:xfrm>
          <a:prstGeom prst="rect">
            <a:avLst/>
          </a:prstGeom>
        </p:spPr>
      </p:pic>
      <p:pic>
        <p:nvPicPr>
          <p:cNvPr id="21" name="Immagine 2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4248" y="1394324"/>
            <a:ext cx="2069069" cy="4359552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1527" y="1403376"/>
            <a:ext cx="2224456" cy="4137343"/>
          </a:xfrm>
          <a:prstGeom prst="rect">
            <a:avLst/>
          </a:prstGeom>
        </p:spPr>
      </p:pic>
      <p:pic>
        <p:nvPicPr>
          <p:cNvPr id="23" name="Immagine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089" y="1403376"/>
            <a:ext cx="2258472" cy="4200610"/>
          </a:xfrm>
          <a:prstGeom prst="rect">
            <a:avLst/>
          </a:prstGeom>
        </p:spPr>
      </p:pic>
      <p:pic>
        <p:nvPicPr>
          <p:cNvPr id="24" name="Immagine 2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9537" y="5715652"/>
            <a:ext cx="5509981" cy="548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67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magin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4044" y="3540993"/>
            <a:ext cx="9124510" cy="2888901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18" name="Shape 3851"/>
          <p:cNvSpPr txBox="1">
            <a:spLocks/>
          </p:cNvSpPr>
          <p:nvPr/>
        </p:nvSpPr>
        <p:spPr>
          <a:xfrm>
            <a:off x="7647245" y="164180"/>
            <a:ext cx="4288818" cy="6598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come</a:t>
            </a:r>
            <a:endParaRPr lang="en-US" sz="2400" i="1" dirty="0" smtClean="0">
              <a:solidFill>
                <a:schemeClr val="accent6">
                  <a:lumMod val="75000"/>
                </a:schemeClr>
              </a:solidFill>
              <a:latin typeface="Dosis" panose="02010503020202060003" pitchFamily="50" charset="0"/>
            </a:endParaRPr>
          </a:p>
        </p:txBody>
      </p:sp>
      <p:sp>
        <p:nvSpPr>
          <p:cNvPr id="33" name="Shape 3851"/>
          <p:cNvSpPr txBox="1">
            <a:spLocks/>
          </p:cNvSpPr>
          <p:nvPr/>
        </p:nvSpPr>
        <p:spPr>
          <a:xfrm>
            <a:off x="2068654" y="637369"/>
            <a:ext cx="8285431" cy="6945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it-IT" b="1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I dati di rete OIP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482" y="3543940"/>
            <a:ext cx="9124510" cy="2888902"/>
          </a:xfrm>
          <a:prstGeom prst="rect">
            <a:avLst/>
          </a:prstGeom>
        </p:spPr>
      </p:pic>
      <p:pic>
        <p:nvPicPr>
          <p:cNvPr id="19" name="Immagin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6635" y="1531999"/>
            <a:ext cx="2608319" cy="1401057"/>
          </a:xfrm>
          <a:prstGeom prst="rect">
            <a:avLst/>
          </a:prstGeom>
          <a:noFill/>
          <a:ln>
            <a:noFill/>
          </a:ln>
          <a:effectLst>
            <a:outerShdw blurRad="38100" dist="63500" dir="2400000" algn="ctr" rotWithShape="0">
              <a:schemeClr val="bg2">
                <a:lumMod val="9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Immagine 4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7432" y="1541790"/>
            <a:ext cx="1512575" cy="1319106"/>
          </a:xfrm>
          <a:prstGeom prst="rect">
            <a:avLst/>
          </a:prstGeom>
          <a:noFill/>
          <a:ln w="22225">
            <a:solidFill>
              <a:srgbClr val="0068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</p:pic>
      <p:sp>
        <p:nvSpPr>
          <p:cNvPr id="28" name="Shape 3851"/>
          <p:cNvSpPr txBox="1">
            <a:spLocks/>
          </p:cNvSpPr>
          <p:nvPr/>
        </p:nvSpPr>
        <p:spPr>
          <a:xfrm>
            <a:off x="3582345" y="1995805"/>
            <a:ext cx="2326741" cy="92708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en-US" sz="2000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Anagrafiche</a:t>
            </a:r>
            <a:r>
              <a:rPr lang="en-US" sz="2000" dirty="0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 </a:t>
            </a:r>
            <a:r>
              <a:rPr lang="en-US" sz="2000" dirty="0" err="1" smtClean="0">
                <a:solidFill>
                  <a:srgbClr val="3C3C3C"/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operatori</a:t>
            </a:r>
            <a:endParaRPr lang="en-US" sz="2000" dirty="0" smtClean="0">
              <a:solidFill>
                <a:srgbClr val="3C3C3C"/>
              </a:solidFill>
              <a:latin typeface="Dosis" panose="02010503020202060003" pitchFamily="50" charset="0"/>
              <a:ea typeface="Titillium Web"/>
              <a:cs typeface="Titillium Web"/>
              <a:sym typeface="Titillium Web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en-US" sz="2000" dirty="0" smtClean="0">
                <a:solidFill>
                  <a:srgbClr val="3C3C3C"/>
                </a:solidFill>
                <a:latin typeface="Dosis" panose="02010503020202060003" pitchFamily="50" charset="0"/>
                <a:sym typeface="Titillium Web"/>
              </a:rPr>
              <a:t>PAP </a:t>
            </a:r>
            <a:r>
              <a:rPr lang="en-US" sz="2000" dirty="0" err="1" smtClean="0">
                <a:solidFill>
                  <a:srgbClr val="3C3C3C"/>
                </a:solidFill>
                <a:latin typeface="Dosis" panose="02010503020202060003" pitchFamily="50" charset="0"/>
                <a:sym typeface="Titillium Web"/>
              </a:rPr>
              <a:t>produttori</a:t>
            </a:r>
            <a:endParaRPr lang="en-US" sz="2000" dirty="0" smtClean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29" name="Shape 3851"/>
          <p:cNvSpPr txBox="1">
            <a:spLocks/>
          </p:cNvSpPr>
          <p:nvPr/>
        </p:nvSpPr>
        <p:spPr>
          <a:xfrm>
            <a:off x="6130816" y="2249764"/>
            <a:ext cx="2595819" cy="6576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None/>
            </a:pPr>
            <a:r>
              <a:rPr lang="en-US" sz="2000" dirty="0" err="1" smtClean="0">
                <a:solidFill>
                  <a:srgbClr val="3C3C3C"/>
                </a:solidFill>
                <a:latin typeface="Dosis" panose="02010503020202060003" pitchFamily="50" charset="0"/>
                <a:sym typeface="Titillium Web"/>
              </a:rPr>
              <a:t>Transazioni</a:t>
            </a:r>
            <a:r>
              <a:rPr lang="en-US" sz="2000" dirty="0" smtClean="0">
                <a:solidFill>
                  <a:srgbClr val="3C3C3C"/>
                </a:solidFill>
                <a:latin typeface="Dosis" panose="02010503020202060003" pitchFamily="50" charset="0"/>
                <a:sym typeface="Titillium Web"/>
              </a:rPr>
              <a:t> </a:t>
            </a:r>
            <a:r>
              <a:rPr lang="en-US" sz="2000" dirty="0" err="1" smtClean="0">
                <a:solidFill>
                  <a:srgbClr val="3C3C3C"/>
                </a:solidFill>
                <a:latin typeface="Dosis" panose="02010503020202060003" pitchFamily="50" charset="0"/>
                <a:sym typeface="Titillium Web"/>
              </a:rPr>
              <a:t>tra</a:t>
            </a:r>
            <a:r>
              <a:rPr lang="en-US" sz="2000" dirty="0" smtClean="0">
                <a:solidFill>
                  <a:srgbClr val="3C3C3C"/>
                </a:solidFill>
                <a:latin typeface="Dosis" panose="02010503020202060003" pitchFamily="50" charset="0"/>
                <a:sym typeface="Titillium Web"/>
              </a:rPr>
              <a:t> </a:t>
            </a:r>
            <a:r>
              <a:rPr lang="en-US" sz="2000" dirty="0" err="1" smtClean="0">
                <a:solidFill>
                  <a:srgbClr val="3C3C3C"/>
                </a:solidFill>
                <a:latin typeface="Dosis" panose="02010503020202060003" pitchFamily="50" charset="0"/>
                <a:sym typeface="Titillium Web"/>
              </a:rPr>
              <a:t>operatori</a:t>
            </a:r>
            <a:endParaRPr lang="en-US" sz="2000" dirty="0" smtClean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22" name="Freccia a destra 9"/>
          <p:cNvSpPr>
            <a:spLocks noChangeArrowheads="1"/>
          </p:cNvSpPr>
          <p:nvPr/>
        </p:nvSpPr>
        <p:spPr bwMode="auto">
          <a:xfrm rot="2984905">
            <a:off x="3687118" y="3325443"/>
            <a:ext cx="1214866" cy="414279"/>
          </a:xfrm>
          <a:prstGeom prst="rightArrow">
            <a:avLst>
              <a:gd name="adj1" fmla="val 50000"/>
              <a:gd name="adj2" fmla="val 49931"/>
            </a:avLst>
          </a:prstGeom>
          <a:solidFill>
            <a:schemeClr val="accent1"/>
          </a:solidFill>
          <a:ln w="7938" cap="rnd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it-IT" altLang="it-IT" sz="1800" dirty="0"/>
          </a:p>
        </p:txBody>
      </p:sp>
      <p:sp>
        <p:nvSpPr>
          <p:cNvPr id="21" name="Freccia a destra 9"/>
          <p:cNvSpPr>
            <a:spLocks noChangeArrowheads="1"/>
          </p:cNvSpPr>
          <p:nvPr/>
        </p:nvSpPr>
        <p:spPr bwMode="auto">
          <a:xfrm rot="7608785">
            <a:off x="7134119" y="3310703"/>
            <a:ext cx="1214867" cy="414279"/>
          </a:xfrm>
          <a:prstGeom prst="rightArrow">
            <a:avLst>
              <a:gd name="adj1" fmla="val 50000"/>
              <a:gd name="adj2" fmla="val 49931"/>
            </a:avLst>
          </a:prstGeom>
          <a:solidFill>
            <a:schemeClr val="accent1"/>
          </a:solidFill>
          <a:ln w="7938" cap="rnd" algn="ctr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 eaLnBrk="1" hangingPunct="1"/>
            <a:endParaRPr lang="it-IT" altLang="it-IT" sz="1800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0352" y="3560120"/>
            <a:ext cx="1827561" cy="423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4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9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9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9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22" grpId="0" animBg="1"/>
      <p:bldP spid="2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18" name="Shape 3851"/>
          <p:cNvSpPr txBox="1">
            <a:spLocks/>
          </p:cNvSpPr>
          <p:nvPr/>
        </p:nvSpPr>
        <p:spPr>
          <a:xfrm>
            <a:off x="7647245" y="164180"/>
            <a:ext cx="4288818" cy="6598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come</a:t>
            </a:r>
            <a:endParaRPr lang="en-US" sz="2400" i="1" dirty="0" smtClean="0">
              <a:solidFill>
                <a:schemeClr val="accent6">
                  <a:lumMod val="75000"/>
                </a:schemeClr>
              </a:solidFill>
              <a:latin typeface="Dosis" panose="02010503020202060003" pitchFamily="50" charset="0"/>
            </a:endParaRPr>
          </a:p>
        </p:txBody>
      </p:sp>
      <p:sp>
        <p:nvSpPr>
          <p:cNvPr id="33" name="Shape 3851"/>
          <p:cNvSpPr txBox="1">
            <a:spLocks/>
          </p:cNvSpPr>
          <p:nvPr/>
        </p:nvSpPr>
        <p:spPr>
          <a:xfrm>
            <a:off x="2068654" y="637369"/>
            <a:ext cx="8285431" cy="6945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it-IT" b="1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I dati di rete OIP</a:t>
            </a:r>
          </a:p>
        </p:txBody>
      </p:sp>
      <p:sp>
        <p:nvSpPr>
          <p:cNvPr id="37" name="Shape 3871"/>
          <p:cNvSpPr txBox="1">
            <a:spLocks/>
          </p:cNvSpPr>
          <p:nvPr/>
        </p:nvSpPr>
        <p:spPr>
          <a:xfrm>
            <a:off x="2068654" y="3872393"/>
            <a:ext cx="4845330" cy="208549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6200" indent="0">
              <a:buFont typeface="Arial" panose="020B0604020202020204" pitchFamily="34" charset="0"/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Gli </a:t>
            </a:r>
            <a:r>
              <a:rPr lang="it-IT" sz="2000" dirty="0" err="1" smtClean="0">
                <a:solidFill>
                  <a:srgbClr val="3C3C3C"/>
                </a:solidFill>
                <a:latin typeface="Dosis" panose="02010503020202060003" pitchFamily="50" charset="0"/>
              </a:rPr>
              <a:t>OdC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 effettuano le loro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operazioni di verifica</a:t>
            </a:r>
            <a:r>
              <a:rPr lang="it-IT" sz="2000" dirty="0" smtClean="0">
                <a:solidFill>
                  <a:schemeClr val="accent1">
                    <a:lumMod val="50000"/>
                  </a:schemeClr>
                </a:solidFill>
                <a:latin typeface="Dosis" panose="02010503020202060003" pitchFamily="50" charset="0"/>
              </a:rPr>
              <a:t>,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inserimento, correzione mediante Microsoft Dynamics NAV accessibile tramite Remote Desktop, </a:t>
            </a:r>
            <a:r>
              <a:rPr lang="it-IT" sz="2000" dirty="0" err="1" smtClean="0">
                <a:solidFill>
                  <a:srgbClr val="3C3C3C"/>
                </a:solidFill>
                <a:latin typeface="Dosis" panose="02010503020202060003" pitchFamily="50" charset="0"/>
              </a:rPr>
              <a:t>WebApp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 o </a:t>
            </a:r>
            <a:r>
              <a:rPr lang="it-IT" sz="2000" i="1" dirty="0" err="1" smtClean="0">
                <a:solidFill>
                  <a:srgbClr val="3C3C3C"/>
                </a:solidFill>
                <a:latin typeface="Dosis" panose="02010503020202060003" pitchFamily="50" charset="0"/>
              </a:rPr>
              <a:t>webservices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 dedicati.</a:t>
            </a:r>
          </a:p>
        </p:txBody>
      </p:sp>
      <p:pic>
        <p:nvPicPr>
          <p:cNvPr id="38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657" y="3822916"/>
            <a:ext cx="3708087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Immagin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957" y="1458680"/>
            <a:ext cx="3679487" cy="1975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Shape 3871"/>
          <p:cNvSpPr txBox="1">
            <a:spLocks/>
          </p:cNvSpPr>
          <p:nvPr/>
        </p:nvSpPr>
        <p:spPr>
          <a:xfrm>
            <a:off x="5883048" y="1510349"/>
            <a:ext cx="4865817" cy="1872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Gli Operatori autorizzati tramite un browser web si collegano alla piattaforma per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consultare</a:t>
            </a: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i propri</a:t>
            </a:r>
            <a:r>
              <a:rPr lang="it-IT" sz="2000" dirty="0" smtClean="0">
                <a:solidFill>
                  <a:schemeClr val="accent1">
                    <a:lumMod val="50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000" dirty="0" err="1" smtClean="0">
                <a:solidFill>
                  <a:srgbClr val="328C3C"/>
                </a:solidFill>
                <a:latin typeface="Dosis" panose="02010503020202060003" pitchFamily="50" charset="0"/>
              </a:rPr>
              <a:t>BdM</a:t>
            </a:r>
            <a:r>
              <a:rPr lang="it-IT" sz="2000" dirty="0" smtClean="0">
                <a:solidFill>
                  <a:schemeClr val="accent1">
                    <a:lumMod val="50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e</a:t>
            </a:r>
            <a:r>
              <a:rPr lang="it-IT" sz="2000" dirty="0" smtClean="0">
                <a:solidFill>
                  <a:schemeClr val="accent1">
                    <a:lumMod val="50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inserire</a:t>
            </a:r>
            <a:r>
              <a:rPr lang="it-IT" sz="2000" dirty="0">
                <a:solidFill>
                  <a:schemeClr val="accent1">
                    <a:lumMod val="50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le proprie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transazioni</a:t>
            </a:r>
          </a:p>
        </p:txBody>
      </p:sp>
    </p:spTree>
    <p:extLst>
      <p:ext uri="{BB962C8B-B14F-4D97-AF65-F5344CB8AC3E}">
        <p14:creationId xmlns:p14="http://schemas.microsoft.com/office/powerpoint/2010/main" val="3466504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build="p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18" name="Shape 3851"/>
          <p:cNvSpPr txBox="1">
            <a:spLocks/>
          </p:cNvSpPr>
          <p:nvPr/>
        </p:nvSpPr>
        <p:spPr>
          <a:xfrm>
            <a:off x="7647245" y="164180"/>
            <a:ext cx="4288818" cy="6598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come</a:t>
            </a:r>
            <a:endParaRPr lang="en-US" sz="2400" i="1" dirty="0" smtClean="0">
              <a:solidFill>
                <a:schemeClr val="accent6">
                  <a:lumMod val="75000"/>
                </a:schemeClr>
              </a:solidFill>
              <a:latin typeface="Dosis" panose="02010503020202060003" pitchFamily="50" charset="0"/>
            </a:endParaRPr>
          </a:p>
        </p:txBody>
      </p:sp>
      <p:sp>
        <p:nvSpPr>
          <p:cNvPr id="33" name="Shape 3851"/>
          <p:cNvSpPr txBox="1">
            <a:spLocks/>
          </p:cNvSpPr>
          <p:nvPr/>
        </p:nvSpPr>
        <p:spPr>
          <a:xfrm>
            <a:off x="2068654" y="637369"/>
            <a:ext cx="8285431" cy="6945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it-IT" b="1" dirty="0" smtClean="0">
                <a:ea typeface="Titillium Web"/>
                <a:cs typeface="Titillium Web"/>
                <a:sym typeface="Titillium Web"/>
              </a:rPr>
              <a:t>In pratica</a:t>
            </a:r>
          </a:p>
        </p:txBody>
      </p:sp>
      <p:pic>
        <p:nvPicPr>
          <p:cNvPr id="17" name="Picture 2" descr="La transazione non tiene conto degli accordi commerciali o delle intermediazioni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6603" y="1573217"/>
            <a:ext cx="1781874" cy="1967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La transazione riguarda gli spostamenti del prodotto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1796" y="1758959"/>
            <a:ext cx="3818301" cy="1203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hape 3871"/>
          <p:cNvSpPr txBox="1">
            <a:spLocks/>
          </p:cNvSpPr>
          <p:nvPr/>
        </p:nvSpPr>
        <p:spPr>
          <a:xfrm>
            <a:off x="3758477" y="1966737"/>
            <a:ext cx="2774242" cy="1670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La transazione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NON</a:t>
            </a:r>
            <a:r>
              <a:rPr lang="it-IT" sz="2000" dirty="0" smtClean="0">
                <a:latin typeface="Dosis" panose="02010503020202060003" pitchFamily="50" charset="0"/>
              </a:rPr>
              <a:t> tiene </a:t>
            </a:r>
            <a:r>
              <a:rPr lang="it-IT" sz="2000" dirty="0">
                <a:latin typeface="Dosis" panose="02010503020202060003" pitchFamily="50" charset="0"/>
              </a:rPr>
              <a:t>conto degli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accordi</a:t>
            </a:r>
            <a:r>
              <a:rPr lang="it-IT" sz="2000" dirty="0">
                <a:solidFill>
                  <a:srgbClr val="92D050"/>
                </a:solidFill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commerciali</a:t>
            </a:r>
            <a:r>
              <a:rPr lang="it-IT" sz="2000" dirty="0">
                <a:solidFill>
                  <a:srgbClr val="92D050"/>
                </a:solidFill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o delle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intermediazioni</a:t>
            </a:r>
            <a:r>
              <a:rPr lang="it-IT" sz="2000" dirty="0">
                <a:latin typeface="Dosis" panose="02010503020202060003" pitchFamily="50" charset="0"/>
              </a:rPr>
              <a:t>.</a:t>
            </a:r>
          </a:p>
        </p:txBody>
      </p:sp>
      <p:sp>
        <p:nvSpPr>
          <p:cNvPr id="21" name="Shape 3871"/>
          <p:cNvSpPr txBox="1">
            <a:spLocks/>
          </p:cNvSpPr>
          <p:nvPr/>
        </p:nvSpPr>
        <p:spPr>
          <a:xfrm>
            <a:off x="7290446" y="3015220"/>
            <a:ext cx="3994470" cy="1005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La transazione tiene conto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SOLO</a:t>
            </a:r>
            <a:r>
              <a:rPr lang="it-IT" sz="2000" dirty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del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cambio di proprietà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del prodotto.</a:t>
            </a:r>
          </a:p>
        </p:txBody>
      </p:sp>
      <p:pic>
        <p:nvPicPr>
          <p:cNvPr id="22" name="Picture 6" descr="è indispensabile inserire il Documento Di Trasporto o la Fattura Accompagnatori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2269">
            <a:off x="2797617" y="4487865"/>
            <a:ext cx="2736970" cy="199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Shape 3871"/>
          <p:cNvSpPr txBox="1">
            <a:spLocks/>
          </p:cNvSpPr>
          <p:nvPr/>
        </p:nvSpPr>
        <p:spPr>
          <a:xfrm>
            <a:off x="5620371" y="4523649"/>
            <a:ext cx="4997865" cy="1766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Per poter registrare una transazione nella piattaforma rete OIP è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indispensabile inserire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, in formato digitale,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il documento che accompagna la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merce</a:t>
            </a:r>
            <a:r>
              <a:rPr lang="it-IT" sz="2000" dirty="0" smtClean="0">
                <a:latin typeface="Dosis" panose="02010503020202060003" pitchFamily="50" charset="0"/>
              </a:rPr>
              <a:t>.</a:t>
            </a:r>
            <a:endParaRPr lang="it-IT" sz="2000" dirty="0">
              <a:latin typeface="Dosis" panose="0201050302020206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41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18" name="Shape 3851"/>
          <p:cNvSpPr txBox="1">
            <a:spLocks/>
          </p:cNvSpPr>
          <p:nvPr/>
        </p:nvSpPr>
        <p:spPr>
          <a:xfrm>
            <a:off x="7647245" y="164180"/>
            <a:ext cx="4288818" cy="6598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come</a:t>
            </a:r>
            <a:endParaRPr lang="en-US" sz="2400" i="1" dirty="0" smtClean="0">
              <a:solidFill>
                <a:schemeClr val="accent6">
                  <a:lumMod val="75000"/>
                </a:schemeClr>
              </a:solidFill>
              <a:latin typeface="Dosis" panose="02010503020202060003" pitchFamily="50" charset="0"/>
            </a:endParaRPr>
          </a:p>
        </p:txBody>
      </p:sp>
      <p:sp>
        <p:nvSpPr>
          <p:cNvPr id="33" name="Shape 3851"/>
          <p:cNvSpPr txBox="1">
            <a:spLocks/>
          </p:cNvSpPr>
          <p:nvPr/>
        </p:nvSpPr>
        <p:spPr>
          <a:xfrm>
            <a:off x="2068654" y="637369"/>
            <a:ext cx="8285431" cy="694552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it-IT" b="1" dirty="0" smtClean="0"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In pratica</a:t>
            </a:r>
          </a:p>
        </p:txBody>
      </p:sp>
      <p:grpSp>
        <p:nvGrpSpPr>
          <p:cNvPr id="2" name="Gruppo 1"/>
          <p:cNvGrpSpPr/>
          <p:nvPr/>
        </p:nvGrpSpPr>
        <p:grpSpPr>
          <a:xfrm>
            <a:off x="1373014" y="3331847"/>
            <a:ext cx="4735820" cy="3059717"/>
            <a:chOff x="3004457" y="3995917"/>
            <a:chExt cx="4276245" cy="2762795"/>
          </a:xfrm>
        </p:grpSpPr>
        <p:pic>
          <p:nvPicPr>
            <p:cNvPr id="12" name="Picture 2" descr="C:\Users\pEppE\Desktop\incontri formativi\materiali\bilancia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3980" y="3995917"/>
              <a:ext cx="3259727" cy="27627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Shape 3871"/>
            <p:cNvSpPr txBox="1">
              <a:spLocks/>
            </p:cNvSpPr>
            <p:nvPr/>
          </p:nvSpPr>
          <p:spPr>
            <a:xfrm>
              <a:off x="5142036" y="4653305"/>
              <a:ext cx="2138666" cy="8662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810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▪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1pPr>
              <a:lvl2pPr marL="914400" marR="0" lvl="1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▫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2pPr>
              <a:lvl3pPr marL="1371600" marR="0" lvl="2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▫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3pPr>
              <a:lvl4pPr marL="1828800" marR="0" lvl="3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▫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4pPr>
              <a:lvl5pPr marL="2286000" marR="0" lvl="4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▫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5pPr>
              <a:lvl6pPr marL="2743200" marR="0" lvl="5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▫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6pPr>
              <a:lvl7pPr marL="3200400" marR="0" lvl="6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●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7pPr>
              <a:lvl8pPr marL="3657600" marR="0" lvl="7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○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8pPr>
              <a:lvl9pPr marL="4114800" marR="0" lvl="8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■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9pPr>
            </a:lstStyle>
            <a:p>
              <a:pPr marL="76200" indent="0" algn="ctr">
                <a:buNone/>
              </a:pPr>
              <a:r>
                <a:rPr lang="it-IT" sz="1900" dirty="0" smtClean="0">
                  <a:solidFill>
                    <a:srgbClr val="3C3C3C"/>
                  </a:solidFill>
                  <a:latin typeface="Dosis" panose="02010503020202060003" pitchFamily="50" charset="0"/>
                </a:rPr>
                <a:t>Quantità </a:t>
              </a:r>
              <a:r>
                <a:rPr lang="it-IT" sz="1900" dirty="0">
                  <a:solidFill>
                    <a:srgbClr val="3C3C3C"/>
                  </a:solidFill>
                  <a:latin typeface="Dosis" panose="02010503020202060003" pitchFamily="50" charset="0"/>
                </a:rPr>
                <a:t>di prodotto</a:t>
              </a:r>
              <a:r>
                <a:rPr lang="it-IT" sz="1900" dirty="0" smtClean="0">
                  <a:solidFill>
                    <a:srgbClr val="3C3C3C"/>
                  </a:solidFill>
                  <a:latin typeface="Dosis" panose="02010503020202060003" pitchFamily="50" charset="0"/>
                </a:rPr>
                <a:t/>
              </a:r>
              <a:br>
                <a:rPr lang="it-IT" sz="1900" dirty="0" smtClean="0">
                  <a:solidFill>
                    <a:srgbClr val="3C3C3C"/>
                  </a:solidFill>
                  <a:latin typeface="Dosis" panose="02010503020202060003" pitchFamily="50" charset="0"/>
                </a:rPr>
              </a:br>
              <a:r>
                <a:rPr lang="it-IT" sz="1900" b="1" dirty="0" smtClean="0">
                  <a:solidFill>
                    <a:srgbClr val="FF0000"/>
                  </a:solidFill>
                  <a:latin typeface="Dosis" panose="02010503020202060003" pitchFamily="50" charset="0"/>
                </a:rPr>
                <a:t>CEDUTO</a:t>
              </a:r>
              <a:endParaRPr lang="it-IT" sz="1900" b="1" dirty="0">
                <a:solidFill>
                  <a:srgbClr val="FF0000"/>
                </a:solidFill>
                <a:latin typeface="Dosis" panose="02010503020202060003" pitchFamily="50" charset="0"/>
              </a:endParaRPr>
            </a:p>
          </p:txBody>
        </p:sp>
        <p:sp>
          <p:nvSpPr>
            <p:cNvPr id="14" name="Shape 3871"/>
            <p:cNvSpPr txBox="1">
              <a:spLocks/>
            </p:cNvSpPr>
            <p:nvPr/>
          </p:nvSpPr>
          <p:spPr>
            <a:xfrm>
              <a:off x="3004457" y="4653306"/>
              <a:ext cx="2169386" cy="1103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81000" algn="l" rtl="0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▪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1pPr>
              <a:lvl2pPr marL="914400" marR="0" lvl="1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▫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2pPr>
              <a:lvl3pPr marL="1371600" marR="0" lvl="2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▫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3pPr>
              <a:lvl4pPr marL="1828800" marR="0" lvl="3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▫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4pPr>
              <a:lvl5pPr marL="2286000" marR="0" lvl="4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▫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5pPr>
              <a:lvl6pPr marL="2743200" marR="0" lvl="5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▫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6pPr>
              <a:lvl7pPr marL="3200400" marR="0" lvl="6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●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7pPr>
              <a:lvl8pPr marL="3657600" marR="0" lvl="7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○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8pPr>
              <a:lvl9pPr marL="4114800" marR="0" lvl="8" indent="-3810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3EBD5"/>
                </a:buClr>
                <a:buSzPts val="2400"/>
                <a:buFont typeface="Titillium Web Light"/>
                <a:buChar char="■"/>
                <a:defRPr sz="2400" b="0" i="0" u="none" strike="noStrike" cap="none">
                  <a:solidFill>
                    <a:srgbClr val="003B55"/>
                  </a:solidFill>
                  <a:latin typeface="Titillium Web Light"/>
                  <a:ea typeface="Titillium Web Light"/>
                  <a:cs typeface="Titillium Web Light"/>
                  <a:sym typeface="Titillium Web Light"/>
                </a:defRPr>
              </a:lvl9pPr>
            </a:lstStyle>
            <a:p>
              <a:pPr marL="76200" indent="0" algn="ctr">
                <a:buNone/>
              </a:pPr>
              <a:r>
                <a:rPr lang="it-IT" sz="1900" dirty="0" smtClean="0">
                  <a:solidFill>
                    <a:srgbClr val="3C3C3C"/>
                  </a:solidFill>
                  <a:latin typeface="Dosis" panose="02010503020202060003" pitchFamily="50" charset="0"/>
                </a:rPr>
                <a:t>Quantità di prodotto</a:t>
              </a:r>
              <a:br>
                <a:rPr lang="it-IT" sz="1900" dirty="0" smtClean="0">
                  <a:solidFill>
                    <a:srgbClr val="3C3C3C"/>
                  </a:solidFill>
                  <a:latin typeface="Dosis" panose="02010503020202060003" pitchFamily="50" charset="0"/>
                </a:rPr>
              </a:br>
              <a:r>
                <a:rPr lang="it-IT" sz="1900" b="1" dirty="0" smtClean="0">
                  <a:solidFill>
                    <a:srgbClr val="008000"/>
                  </a:solidFill>
                  <a:latin typeface="Dosis" panose="02010503020202060003" pitchFamily="50" charset="0"/>
                </a:rPr>
                <a:t>RICEVUTO</a:t>
              </a:r>
              <a:endParaRPr lang="it-IT" sz="1900" b="1" dirty="0">
                <a:solidFill>
                  <a:srgbClr val="008000"/>
                </a:solidFill>
                <a:latin typeface="Dosis" panose="02010503020202060003" pitchFamily="50" charset="0"/>
              </a:endParaRPr>
            </a:p>
          </p:txBody>
        </p:sp>
      </p:grpSp>
      <p:sp>
        <p:nvSpPr>
          <p:cNvPr id="15" name="Shape 3871"/>
          <p:cNvSpPr txBox="1">
            <a:spLocks/>
          </p:cNvSpPr>
          <p:nvPr/>
        </p:nvSpPr>
        <p:spPr>
          <a:xfrm>
            <a:off x="6273256" y="3331847"/>
            <a:ext cx="5498169" cy="74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1900" dirty="0" smtClean="0">
                <a:solidFill>
                  <a:srgbClr val="3C3C3C"/>
                </a:solidFill>
                <a:latin typeface="Dosis" panose="02010503020202060003" pitchFamily="50" charset="0"/>
              </a:rPr>
              <a:t>Ogni Bilancio di Massa è identificato </a:t>
            </a:r>
            <a:r>
              <a:rPr lang="it-IT" sz="1900" u="sng" dirty="0" smtClean="0">
                <a:solidFill>
                  <a:srgbClr val="3C3C3C"/>
                </a:solidFill>
                <a:latin typeface="Dosis" panose="02010503020202060003" pitchFamily="50" charset="0"/>
              </a:rPr>
              <a:t>univocamente</a:t>
            </a:r>
            <a:r>
              <a:rPr lang="it-IT" sz="1900" dirty="0" smtClean="0">
                <a:solidFill>
                  <a:srgbClr val="3C3C3C"/>
                </a:solidFill>
                <a:latin typeface="Dosis" panose="02010503020202060003" pitchFamily="50" charset="0"/>
              </a:rPr>
              <a:t> da:</a:t>
            </a:r>
            <a:endParaRPr lang="it-IT" sz="19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16" name="Shape 3871"/>
          <p:cNvSpPr txBox="1">
            <a:spLocks/>
          </p:cNvSpPr>
          <p:nvPr/>
        </p:nvSpPr>
        <p:spPr>
          <a:xfrm>
            <a:off x="6821908" y="3895708"/>
            <a:ext cx="4147674" cy="534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19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CUAA</a:t>
            </a:r>
            <a:r>
              <a:rPr lang="it-IT" sz="1900" dirty="0" smtClean="0">
                <a:latin typeface="Dosis" panose="02010503020202060003" pitchFamily="50" charset="0"/>
              </a:rPr>
              <a:t> </a:t>
            </a:r>
            <a:r>
              <a:rPr lang="it-IT" sz="1900" dirty="0">
                <a:solidFill>
                  <a:srgbClr val="3C3C3C"/>
                </a:solidFill>
                <a:latin typeface="Dosis" panose="02010503020202060003" pitchFamily="50" charset="0"/>
              </a:rPr>
              <a:t>dell’operatore;</a:t>
            </a:r>
            <a:r>
              <a:rPr lang="it-IT" sz="1900" dirty="0">
                <a:latin typeface="Dosis" panose="02010503020202060003" pitchFamily="50" charset="0"/>
              </a:rPr>
              <a:t> </a:t>
            </a:r>
          </a:p>
        </p:txBody>
      </p:sp>
      <p:sp>
        <p:nvSpPr>
          <p:cNvPr id="24" name="Shape 3871"/>
          <p:cNvSpPr txBox="1">
            <a:spLocks/>
          </p:cNvSpPr>
          <p:nvPr/>
        </p:nvSpPr>
        <p:spPr>
          <a:xfrm>
            <a:off x="6821908" y="4335532"/>
            <a:ext cx="4147674" cy="56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19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Anno</a:t>
            </a:r>
            <a:r>
              <a:rPr lang="it-IT" sz="1900" dirty="0" smtClean="0">
                <a:latin typeface="Dosis" panose="02010503020202060003" pitchFamily="50" charset="0"/>
              </a:rPr>
              <a:t> </a:t>
            </a:r>
            <a:r>
              <a:rPr lang="it-IT" sz="1900" dirty="0" smtClean="0">
                <a:solidFill>
                  <a:srgbClr val="3C3C3C"/>
                </a:solidFill>
                <a:latin typeface="Dosis" panose="02010503020202060003" pitchFamily="50" charset="0"/>
              </a:rPr>
              <a:t>della campagna; </a:t>
            </a:r>
            <a:endParaRPr lang="it-IT" sz="19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25" name="Shape 3871"/>
          <p:cNvSpPr txBox="1">
            <a:spLocks/>
          </p:cNvSpPr>
          <p:nvPr/>
        </p:nvSpPr>
        <p:spPr>
          <a:xfrm>
            <a:off x="6821908" y="4809866"/>
            <a:ext cx="4147674" cy="59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1900" b="1" dirty="0">
                <a:solidFill>
                  <a:srgbClr val="328C3C"/>
                </a:solidFill>
                <a:latin typeface="Dosis" panose="02010503020202060003" pitchFamily="50" charset="0"/>
              </a:rPr>
              <a:t>Prodotto</a:t>
            </a:r>
            <a:r>
              <a:rPr lang="it-IT" sz="1900" dirty="0">
                <a:latin typeface="Dosis" panose="02010503020202060003" pitchFamily="50" charset="0"/>
              </a:rPr>
              <a:t> </a:t>
            </a:r>
            <a:r>
              <a:rPr lang="it-IT" sz="1900" dirty="0">
                <a:solidFill>
                  <a:srgbClr val="3C3C3C"/>
                </a:solidFill>
                <a:latin typeface="Dosis" panose="02010503020202060003" pitchFamily="50" charset="0"/>
              </a:rPr>
              <a:t>C</a:t>
            </a:r>
            <a:r>
              <a:rPr lang="it-IT" sz="1900" dirty="0" smtClean="0">
                <a:solidFill>
                  <a:srgbClr val="3C3C3C"/>
                </a:solidFill>
                <a:latin typeface="Dosis" panose="02010503020202060003" pitchFamily="50" charset="0"/>
              </a:rPr>
              <a:t>odice </a:t>
            </a:r>
            <a:r>
              <a:rPr lang="it-IT" sz="1900" dirty="0" err="1">
                <a:solidFill>
                  <a:srgbClr val="3C3C3C"/>
                </a:solidFill>
                <a:latin typeface="Dosis" panose="02010503020202060003" pitchFamily="50" charset="0"/>
              </a:rPr>
              <a:t>Intrastat</a:t>
            </a:r>
            <a:r>
              <a:rPr lang="it-IT" sz="1900" dirty="0">
                <a:solidFill>
                  <a:srgbClr val="3C3C3C"/>
                </a:solidFill>
                <a:latin typeface="Dosis" panose="02010503020202060003" pitchFamily="50" charset="0"/>
              </a:rPr>
              <a:t>; </a:t>
            </a:r>
          </a:p>
        </p:txBody>
      </p:sp>
      <p:sp>
        <p:nvSpPr>
          <p:cNvPr id="26" name="Shape 3871"/>
          <p:cNvSpPr txBox="1">
            <a:spLocks/>
          </p:cNvSpPr>
          <p:nvPr/>
        </p:nvSpPr>
        <p:spPr>
          <a:xfrm>
            <a:off x="6821909" y="5313330"/>
            <a:ext cx="4147674" cy="569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19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Tipologia</a:t>
            </a:r>
            <a:r>
              <a:rPr lang="it-IT" sz="1900" b="1" dirty="0" smtClean="0">
                <a:latin typeface="Dosis" panose="02010503020202060003" pitchFamily="50" charset="0"/>
              </a:rPr>
              <a:t> </a:t>
            </a:r>
            <a:r>
              <a:rPr lang="it-IT" sz="1900" dirty="0" smtClean="0">
                <a:solidFill>
                  <a:srgbClr val="3C3C3C"/>
                </a:solidFill>
                <a:latin typeface="Dosis" panose="02010503020202060003" pitchFamily="50" charset="0"/>
              </a:rPr>
              <a:t>biologico/in conversione.</a:t>
            </a:r>
            <a:endParaRPr lang="it-IT" sz="19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pic>
        <p:nvPicPr>
          <p:cNvPr id="27" name="Immagin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254" y="1464638"/>
            <a:ext cx="1483386" cy="1287056"/>
          </a:xfrm>
          <a:prstGeom prst="rect">
            <a:avLst/>
          </a:prstGeom>
        </p:spPr>
      </p:pic>
      <p:sp>
        <p:nvSpPr>
          <p:cNvPr id="28" name="Shape 3871"/>
          <p:cNvSpPr txBox="1">
            <a:spLocks/>
          </p:cNvSpPr>
          <p:nvPr/>
        </p:nvSpPr>
        <p:spPr>
          <a:xfrm>
            <a:off x="3576861" y="1353460"/>
            <a:ext cx="7843807" cy="1509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In una transazione di acquisto/vendita gli operatori verificano preventivamente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Documento Giustificativo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e</a:t>
            </a:r>
            <a:r>
              <a:rPr lang="it-IT" sz="2000" dirty="0" smtClean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Certificato di Conformità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per questo, in presenza di un documento attestante il</a:t>
            </a:r>
            <a:r>
              <a:rPr lang="it-IT" sz="2000" dirty="0" smtClean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cambio di proprietà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del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prodotto, il quantitativo transato va a movimentare il Bilancio di Massa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879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/>
      <p:bldP spid="16" grpId="0" build="p"/>
      <p:bldP spid="24" grpId="0" build="p"/>
      <p:bldP spid="25" grpId="0" build="p"/>
      <p:bldP spid="26" grpId="0" build="p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455" y="1270368"/>
            <a:ext cx="1505541" cy="808701"/>
          </a:xfrm>
          <a:prstGeom prst="rect">
            <a:avLst/>
          </a:prstGeom>
          <a:noFill/>
          <a:ln>
            <a:noFill/>
          </a:ln>
          <a:effectLst>
            <a:outerShdw blurRad="38100" dist="63500" dir="2400000" algn="ctr" rotWithShape="0">
              <a:schemeClr val="bg2">
                <a:lumMod val="90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18" name="Shape 3851"/>
          <p:cNvSpPr txBox="1">
            <a:spLocks/>
          </p:cNvSpPr>
          <p:nvPr/>
        </p:nvSpPr>
        <p:spPr>
          <a:xfrm>
            <a:off x="7647245" y="164180"/>
            <a:ext cx="4288818" cy="6598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come</a:t>
            </a:r>
            <a:endParaRPr lang="en-US" sz="2400" i="1" dirty="0" smtClean="0">
              <a:solidFill>
                <a:schemeClr val="accent6">
                  <a:lumMod val="75000"/>
                </a:schemeClr>
              </a:solidFill>
              <a:latin typeface="Dosis" panose="02010503020202060003" pitchFamily="50" charset="0"/>
            </a:endParaRPr>
          </a:p>
        </p:txBody>
      </p:sp>
      <p:sp>
        <p:nvSpPr>
          <p:cNvPr id="33" name="Shape 3851"/>
          <p:cNvSpPr txBox="1">
            <a:spLocks/>
          </p:cNvSpPr>
          <p:nvPr/>
        </p:nvSpPr>
        <p:spPr>
          <a:xfrm>
            <a:off x="1559826" y="492521"/>
            <a:ext cx="5302701" cy="53958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it-IT" sz="2400" b="1" dirty="0" smtClean="0">
                <a:latin typeface="Dosis" panose="02010503020202060003" pitchFamily="2" charset="0"/>
                <a:ea typeface="Titillium Web"/>
                <a:cs typeface="Titillium Web"/>
                <a:sym typeface="Titillium Web"/>
              </a:rPr>
              <a:t>I controlli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59826" y="1750202"/>
            <a:ext cx="898424" cy="1309877"/>
          </a:xfrm>
          <a:prstGeom prst="rect">
            <a:avLst/>
          </a:prstGeom>
        </p:spPr>
      </p:pic>
      <p:sp>
        <p:nvSpPr>
          <p:cNvPr id="12" name="Shape 3871"/>
          <p:cNvSpPr txBox="1">
            <a:spLocks/>
          </p:cNvSpPr>
          <p:nvPr/>
        </p:nvSpPr>
        <p:spPr>
          <a:xfrm>
            <a:off x="3711630" y="1042765"/>
            <a:ext cx="7591052" cy="19077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Nel momento in cui viene registrata una transazione si scatenano una serie dei controlli.</a:t>
            </a:r>
          </a:p>
          <a:p>
            <a:pPr marL="76200" indent="0"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Uno di questi è sulla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consistenza del </a:t>
            </a:r>
            <a:r>
              <a:rPr lang="it-IT" sz="2000" dirty="0" err="1" smtClean="0">
                <a:solidFill>
                  <a:srgbClr val="328C3C"/>
                </a:solidFill>
                <a:latin typeface="Dosis" panose="02010503020202060003" pitchFamily="50" charset="0"/>
              </a:rPr>
              <a:t>BdM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 del cedente</a:t>
            </a:r>
            <a:r>
              <a:rPr lang="it-IT" sz="2000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.</a:t>
            </a:r>
          </a:p>
          <a:p>
            <a:pPr marL="76200" indent="0"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Se si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dovesse verificare che il</a:t>
            </a:r>
            <a:r>
              <a:rPr lang="it-IT" sz="2000" dirty="0">
                <a:latin typeface="Dosis" panose="02010503020202060003" pitchFamily="50" charset="0"/>
              </a:rPr>
              <a:t> </a:t>
            </a:r>
            <a:r>
              <a:rPr lang="it-IT" sz="2000" u="sng" dirty="0" err="1">
                <a:solidFill>
                  <a:srgbClr val="328C3C"/>
                </a:solidFill>
                <a:latin typeface="Dosis" panose="02010503020202060003" pitchFamily="50" charset="0"/>
              </a:rPr>
              <a:t>BdM</a:t>
            </a:r>
            <a:r>
              <a:rPr lang="it-IT" sz="2000" u="sng" dirty="0">
                <a:solidFill>
                  <a:srgbClr val="328C3C"/>
                </a:solidFill>
                <a:latin typeface="Dosis" panose="02010503020202060003" pitchFamily="50" charset="0"/>
              </a:rPr>
              <a:t> è negativo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la transazione si conclude con allarme e vengono avvisati via e-mail gli operatori e i relativi </a:t>
            </a:r>
            <a:r>
              <a:rPr lang="it-IT" sz="2000" dirty="0" err="1">
                <a:solidFill>
                  <a:srgbClr val="3C3C3C"/>
                </a:solidFill>
                <a:latin typeface="Dosis" panose="02010503020202060003" pitchFamily="50" charset="0"/>
              </a:rPr>
              <a:t>OdC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 coinvolti.</a:t>
            </a:r>
          </a:p>
          <a:p>
            <a:pPr marL="76200" indent="0">
              <a:buNone/>
            </a:pPr>
            <a:endParaRPr lang="it-IT" sz="2000" dirty="0">
              <a:latin typeface="Dosis" panose="02010503020202060003" pitchFamily="50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314" y="3493191"/>
            <a:ext cx="2527796" cy="2206807"/>
          </a:xfrm>
          <a:prstGeom prst="rect">
            <a:avLst/>
          </a:prstGeom>
        </p:spPr>
      </p:pic>
      <p:sp>
        <p:nvSpPr>
          <p:cNvPr id="13" name="Shape 3871"/>
          <p:cNvSpPr txBox="1">
            <a:spLocks/>
          </p:cNvSpPr>
          <p:nvPr/>
        </p:nvSpPr>
        <p:spPr>
          <a:xfrm>
            <a:off x="4526732" y="3493191"/>
            <a:ext cx="6916848" cy="2369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Ogni </a:t>
            </a:r>
            <a:r>
              <a:rPr lang="it-IT" sz="2000" dirty="0" err="1" smtClean="0">
                <a:solidFill>
                  <a:srgbClr val="3C3C3C"/>
                </a:solidFill>
                <a:latin typeface="Dosis" panose="02010503020202060003" pitchFamily="50" charset="0"/>
              </a:rPr>
              <a:t>OdC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 ha la situazione</a:t>
            </a:r>
            <a:r>
              <a:rPr lang="it-IT" sz="2000" dirty="0" smtClean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monitorata in tempo reale</a:t>
            </a:r>
            <a:r>
              <a:rPr lang="it-IT" sz="2000" dirty="0">
                <a:latin typeface="Dosis" panose="02010503020202060003" pitchFamily="50" charset="0"/>
              </a:rPr>
              <a:t>:</a:t>
            </a:r>
          </a:p>
          <a:p>
            <a:r>
              <a:rPr lang="it-IT" sz="1900" dirty="0" err="1">
                <a:solidFill>
                  <a:srgbClr val="328C3C"/>
                </a:solidFill>
                <a:latin typeface="Dosis" panose="02010503020202060003" pitchFamily="50" charset="0"/>
              </a:rPr>
              <a:t>BdM</a:t>
            </a:r>
            <a:r>
              <a:rPr lang="it-IT" sz="1900" dirty="0">
                <a:solidFill>
                  <a:srgbClr val="328C3C"/>
                </a:solidFill>
                <a:latin typeface="Dosis" panose="02010503020202060003" pitchFamily="50" charset="0"/>
              </a:rPr>
              <a:t> negativi</a:t>
            </a:r>
            <a:r>
              <a:rPr lang="it-IT" sz="1900" dirty="0" smtClean="0">
                <a:solidFill>
                  <a:srgbClr val="3C3C3C"/>
                </a:solidFill>
                <a:latin typeface="Dosis" panose="02010503020202060003" pitchFamily="50" charset="0"/>
              </a:rPr>
              <a:t>: indica il numero dei </a:t>
            </a:r>
            <a:r>
              <a:rPr lang="it-IT" sz="1900" dirty="0" err="1" smtClean="0">
                <a:solidFill>
                  <a:srgbClr val="3C3C3C"/>
                </a:solidFill>
                <a:latin typeface="Dosis" panose="02010503020202060003" pitchFamily="50" charset="0"/>
              </a:rPr>
              <a:t>BdM</a:t>
            </a:r>
            <a:r>
              <a:rPr lang="it-IT" sz="1900" dirty="0" smtClean="0">
                <a:solidFill>
                  <a:srgbClr val="3C3C3C"/>
                </a:solidFill>
                <a:latin typeface="Dosis" panose="02010503020202060003" pitchFamily="50" charset="0"/>
              </a:rPr>
              <a:t> dei propri operatori sono &lt; 0</a:t>
            </a:r>
          </a:p>
          <a:p>
            <a:r>
              <a:rPr lang="it-IT" sz="1900" dirty="0" smtClean="0">
                <a:solidFill>
                  <a:srgbClr val="328C3C"/>
                </a:solidFill>
                <a:latin typeface="Dosis" panose="02010503020202060003" pitchFamily="50" charset="0"/>
              </a:rPr>
              <a:t>Transazioni con problemi</a:t>
            </a:r>
            <a:r>
              <a:rPr lang="it-IT" sz="1900" dirty="0" smtClean="0">
                <a:solidFill>
                  <a:srgbClr val="3C3C3C"/>
                </a:solidFill>
                <a:latin typeface="Dosis" panose="02010503020202060003" pitchFamily="50" charset="0"/>
              </a:rPr>
              <a:t>: indica quante transazioni sono state concluse con allarme</a:t>
            </a:r>
          </a:p>
          <a:p>
            <a:r>
              <a:rPr lang="it-IT" sz="1900" dirty="0" smtClean="0">
                <a:solidFill>
                  <a:srgbClr val="328C3C"/>
                </a:solidFill>
                <a:latin typeface="Dosis" panose="02010503020202060003" pitchFamily="50" charset="0"/>
              </a:rPr>
              <a:t>Operatori attivi</a:t>
            </a:r>
            <a:r>
              <a:rPr lang="it-IT" sz="1900" dirty="0" smtClean="0">
                <a:solidFill>
                  <a:srgbClr val="3C3C3C"/>
                </a:solidFill>
                <a:latin typeface="Dosis" panose="02010503020202060003" pitchFamily="50" charset="0"/>
              </a:rPr>
              <a:t>: numero di operatori con documentazione valida</a:t>
            </a:r>
            <a:endParaRPr lang="it-IT" sz="19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14" name="Shape 3871"/>
          <p:cNvSpPr txBox="1">
            <a:spLocks/>
          </p:cNvSpPr>
          <p:nvPr/>
        </p:nvSpPr>
        <p:spPr>
          <a:xfrm>
            <a:off x="2117680" y="5757805"/>
            <a:ext cx="7263485" cy="726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Gli allarmi si resettano quando si risolvono le cause che li hanno generati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94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993" y="2317375"/>
            <a:ext cx="1185666" cy="1180736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18" name="Shape 3851"/>
          <p:cNvSpPr txBox="1">
            <a:spLocks/>
          </p:cNvSpPr>
          <p:nvPr/>
        </p:nvSpPr>
        <p:spPr>
          <a:xfrm>
            <a:off x="7647245" y="164180"/>
            <a:ext cx="4288818" cy="659844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i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  <a:ea typeface="Titillium Web"/>
                <a:cs typeface="Titillium Web"/>
                <a:sym typeface="Titillium Web"/>
              </a:rPr>
              <a:t>come</a:t>
            </a:r>
            <a:endParaRPr lang="en-US" sz="2400" i="1" dirty="0" smtClean="0">
              <a:solidFill>
                <a:schemeClr val="accent6">
                  <a:lumMod val="75000"/>
                </a:schemeClr>
              </a:solidFill>
              <a:latin typeface="Dosis" panose="02010503020202060003" pitchFamily="50" charset="0"/>
            </a:endParaRPr>
          </a:p>
        </p:txBody>
      </p:sp>
      <p:sp>
        <p:nvSpPr>
          <p:cNvPr id="33" name="Shape 3851"/>
          <p:cNvSpPr txBox="1">
            <a:spLocks/>
          </p:cNvSpPr>
          <p:nvPr/>
        </p:nvSpPr>
        <p:spPr>
          <a:xfrm>
            <a:off x="1559826" y="492521"/>
            <a:ext cx="5302701" cy="53958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it-IT" sz="2400" b="1" dirty="0" smtClean="0">
                <a:latin typeface="Dosis" panose="02010503020202060003" pitchFamily="2" charset="0"/>
                <a:ea typeface="Titillium Web"/>
                <a:cs typeface="Titillium Web"/>
                <a:sym typeface="Titillium Web"/>
              </a:rPr>
              <a:t>I controlli</a:t>
            </a:r>
          </a:p>
        </p:txBody>
      </p:sp>
      <p:sp>
        <p:nvSpPr>
          <p:cNvPr id="12" name="Shape 3871"/>
          <p:cNvSpPr txBox="1">
            <a:spLocks/>
          </p:cNvSpPr>
          <p:nvPr/>
        </p:nvSpPr>
        <p:spPr>
          <a:xfrm>
            <a:off x="1452091" y="952623"/>
            <a:ext cx="10018649" cy="165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Un’altra funzione di controllo è il </a:t>
            </a:r>
            <a:r>
              <a:rPr lang="it-IT" sz="20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Mostra filiera</a:t>
            </a:r>
          </a:p>
          <a:p>
            <a:pPr marL="76200" indent="0">
              <a:buNone/>
            </a:pP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Partendo dal presupposto che un </a:t>
            </a:r>
            <a:r>
              <a:rPr lang="it-IT" sz="2000" dirty="0" err="1">
                <a:solidFill>
                  <a:srgbClr val="3C3C3C"/>
                </a:solidFill>
                <a:latin typeface="Dosis" panose="02010503020202060003" pitchFamily="50" charset="0"/>
              </a:rPr>
              <a:t>BdM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 è un insieme di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transazioni possiamo identificare gli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operatori cedenti, quelli che hanno contribuito al </a:t>
            </a:r>
            <a:r>
              <a:rPr lang="it-IT" sz="2000" dirty="0" err="1">
                <a:solidFill>
                  <a:srgbClr val="3C3C3C"/>
                </a:solidFill>
                <a:latin typeface="Dosis" panose="02010503020202060003" pitchFamily="50" charset="0"/>
              </a:rPr>
              <a:t>BdM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, e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quindi analizzare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il loro relativo </a:t>
            </a:r>
            <a:r>
              <a:rPr lang="it-IT" sz="2000" dirty="0" err="1">
                <a:solidFill>
                  <a:srgbClr val="3C3C3C"/>
                </a:solidFill>
                <a:latin typeface="Dosis" panose="02010503020202060003" pitchFamily="50" charset="0"/>
              </a:rPr>
              <a:t>BdM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 tenendo fermi anno, </a:t>
            </a:r>
            <a:r>
              <a:rPr lang="it-IT" sz="2000" dirty="0" err="1">
                <a:solidFill>
                  <a:srgbClr val="3C3C3C"/>
                </a:solidFill>
                <a:latin typeface="Dosis" panose="02010503020202060003" pitchFamily="50" charset="0"/>
              </a:rPr>
              <a:t>Intrastat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 e tipo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.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graphicFrame>
        <p:nvGraphicFramePr>
          <p:cNvPr id="5" name="Ogget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7157493"/>
              </p:ext>
            </p:extLst>
          </p:nvPr>
        </p:nvGraphicFramePr>
        <p:xfrm>
          <a:off x="6111089" y="2221882"/>
          <a:ext cx="4925085" cy="16497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8" name="Image" r:id="rId6" imgW="6123240" imgH="2051280" progId="Photoshop.Image.11">
                  <p:embed/>
                </p:oleObj>
              </mc:Choice>
              <mc:Fallback>
                <p:oleObj name="Image" r:id="rId6" imgW="6123240" imgH="2051280" progId="Photoshop.Image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11089" y="2221882"/>
                        <a:ext cx="4925085" cy="16497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Shape 3871"/>
          <p:cNvSpPr txBox="1">
            <a:spLocks/>
          </p:cNvSpPr>
          <p:nvPr/>
        </p:nvSpPr>
        <p:spPr>
          <a:xfrm>
            <a:off x="1452091" y="2328460"/>
            <a:ext cx="4758586" cy="165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Ripetendo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il ragionamento per ogni singolo operatore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cedente possiamo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verificare tutti i </a:t>
            </a:r>
            <a:r>
              <a:rPr lang="it-IT" sz="2000" dirty="0" err="1">
                <a:solidFill>
                  <a:srgbClr val="328C3C"/>
                </a:solidFill>
                <a:latin typeface="Dosis" panose="02010503020202060003" pitchFamily="50" charset="0"/>
              </a:rPr>
              <a:t>BdM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a ritroso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fino ad arrivare ai produttori.</a:t>
            </a:r>
          </a:p>
          <a:p>
            <a:pPr marL="76200" indent="0">
              <a:buNone/>
            </a:pPr>
            <a:endParaRPr lang="it-IT" sz="2000" dirty="0">
              <a:latin typeface="Dosis" panose="02010503020202060003" pitchFamily="50" charset="0"/>
            </a:endParaRPr>
          </a:p>
        </p:txBody>
      </p:sp>
      <p:graphicFrame>
        <p:nvGraphicFramePr>
          <p:cNvPr id="6" name="Oggetto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077967"/>
              </p:ext>
            </p:extLst>
          </p:nvPr>
        </p:nvGraphicFramePr>
        <p:xfrm>
          <a:off x="5667260" y="4796691"/>
          <a:ext cx="5575380" cy="136601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Image" r:id="rId8" imgW="6123240" imgH="1499400" progId="Photoshop.Image.11">
                  <p:embed/>
                </p:oleObj>
              </mc:Choice>
              <mc:Fallback>
                <p:oleObj name="Image" r:id="rId8" imgW="6123240" imgH="1499400" progId="Photoshop.Image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667260" y="4796691"/>
                        <a:ext cx="5575380" cy="136601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Shape 3871"/>
          <p:cNvSpPr txBox="1">
            <a:spLocks/>
          </p:cNvSpPr>
          <p:nvPr/>
        </p:nvSpPr>
        <p:spPr>
          <a:xfrm>
            <a:off x="1452091" y="3797179"/>
            <a:ext cx="9877330" cy="20077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Il Mostra filiera visualizzerà una lista con le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informazioni essenziali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(Nome e CUAA) degli operatori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che hanno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ceduto prodotto dal loro </a:t>
            </a:r>
            <a:r>
              <a:rPr lang="it-IT" sz="2000" dirty="0" err="1">
                <a:solidFill>
                  <a:srgbClr val="3C3C3C"/>
                </a:solidFill>
                <a:latin typeface="Dosis" panose="02010503020202060003" pitchFamily="50" charset="0"/>
              </a:rPr>
              <a:t>BdM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, NON viene visualizzato il valore del </a:t>
            </a:r>
            <a:r>
              <a:rPr lang="it-IT" sz="2000" dirty="0" err="1">
                <a:solidFill>
                  <a:srgbClr val="328C3C"/>
                </a:solidFill>
                <a:latin typeface="Dosis" panose="02010503020202060003" pitchFamily="50" charset="0"/>
              </a:rPr>
              <a:t>BdM</a:t>
            </a:r>
            <a:r>
              <a:rPr lang="it-IT" sz="2000" dirty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ma solo se questo è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&gt;= 0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cosa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questa che permette, anche </a:t>
            </a:r>
            <a:b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</a:b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se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gli operatori coinvolti sono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controllati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/>
            </a:r>
            <a:b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</a:b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da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altri </a:t>
            </a:r>
            <a:r>
              <a:rPr lang="it-IT" sz="2000" dirty="0" err="1">
                <a:solidFill>
                  <a:srgbClr val="328C3C"/>
                </a:solidFill>
                <a:latin typeface="Dosis" panose="02010503020202060003" pitchFamily="50" charset="0"/>
              </a:rPr>
              <a:t>OdC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,</a:t>
            </a:r>
            <a:r>
              <a:rPr lang="it-IT" sz="2000" dirty="0"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di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rintracciare problematiche</a:t>
            </a:r>
            <a:b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</a:b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sulla filiera.</a:t>
            </a:r>
          </a:p>
        </p:txBody>
      </p:sp>
    </p:spTree>
    <p:extLst>
      <p:ext uri="{BB962C8B-B14F-4D97-AF65-F5344CB8AC3E}">
        <p14:creationId xmlns:p14="http://schemas.microsoft.com/office/powerpoint/2010/main" val="311270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33" name="Shape 3851"/>
          <p:cNvSpPr txBox="1">
            <a:spLocks/>
          </p:cNvSpPr>
          <p:nvPr/>
        </p:nvSpPr>
        <p:spPr>
          <a:xfrm>
            <a:off x="1559826" y="492521"/>
            <a:ext cx="5302701" cy="53958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it-IT" sz="2400" b="1" dirty="0" smtClean="0">
                <a:latin typeface="Dosis" panose="02010503020202060003" pitchFamily="2" charset="0"/>
                <a:ea typeface="Titillium Web"/>
                <a:cs typeface="Titillium Web"/>
                <a:sym typeface="Titillium Web"/>
              </a:rPr>
              <a:t>Qualche numero</a:t>
            </a:r>
          </a:p>
        </p:txBody>
      </p:sp>
      <p:sp>
        <p:nvSpPr>
          <p:cNvPr id="12" name="Shape 3871"/>
          <p:cNvSpPr txBox="1">
            <a:spLocks/>
          </p:cNvSpPr>
          <p:nvPr/>
        </p:nvSpPr>
        <p:spPr>
          <a:xfrm>
            <a:off x="1911533" y="2602466"/>
            <a:ext cx="10018649" cy="813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8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11.272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 </a:t>
            </a:r>
            <a:r>
              <a:rPr lang="it-IT" sz="2000" dirty="0" smtClean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transazioni inserite dal 1° marzo al 15 ottobre 2018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13" name="Shape 3871"/>
          <p:cNvSpPr txBox="1">
            <a:spLocks/>
          </p:cNvSpPr>
          <p:nvPr/>
        </p:nvSpPr>
        <p:spPr>
          <a:xfrm>
            <a:off x="1911533" y="3448557"/>
            <a:ext cx="3184190" cy="813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8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11.030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 </a:t>
            </a:r>
            <a:r>
              <a:rPr lang="it-IT" sz="2000" dirty="0" smtClean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tipo biologico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14" name="Shape 3871"/>
          <p:cNvSpPr txBox="1">
            <a:spLocks/>
          </p:cNvSpPr>
          <p:nvPr/>
        </p:nvSpPr>
        <p:spPr>
          <a:xfrm>
            <a:off x="1911533" y="1032102"/>
            <a:ext cx="10018649" cy="813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800" b="1" dirty="0" smtClean="0">
                <a:solidFill>
                  <a:schemeClr val="tx1"/>
                </a:solidFill>
                <a:latin typeface="Dosis" panose="02010503020202060003" pitchFamily="50" charset="0"/>
              </a:rPr>
              <a:t>rete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8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OIP</a:t>
            </a:r>
            <a:r>
              <a:rPr lang="it-IT" sz="2000" dirty="0" smtClean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è stata </a:t>
            </a:r>
            <a:r>
              <a:rPr lang="it-IT" sz="2000" i="1" dirty="0" smtClean="0">
                <a:solidFill>
                  <a:srgbClr val="3C3C3C"/>
                </a:solidFill>
                <a:latin typeface="Dosis" panose="02010503020202060003" pitchFamily="50" charset="0"/>
              </a:rPr>
              <a:t>aperta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 il 1° marzo 2018 solo per le filiere delle granaglie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17" name="Shape 3871"/>
          <p:cNvSpPr txBox="1">
            <a:spLocks/>
          </p:cNvSpPr>
          <p:nvPr/>
        </p:nvSpPr>
        <p:spPr>
          <a:xfrm>
            <a:off x="4821653" y="3448557"/>
            <a:ext cx="3184190" cy="813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8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242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 </a:t>
            </a:r>
            <a:r>
              <a:rPr lang="it-IT" sz="2000" dirty="0" smtClean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tipo in conversione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19" name="Shape 3871"/>
          <p:cNvSpPr txBox="1">
            <a:spLocks/>
          </p:cNvSpPr>
          <p:nvPr/>
        </p:nvSpPr>
        <p:spPr>
          <a:xfrm>
            <a:off x="1911533" y="4294648"/>
            <a:ext cx="3184190" cy="521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Nel mese di luglio: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20" name="Shape 3871"/>
          <p:cNvSpPr txBox="1">
            <a:spLocks/>
          </p:cNvSpPr>
          <p:nvPr/>
        </p:nvSpPr>
        <p:spPr>
          <a:xfrm>
            <a:off x="2518360" y="4848682"/>
            <a:ext cx="3184190" cy="813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8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6.919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 </a:t>
            </a:r>
            <a:r>
              <a:rPr lang="it-IT" sz="2000" dirty="0" smtClean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accessi totali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21" name="Shape 3871"/>
          <p:cNvSpPr txBox="1">
            <a:spLocks/>
          </p:cNvSpPr>
          <p:nvPr/>
        </p:nvSpPr>
        <p:spPr>
          <a:xfrm>
            <a:off x="4867125" y="4848682"/>
            <a:ext cx="3184190" cy="813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 </a:t>
            </a:r>
            <a:r>
              <a:rPr lang="it-IT" sz="28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373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 </a:t>
            </a:r>
            <a:r>
              <a:rPr lang="it-IT" sz="2000" dirty="0" smtClean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operatori unici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22" name="Shape 3871"/>
          <p:cNvSpPr txBox="1">
            <a:spLocks/>
          </p:cNvSpPr>
          <p:nvPr/>
        </p:nvSpPr>
        <p:spPr>
          <a:xfrm>
            <a:off x="7319977" y="4848682"/>
            <a:ext cx="3718344" cy="8137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  </a:t>
            </a:r>
            <a:r>
              <a:rPr lang="it-IT" sz="28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431</a:t>
            </a:r>
            <a:r>
              <a:rPr lang="it-IT" sz="2800" b="1" dirty="0" smtClean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 </a:t>
            </a:r>
            <a:r>
              <a:rPr lang="it-IT" sz="2000" dirty="0" smtClean="0"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ticket di assistenza gestiti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23" name="Shape 3871"/>
          <p:cNvSpPr txBox="1">
            <a:spLocks/>
          </p:cNvSpPr>
          <p:nvPr/>
        </p:nvSpPr>
        <p:spPr>
          <a:xfrm>
            <a:off x="1911533" y="5694773"/>
            <a:ext cx="8589786" cy="633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Ad oggi esiste </a:t>
            </a:r>
            <a:r>
              <a:rPr lang="it-IT" sz="2800" b="1" dirty="0">
                <a:solidFill>
                  <a:srgbClr val="328C3C"/>
                </a:solidFill>
                <a:latin typeface="Dosis" panose="02010503020202060003" pitchFamily="50" charset="0"/>
              </a:rPr>
              <a:t>1</a:t>
            </a:r>
            <a:r>
              <a:rPr lang="it-IT" sz="2000" b="1" dirty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piattaforma di tracciabilità del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biologico condivisa dagli </a:t>
            </a:r>
            <a:r>
              <a:rPr lang="it-IT" sz="2000" dirty="0" err="1" smtClean="0">
                <a:solidFill>
                  <a:srgbClr val="3C3C3C"/>
                </a:solidFill>
                <a:latin typeface="Dosis" panose="02010503020202060003" pitchFamily="50" charset="0"/>
              </a:rPr>
              <a:t>OdC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: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chemeClr val="tx1"/>
                </a:solidFill>
                <a:latin typeface="Dosis" panose="02010503020202060003" pitchFamily="50" charset="0"/>
              </a:rPr>
              <a:t>rete</a:t>
            </a:r>
            <a:r>
              <a:rPr lang="it-IT" sz="2000" dirty="0"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OIP</a:t>
            </a:r>
          </a:p>
        </p:txBody>
      </p:sp>
      <p:sp>
        <p:nvSpPr>
          <p:cNvPr id="25" name="Shape 3871"/>
          <p:cNvSpPr txBox="1">
            <a:spLocks/>
          </p:cNvSpPr>
          <p:nvPr/>
        </p:nvSpPr>
        <p:spPr>
          <a:xfrm>
            <a:off x="1836717" y="1818361"/>
            <a:ext cx="10018649" cy="692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76200" indent="0">
              <a:buNone/>
            </a:pPr>
            <a:r>
              <a:rPr lang="it-IT" sz="2000" dirty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  <a:latin typeface="Dosis" panose="02010503020202060003" pitchFamily="50" charset="0"/>
              </a:rPr>
              <a:t>L’</a:t>
            </a:r>
            <a:r>
              <a:rPr lang="it-IT" sz="2000" b="1" dirty="0" smtClean="0">
                <a:solidFill>
                  <a:srgbClr val="328C3C"/>
                </a:solidFill>
                <a:latin typeface="Dosis" panose="02010503020202060003" pitchFamily="50" charset="0"/>
              </a:rPr>
              <a:t>utilizzo</a:t>
            </a:r>
            <a:r>
              <a:rPr lang="it-IT" sz="2000" dirty="0" smtClean="0">
                <a:solidFill>
                  <a:schemeClr val="tx2">
                    <a:lumMod val="50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della piattaforma </a:t>
            </a:r>
            <a:r>
              <a:rPr lang="it-IT" sz="2000" dirty="0">
                <a:solidFill>
                  <a:schemeClr val="tx2">
                    <a:lumMod val="50000"/>
                  </a:schemeClr>
                </a:solidFill>
                <a:latin typeface="Dosis" panose="02010503020202060003" pitchFamily="50" charset="0"/>
              </a:rPr>
              <a:t>rete </a:t>
            </a:r>
            <a:r>
              <a:rPr lang="it-IT" sz="2000" dirty="0">
                <a:solidFill>
                  <a:srgbClr val="328C3C"/>
                </a:solidFill>
                <a:latin typeface="Dosis" panose="02010503020202060003" pitchFamily="50" charset="0"/>
              </a:rPr>
              <a:t>OIP </a:t>
            </a:r>
            <a:r>
              <a:rPr lang="it-IT" sz="2000" dirty="0">
                <a:solidFill>
                  <a:srgbClr val="3C3C3C"/>
                </a:solidFill>
                <a:latin typeface="Dosis" panose="02010503020202060003" pitchFamily="50" charset="0"/>
              </a:rPr>
              <a:t>è</a:t>
            </a:r>
            <a:r>
              <a:rPr lang="it-IT" sz="2000" dirty="0">
                <a:solidFill>
                  <a:schemeClr val="accent6">
                    <a:lumMod val="75000"/>
                  </a:schemeClr>
                </a:solidFill>
                <a:latin typeface="Dosis" panose="02010503020202060003" pitchFamily="50" charset="0"/>
              </a:rPr>
              <a:t> </a:t>
            </a:r>
            <a:r>
              <a:rPr lang="it-IT" sz="2000" b="1" dirty="0">
                <a:solidFill>
                  <a:srgbClr val="328C3C"/>
                </a:solidFill>
                <a:latin typeface="Dosis" panose="02010503020202060003" pitchFamily="50" charset="0"/>
              </a:rPr>
              <a:t>gratuito</a:t>
            </a:r>
          </a:p>
        </p:txBody>
      </p:sp>
    </p:spTree>
    <p:extLst>
      <p:ext uri="{BB962C8B-B14F-4D97-AF65-F5344CB8AC3E}">
        <p14:creationId xmlns:p14="http://schemas.microsoft.com/office/powerpoint/2010/main" val="304262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7" grpId="0"/>
      <p:bldP spid="19" grpId="0"/>
      <p:bldP spid="20" grpId="0"/>
      <p:bldP spid="21" grpId="0"/>
      <p:bldP spid="22" grpId="0"/>
      <p:bldP spid="23" grpId="0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17" name="Shape 4047"/>
          <p:cNvSpPr txBox="1">
            <a:spLocks/>
          </p:cNvSpPr>
          <p:nvPr/>
        </p:nvSpPr>
        <p:spPr>
          <a:xfrm>
            <a:off x="2123674" y="1434066"/>
            <a:ext cx="7506073" cy="114793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2000" b="1" dirty="0" smtClean="0">
                <a:solidFill>
                  <a:srgbClr val="3C3C3C"/>
                </a:solidFill>
                <a:latin typeface="Dosis" panose="02010503020202060003" pitchFamily="50" charset="0"/>
              </a:rPr>
              <a:t>Documentazione del sito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Collegandosi al sito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http://reteoip.it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19" name="Shape 4047"/>
          <p:cNvSpPr txBox="1">
            <a:spLocks/>
          </p:cNvSpPr>
          <p:nvPr/>
        </p:nvSpPr>
        <p:spPr>
          <a:xfrm>
            <a:off x="2123674" y="2893870"/>
            <a:ext cx="6761100" cy="927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0" indent="0">
              <a:buFont typeface="Titillium Web Light"/>
              <a:buNone/>
            </a:pPr>
            <a:r>
              <a:rPr lang="it-IT" sz="2000" b="1" dirty="0" smtClean="0">
                <a:solidFill>
                  <a:srgbClr val="3C3C3C"/>
                </a:solidFill>
                <a:latin typeface="Dosis" panose="02010503020202060003" pitchFamily="50" charset="0"/>
              </a:rPr>
              <a:t>Servizio di </a:t>
            </a:r>
            <a:r>
              <a:rPr lang="it-IT" sz="2000" b="1" dirty="0" err="1" smtClean="0">
                <a:solidFill>
                  <a:srgbClr val="3C3C3C"/>
                </a:solidFill>
                <a:latin typeface="Dosis" panose="02010503020202060003" pitchFamily="50" charset="0"/>
              </a:rPr>
              <a:t>ticketing</a:t>
            </a:r>
            <a:endParaRPr lang="it-IT" sz="2000" b="1" dirty="0" smtClean="0">
              <a:solidFill>
                <a:srgbClr val="3C3C3C"/>
              </a:solidFill>
              <a:latin typeface="Dosis" panose="02010503020202060003" pitchFamily="50" charset="0"/>
            </a:endParaRPr>
          </a:p>
          <a:p>
            <a:pPr marL="0" indent="0">
              <a:buFont typeface="Titillium Web Light"/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Collegandosi al sito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http://assistenza.reteoip.it</a:t>
            </a:r>
          </a:p>
        </p:txBody>
      </p:sp>
      <p:sp>
        <p:nvSpPr>
          <p:cNvPr id="20" name="Shape 4047"/>
          <p:cNvSpPr txBox="1">
            <a:spLocks/>
          </p:cNvSpPr>
          <p:nvPr/>
        </p:nvSpPr>
        <p:spPr>
          <a:xfrm>
            <a:off x="2123674" y="4133457"/>
            <a:ext cx="6761100" cy="180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810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▪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3pPr>
            <a:lvl4pPr marL="1828800" marR="0" lvl="3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4pPr>
            <a:lvl5pPr marL="2286000" marR="0" lvl="4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5pPr>
            <a:lvl6pPr marL="2743200" marR="0" lvl="5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▫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6pPr>
            <a:lvl7pPr marL="3200400" marR="0" lvl="6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●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7pPr>
            <a:lvl8pPr marL="3657600" marR="0" lvl="7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○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8pPr>
            <a:lvl9pPr marL="4114800" marR="0" lvl="8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3EBD5"/>
              </a:buClr>
              <a:buSzPts val="2400"/>
              <a:buFont typeface="Titillium Web Light"/>
              <a:buChar char="■"/>
              <a:defRPr sz="2400" b="0" i="0" u="none" strike="noStrike" cap="none">
                <a:solidFill>
                  <a:srgbClr val="003B55"/>
                </a:solidFill>
                <a:latin typeface="Titillium Web Light"/>
                <a:ea typeface="Titillium Web Light"/>
                <a:cs typeface="Titillium Web Light"/>
                <a:sym typeface="Titillium Web Light"/>
              </a:defRPr>
            </a:lvl9pPr>
          </a:lstStyle>
          <a:p>
            <a:pPr marL="0" indent="0">
              <a:buFont typeface="Titillium Web Light"/>
              <a:buNone/>
            </a:pPr>
            <a:r>
              <a:rPr lang="it-IT" sz="2000" b="1" dirty="0" smtClean="0">
                <a:solidFill>
                  <a:srgbClr val="3C3C3C"/>
                </a:solidFill>
                <a:latin typeface="Dosis" panose="02010503020202060003" pitchFamily="50" charset="0"/>
              </a:rPr>
              <a:t>Supporto telefonico gratuito</a:t>
            </a:r>
          </a:p>
          <a:p>
            <a:pPr marL="0" indent="0">
              <a:buFont typeface="Titillium Web Light"/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Chiamando il numero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051 992 36 36</a:t>
            </a:r>
          </a:p>
          <a:p>
            <a:pPr marL="0" indent="0">
              <a:buFont typeface="Titillium Web Light"/>
              <a:buNone/>
            </a:pP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dal lunedì al venerdì, dalle 8:45 alle 13:00 e dalle 14:00 alle 15:45</a:t>
            </a:r>
          </a:p>
          <a:p>
            <a:pPr marL="0" indent="0">
              <a:buFont typeface="Titillium Web Light"/>
              <a:buNone/>
            </a:pP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Numero dedicato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con </a:t>
            </a:r>
            <a:r>
              <a:rPr lang="it-IT" sz="2000" dirty="0" smtClean="0">
                <a:solidFill>
                  <a:srgbClr val="328C3C"/>
                </a:solidFill>
                <a:latin typeface="Dosis" panose="02010503020202060003" pitchFamily="50" charset="0"/>
              </a:rPr>
              <a:t>due operatori </a:t>
            </a:r>
            <a:r>
              <a:rPr lang="it-IT" sz="2000" dirty="0" smtClean="0">
                <a:solidFill>
                  <a:srgbClr val="3C3C3C"/>
                </a:solidFill>
                <a:latin typeface="Dosis" panose="02010503020202060003" pitchFamily="50" charset="0"/>
              </a:rPr>
              <a:t>presenti</a:t>
            </a:r>
            <a:endParaRPr lang="it-IT" sz="2000" dirty="0">
              <a:solidFill>
                <a:srgbClr val="3C3C3C"/>
              </a:solidFill>
              <a:latin typeface="Dosis" panose="02010503020202060003" pitchFamily="50" charset="0"/>
            </a:endParaRPr>
          </a:p>
        </p:txBody>
      </p:sp>
      <p:sp>
        <p:nvSpPr>
          <p:cNvPr id="12" name="Shape 3851"/>
          <p:cNvSpPr txBox="1">
            <a:spLocks/>
          </p:cNvSpPr>
          <p:nvPr/>
        </p:nvSpPr>
        <p:spPr>
          <a:xfrm>
            <a:off x="1559826" y="492521"/>
            <a:ext cx="5302701" cy="539581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600"/>
              </a:spcBef>
              <a:buNone/>
            </a:pPr>
            <a:r>
              <a:rPr lang="it-IT" sz="2400" b="1" dirty="0" smtClean="0">
                <a:latin typeface="Dosis" panose="02010503020202060003" pitchFamily="2" charset="0"/>
                <a:ea typeface="Titillium Web"/>
                <a:cs typeface="Titillium Web"/>
                <a:sym typeface="Titillium Web"/>
              </a:rPr>
              <a:t>Per approfondire</a:t>
            </a:r>
          </a:p>
        </p:txBody>
      </p:sp>
    </p:spTree>
    <p:extLst>
      <p:ext uri="{BB962C8B-B14F-4D97-AF65-F5344CB8AC3E}">
        <p14:creationId xmlns:p14="http://schemas.microsoft.com/office/powerpoint/2010/main" val="3651929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9" grpId="0" uiExpand="1" build="p"/>
      <p:bldP spid="20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87" y="6465786"/>
            <a:ext cx="1023721" cy="301365"/>
          </a:xfrm>
          <a:prstGeom prst="rect">
            <a:avLst/>
          </a:prstGeom>
        </p:spPr>
      </p:pic>
      <p:sp>
        <p:nvSpPr>
          <p:cNvPr id="11" name="Sottotitolo 2"/>
          <p:cNvSpPr txBox="1">
            <a:spLocks/>
          </p:cNvSpPr>
          <p:nvPr/>
        </p:nvSpPr>
        <p:spPr>
          <a:xfrm>
            <a:off x="10277611" y="6580066"/>
            <a:ext cx="1658452" cy="374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200" dirty="0" err="1" smtClean="0">
                <a:effectLst/>
                <a:latin typeface="Dosis" panose="02010503020202060003" pitchFamily="50" charset="0"/>
              </a:rPr>
              <a:t>Organic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</a:t>
            </a:r>
            <a:r>
              <a:rPr lang="it-IT" sz="1200" dirty="0" err="1" smtClean="0">
                <a:effectLst/>
                <a:latin typeface="Dosis" panose="02010503020202060003" pitchFamily="50" charset="0"/>
              </a:rPr>
              <a:t>Integrity</a:t>
            </a:r>
            <a:r>
              <a:rPr lang="it-IT" sz="1200" dirty="0" smtClean="0">
                <a:effectLst/>
                <a:latin typeface="Dosis" panose="02010503020202060003" pitchFamily="50" charset="0"/>
              </a:rPr>
              <a:t> Platform</a:t>
            </a:r>
            <a:endParaRPr lang="it-IT" sz="1200" dirty="0">
              <a:effectLst/>
              <a:latin typeface="Dosis" panose="02010503020202060003" pitchFamily="50" charset="0"/>
            </a:endParaRPr>
          </a:p>
        </p:txBody>
      </p:sp>
      <p:sp>
        <p:nvSpPr>
          <p:cNvPr id="17" name="Shape 4047"/>
          <p:cNvSpPr txBox="1">
            <a:spLocks/>
          </p:cNvSpPr>
          <p:nvPr/>
        </p:nvSpPr>
        <p:spPr>
          <a:xfrm>
            <a:off x="4351367" y="3128077"/>
            <a:ext cx="4670314" cy="114793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it-IT" sz="3200" dirty="0" smtClean="0">
                <a:latin typeface="Dosis" panose="02010503020202060003" pitchFamily="50" charset="0"/>
              </a:rPr>
              <a:t>Grazie per l’attenzione</a:t>
            </a:r>
            <a:endParaRPr lang="it-IT" sz="3200" dirty="0">
              <a:latin typeface="Dosis" panose="02010503020202060003" pitchFamily="50" charset="0"/>
            </a:endParaRPr>
          </a:p>
        </p:txBody>
      </p:sp>
      <p:grpSp>
        <p:nvGrpSpPr>
          <p:cNvPr id="6" name="Gruppo 5"/>
          <p:cNvGrpSpPr/>
          <p:nvPr/>
        </p:nvGrpSpPr>
        <p:grpSpPr>
          <a:xfrm>
            <a:off x="7624858" y="1137828"/>
            <a:ext cx="2530174" cy="1072328"/>
            <a:chOff x="3925852" y="495775"/>
            <a:chExt cx="4743952" cy="2010563"/>
          </a:xfrm>
        </p:grpSpPr>
        <p:pic>
          <p:nvPicPr>
            <p:cNvPr id="7" name="Immagin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5852" y="495775"/>
              <a:ext cx="4743952" cy="1508308"/>
            </a:xfrm>
            <a:prstGeom prst="rect">
              <a:avLst/>
            </a:prstGeom>
          </p:spPr>
        </p:pic>
        <p:sp>
          <p:nvSpPr>
            <p:cNvPr id="8" name="Sottotitolo 2"/>
            <p:cNvSpPr txBox="1">
              <a:spLocks/>
            </p:cNvSpPr>
            <p:nvPr/>
          </p:nvSpPr>
          <p:spPr>
            <a:xfrm>
              <a:off x="4240605" y="2068158"/>
              <a:ext cx="4114446" cy="438180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62500" lnSpcReduction="20000"/>
            </a:bodyPr>
            <a:lstStyle>
              <a:lvl1pPr marL="0" indent="0" algn="ctr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it-IT" sz="2000" dirty="0" err="1" smtClean="0">
                  <a:effectLst/>
                  <a:latin typeface="Dosis" panose="02010503020202060003" pitchFamily="50" charset="0"/>
                </a:rPr>
                <a:t>Organic</a:t>
              </a:r>
              <a:r>
                <a:rPr lang="it-IT" sz="2000" dirty="0" smtClean="0">
                  <a:effectLst/>
                  <a:latin typeface="Dosis" panose="02010503020202060003" pitchFamily="50" charset="0"/>
                </a:rPr>
                <a:t> </a:t>
              </a:r>
              <a:r>
                <a:rPr lang="it-IT" sz="2000" dirty="0" err="1" smtClean="0">
                  <a:effectLst/>
                  <a:latin typeface="Dosis" panose="02010503020202060003" pitchFamily="50" charset="0"/>
                </a:rPr>
                <a:t>Integrity</a:t>
              </a:r>
              <a:r>
                <a:rPr lang="it-IT" sz="2000" dirty="0" smtClean="0">
                  <a:effectLst/>
                  <a:latin typeface="Dosis" panose="02010503020202060003" pitchFamily="50" charset="0"/>
                </a:rPr>
                <a:t> Platform</a:t>
              </a:r>
              <a:endParaRPr lang="it-IT" sz="2000" dirty="0">
                <a:effectLst/>
                <a:latin typeface="Dosis" panose="02010503020202060003" pitchFamily="50" charset="0"/>
              </a:endParaRPr>
            </a:p>
          </p:txBody>
        </p:sp>
      </p:grpSp>
      <p:pic>
        <p:nvPicPr>
          <p:cNvPr id="9" name="Segnaposto contenuto 4">
            <a:extLst>
              <a:ext uri="{FF2B5EF4-FFF2-40B4-BE49-F238E27FC236}">
                <a16:creationId xmlns:a16="http://schemas.microsoft.com/office/drawing/2014/main" id="{002BB217-FFE5-4D2F-B963-6DFDC3D7A5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906" y="845114"/>
            <a:ext cx="4087404" cy="1546987"/>
          </a:xfrm>
          <a:prstGeom prst="rect">
            <a:avLst/>
          </a:prstGeom>
        </p:spPr>
      </p:pic>
      <p:sp>
        <p:nvSpPr>
          <p:cNvPr id="12" name="Shape 4047"/>
          <p:cNvSpPr txBox="1">
            <a:spLocks/>
          </p:cNvSpPr>
          <p:nvPr/>
        </p:nvSpPr>
        <p:spPr>
          <a:xfrm>
            <a:off x="2501536" y="5067144"/>
            <a:ext cx="4766360" cy="1147936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 sz="2400" dirty="0" smtClean="0">
                <a:latin typeface="Dosis" panose="02010503020202060003" pitchFamily="50" charset="0"/>
              </a:rPr>
              <a:t>per contatti </a:t>
            </a:r>
            <a:r>
              <a:rPr lang="it-IT" sz="2400" dirty="0" smtClean="0">
                <a:solidFill>
                  <a:srgbClr val="328C3C"/>
                </a:solidFill>
                <a:latin typeface="Dosis" panose="02010503020202060003" pitchFamily="50" charset="0"/>
              </a:rPr>
              <a:t>reteoip@exe.it</a:t>
            </a:r>
            <a:endParaRPr lang="it-IT" sz="2400" dirty="0">
              <a:solidFill>
                <a:srgbClr val="328C3C"/>
              </a:solidFill>
              <a:latin typeface="Dosis" panose="02010503020202060003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237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  <p:bldP spid="12" grpId="0" build="p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684</Words>
  <Application>Microsoft Office PowerPoint</Application>
  <PresentationFormat>Widescreen</PresentationFormat>
  <Paragraphs>95</Paragraphs>
  <Slides>14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3" baseType="lpstr">
      <vt:lpstr>ＭＳ Ｐゴシック</vt:lpstr>
      <vt:lpstr>Arial</vt:lpstr>
      <vt:lpstr>Calibri</vt:lpstr>
      <vt:lpstr>Calibri Light</vt:lpstr>
      <vt:lpstr>Dosis</vt:lpstr>
      <vt:lpstr>Titillium Web</vt:lpstr>
      <vt:lpstr>Titillium Web Light</vt:lpstr>
      <vt:lpstr>Tema di Office</vt:lpstr>
      <vt:lpstr>Image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pEppE</dc:creator>
  <cp:lastModifiedBy>pEppE</cp:lastModifiedBy>
  <cp:revision>56</cp:revision>
  <dcterms:created xsi:type="dcterms:W3CDTF">2018-10-15T16:37:29Z</dcterms:created>
  <dcterms:modified xsi:type="dcterms:W3CDTF">2018-10-17T12:27:46Z</dcterms:modified>
</cp:coreProperties>
</file>