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1" r:id="rId6"/>
    <p:sldId id="262" r:id="rId7"/>
    <p:sldId id="271" r:id="rId8"/>
    <p:sldId id="272" r:id="rId9"/>
    <p:sldId id="264" r:id="rId10"/>
    <p:sldId id="265" r:id="rId11"/>
    <p:sldId id="266" r:id="rId12"/>
    <p:sldId id="267" r:id="rId13"/>
    <p:sldId id="269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3"/>
  </p:normalViewPr>
  <p:slideViewPr>
    <p:cSldViewPr snapToGrid="0" snapToObjects="1">
      <p:cViewPr varScale="1">
        <p:scale>
          <a:sx n="120" d="100"/>
          <a:sy n="120" d="100"/>
        </p:scale>
        <p:origin x="1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C0AC5C-BC3C-4C6A-8B71-15F42DA5B88D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B7DC0-73BF-4D3A-9CD1-9621EBE6F44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5522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7B7DC0-73BF-4D3A-9CD1-9621EBE6F441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6881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7B7DC0-73BF-4D3A-9CD1-9621EBE6F441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1200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213AED-DC1D-604F-9ABD-A4DBDE595C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0317DD2-449A-E742-A1B6-515AB0BDF5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7D6B63-971E-5A4D-93D1-7ADA7EB8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C8E1F-2FF4-4731-9BA5-DE21EE05FC82}" type="datetime1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10D226-C235-9F44-BFC3-DD6736F42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15D3772-F4F4-EA4D-8128-0503D55D2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241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F7CD8F-A3AF-034A-B641-7CB148BC7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A0105E3-8201-5142-938B-937747055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B67E5CD-8B8A-9549-A8F7-7337356C9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09CA8-6BCC-4829-A64A-EAB7651F6D71}" type="datetime1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108D98-6221-1244-AAFC-E7E00EFAE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CCC52CB-2AFC-F443-87A5-2B38654E9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8090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ADA29C-BA6C-5F4D-8F10-707A7316A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DDDB84-FFAA-CB48-823E-2E2D96AFA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3CA0721-D833-1D42-8C45-65DFBF023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D2A60-0A5F-4B41-AF35-242E577BE4BB}" type="datetime1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1C889B4-EBD7-E64A-9DA3-D89B590F3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BFA886-9EFB-D34D-97F0-E7317BE82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2241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970332-92D4-CB42-9E88-69D21862E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B708AE-93BC-0C4D-9F0B-154DA22C0D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F945562-F457-7D49-89C0-C956FBA6DE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5FD0806-DD06-AA40-8077-975C53F13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7F08C-C192-49C9-A3AB-0C9FB9DC6F3B}" type="datetime1">
              <a:rPr lang="it-IT" smtClean="0"/>
              <a:t>15/07/2021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B67D0D6-3D54-E042-9C99-01CBC5E69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BE8493-88A3-034F-BD47-B2D12BE25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1632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D9AE3A-2BD1-E247-B5BD-018FC01A2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DDF5740-AD26-AB43-8E3F-4EA364638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9470FA7-5845-1F40-9FB6-C728FE6C26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012A5A4-D349-7D4C-8625-B9E803411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5D9B550-A7F7-2541-B5C0-8CABD11535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9662771-1BF2-0F49-AD3F-7495F54BD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895CC-4C08-479E-BC8E-BE7D716BFA28}" type="datetime1">
              <a:rPr lang="it-IT" smtClean="0"/>
              <a:t>15/07/2021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2A0E8D3-01AB-C748-948F-8885AF408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483415E-2BAE-4242-8473-65547EBE9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8689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F5AE8D-A293-9F4F-9BC4-D666CF2CA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FBC984A-BDCF-6547-ABAC-AF2A12DE4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F16E9-FF5D-489E-8284-65F95F21D14D}" type="datetime1">
              <a:rPr lang="it-IT" smtClean="0"/>
              <a:t>15/07/2021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2A026D6-ABC8-7C4D-903C-E097FBE12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F32F1A3-D212-5146-874D-144A35FEE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3728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55211BC-9BCF-9942-839B-0988C79C3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4626-AB54-492A-AE9B-E318827B6F0F}" type="datetime1">
              <a:rPr lang="it-IT" smtClean="0"/>
              <a:t>15/07/2021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25AF93B-1938-294C-BA1F-852513919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1EE039A-7C43-C44E-AEF5-30B0CC7FE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9617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28264A-3E5C-154C-A7D0-2513F1150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6102A57-0236-DA48-AABD-1670E744C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9FAF8B1-607F-6644-BB5E-C9B193DB7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DD8D265-5E71-FF46-B177-4FD57CA6D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FC052-D69E-49DE-87B6-A6554FDE04DC}" type="datetime1">
              <a:rPr lang="it-IT" smtClean="0"/>
              <a:t>15/07/2021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1AAFE85-030E-E243-86F8-B95EDB552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1FC5989-F3CA-C74B-99D7-421968CBD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464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28BCC5-FB9C-E747-9DF1-7624FA5CF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53663B4-2C0A-954F-AB63-A597072F70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0F6125C-2ED9-2644-908D-DFD3D41C69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40B3235-F3F1-2547-9CED-F5378B51E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1CFD3-9251-44E2-BDEE-986B3D30C890}" type="datetime1">
              <a:rPr lang="it-IT" smtClean="0"/>
              <a:t>15/07/2021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48D867A-3750-7A4E-84A0-8709FF0F9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C88CEA4-AE21-A042-A6A8-A48AA8612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3442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1FEA62-D9A5-3F4D-BE50-F35C6F386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39E60D1-FD04-974F-9D0E-2172F89198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052AEEB-E619-274A-9DB4-9F3C91CA9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19232-EB75-479D-8B92-8467B8679C12}" type="datetime1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AB8A3E7-E03B-EE43-8DEF-4E07CB0B4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FC53484-71BE-ED4E-988E-FD3C02167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404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FDD371A-58E5-E144-8893-55D3E746E1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61EBD0B-9A3B-AE47-9409-33236C7DB2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433215-C90A-434D-9CC5-96B06D1DF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09D4F-1FFA-4C20-BBD4-E81384A43B0C}" type="datetime1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BE802A1-DF74-6043-82F3-B0CBCC790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9FD0266-3987-244C-8077-38084CE1E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9639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CE6704B-61CB-0D4D-BC89-7C33FCFC6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F4AC90B-66DC-E64D-B2F9-1F2A8C120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38A01EA-FB1F-4A40-A173-50BBEA07DB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63691-103E-4D7C-9779-A74DB3DFC05F}" type="datetime1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3693A6F-6FA6-7A4A-A75B-190436E55D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Antonio Sposicchi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2C16F4-67A0-1C4A-888F-41211CC03D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6593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ecb.europa.eu/pub/economic-bulletin/articles/2021/html/ecb.ebart202008_03~da0f5f792a.en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8940BDB4-011A-BC48-9A66-D74B46F47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" y="0"/>
            <a:ext cx="12182475" cy="6858000"/>
          </a:xfrm>
          <a:prstGeom prst="rect">
            <a:avLst/>
          </a:prstGeom>
        </p:spPr>
      </p:pic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</p:spTree>
    <p:extLst>
      <p:ext uri="{BB962C8B-B14F-4D97-AF65-F5344CB8AC3E}">
        <p14:creationId xmlns:p14="http://schemas.microsoft.com/office/powerpoint/2010/main" val="90661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E4C77E0-AD32-4D51-A420-0A861D5A8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0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F6C19E5-DDC1-714C-995C-BC1C1636E180}"/>
              </a:ext>
            </a:extLst>
          </p:cNvPr>
          <p:cNvSpPr txBox="1"/>
          <p:nvPr/>
        </p:nvSpPr>
        <p:spPr>
          <a:xfrm>
            <a:off x="373964" y="2061836"/>
            <a:ext cx="9635009" cy="4174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b="1" dirty="0"/>
              <a:t>Piano </a:t>
            </a:r>
            <a:r>
              <a:rPr lang="en-US" sz="3600" b="1" dirty="0" err="1"/>
              <a:t>Europeo</a:t>
            </a:r>
            <a:r>
              <a:rPr lang="en-US" sz="3600" b="1" dirty="0"/>
              <a:t> x la </a:t>
            </a:r>
            <a:r>
              <a:rPr lang="en-US" sz="3600" b="1" dirty="0" err="1"/>
              <a:t>promozione</a:t>
            </a:r>
            <a:r>
              <a:rPr lang="en-US" sz="3600" b="1" dirty="0"/>
              <a:t> del </a:t>
            </a:r>
            <a:r>
              <a:rPr lang="en-US" sz="3600" b="1" dirty="0" err="1"/>
              <a:t>biologico</a:t>
            </a:r>
            <a:r>
              <a:rPr lang="en-US" sz="3600" b="1" dirty="0"/>
              <a:t> e</a:t>
            </a:r>
            <a:r>
              <a:rPr lang="en-US" sz="4000" b="1" dirty="0"/>
              <a:t> Aggiornamento del </a:t>
            </a:r>
            <a:r>
              <a:rPr lang="it-IT" sz="4000" b="1" dirty="0"/>
              <a:t>Piano nazionale per lo sviluppo dell’agricoltura biologica</a:t>
            </a:r>
            <a:endParaRPr lang="it-IT" sz="2400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40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b="1" dirty="0" err="1"/>
              <a:t>Ricerca</a:t>
            </a:r>
            <a:r>
              <a:rPr lang="en-US" sz="4000" b="1" dirty="0"/>
              <a:t> e </a:t>
            </a:r>
            <a:r>
              <a:rPr lang="en-US" sz="4000" b="1" dirty="0" err="1"/>
              <a:t>Innovazione</a:t>
            </a:r>
            <a:endParaRPr lang="en-US" sz="40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0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b="1" dirty="0" err="1"/>
              <a:t>Digitale</a:t>
            </a:r>
            <a:endParaRPr lang="en-US" sz="40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000" b="1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900702D-FF4F-4820-9979-F623BBCC6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46E2D40-D134-4C4C-A42B-3D42AE005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964" y="256918"/>
            <a:ext cx="1763755" cy="98058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BF9A3E5-D169-744E-A1B9-F3BDD2C89A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885" t="23423" r="24843" b="27207"/>
          <a:stretch/>
        </p:blipFill>
        <p:spPr>
          <a:xfrm>
            <a:off x="10476204" y="5480365"/>
            <a:ext cx="1035037" cy="7290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2291DA8-6D12-674A-A15A-E1F6E1A7F6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7958" y="371632"/>
            <a:ext cx="1511530" cy="1318569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638D3FB1-7D0B-4A4B-A9EC-6F5EF061421D}"/>
              </a:ext>
            </a:extLst>
          </p:cNvPr>
          <p:cNvSpPr/>
          <p:nvPr/>
        </p:nvSpPr>
        <p:spPr>
          <a:xfrm>
            <a:off x="403684" y="1355919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Assemblea nazionale 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CB77D1-E013-0E4A-A5DE-CF9D1CB06084}"/>
              </a:ext>
            </a:extLst>
          </p:cNvPr>
          <p:cNvSpPr/>
          <p:nvPr/>
        </p:nvSpPr>
        <p:spPr>
          <a:xfrm>
            <a:off x="7676537" y="256918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Martedì 13 luglio 2021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Antonio Sposicchi</a:t>
            </a:r>
          </a:p>
        </p:txBody>
      </p:sp>
    </p:spTree>
    <p:extLst>
      <p:ext uri="{BB962C8B-B14F-4D97-AF65-F5344CB8AC3E}">
        <p14:creationId xmlns:p14="http://schemas.microsoft.com/office/powerpoint/2010/main" val="4050501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E4C77E0-AD32-4D51-A420-0A861D5A8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F6C19E5-DDC1-714C-995C-BC1C1636E180}"/>
              </a:ext>
            </a:extLst>
          </p:cNvPr>
          <p:cNvSpPr txBox="1"/>
          <p:nvPr/>
        </p:nvSpPr>
        <p:spPr>
          <a:xfrm>
            <a:off x="373964" y="1632917"/>
            <a:ext cx="9863994" cy="487805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algn="ctr"/>
            <a:r>
              <a:rPr lang="it-IT" sz="4300" b="1" dirty="0"/>
              <a:t>Piano nazionale per lo sviluppo </a:t>
            </a:r>
          </a:p>
          <a:p>
            <a:pPr algn="ctr"/>
            <a:r>
              <a:rPr lang="it-IT" sz="4300" b="1" dirty="0"/>
              <a:t>dell’agricoltura biologica</a:t>
            </a:r>
            <a:endParaRPr lang="it-IT" sz="4300" dirty="0"/>
          </a:p>
          <a:p>
            <a:r>
              <a:rPr lang="it-IT" sz="2000" dirty="0"/>
              <a:t> </a:t>
            </a:r>
          </a:p>
          <a:p>
            <a:pPr algn="just"/>
            <a:r>
              <a:rPr lang="it-IT" sz="2900" b="1" dirty="0"/>
              <a:t>Il 25 marzo la Commissione ha presentato il  “Piano d’azione UE per lo sviluppo                del settore biologico:  sulla strada verso il 2030” </a:t>
            </a:r>
          </a:p>
          <a:p>
            <a:pPr algn="just"/>
            <a:endParaRPr lang="it-IT" sz="2900" b="1" dirty="0"/>
          </a:p>
          <a:p>
            <a:pPr algn="just"/>
            <a:r>
              <a:rPr lang="it-IT" sz="2900" b="1" dirty="0"/>
              <a:t>Composto da 23 azioni, raggruppate in 3 assi.  </a:t>
            </a:r>
          </a:p>
          <a:p>
            <a:pPr algn="just"/>
            <a:endParaRPr lang="it-IT" sz="2900" b="1" dirty="0"/>
          </a:p>
          <a:p>
            <a:pPr algn="just"/>
            <a:endParaRPr lang="it-IT" sz="2900" b="1" dirty="0"/>
          </a:p>
          <a:p>
            <a:pPr algn="just"/>
            <a:r>
              <a:rPr lang="it-IT" sz="2900" b="1" dirty="0"/>
              <a:t>Il Commissario all’agricoltura ha  chiesto  che venga inserito nei PSN.</a:t>
            </a:r>
          </a:p>
          <a:p>
            <a:pPr algn="just"/>
            <a:r>
              <a:rPr lang="it-IT" sz="2900" b="1" dirty="0"/>
              <a:t> </a:t>
            </a:r>
          </a:p>
          <a:p>
            <a:pPr algn="just"/>
            <a:endParaRPr lang="it-IT" sz="2900" b="1" dirty="0"/>
          </a:p>
          <a:p>
            <a:pPr algn="just"/>
            <a:r>
              <a:rPr lang="it-IT" sz="2900" b="1" dirty="0"/>
              <a:t>Dobbiamo  aggiornare la Strategia di sviluppo del sistema biologico in Italia del 2016,    con l'individuazione dei nuovi obiettivi e inserirli nei 21 PSR.</a:t>
            </a:r>
          </a:p>
          <a:p>
            <a:pPr algn="just"/>
            <a:br>
              <a:rPr lang="it-IT" sz="2900" b="1" dirty="0"/>
            </a:br>
            <a:r>
              <a:rPr lang="it-IT" sz="2900" b="1" dirty="0"/>
              <a:t>Le azioni del piano dovranno consentire che la strategia  possa essere all’altezza del Green Deal Ue e tutelare la leadership del settore Made in </a:t>
            </a:r>
            <a:r>
              <a:rPr lang="it-IT" sz="2900" b="1" dirty="0" err="1"/>
              <a:t>Italy</a:t>
            </a:r>
            <a:r>
              <a:rPr lang="it-IT" sz="2900" b="1" dirty="0"/>
              <a:t> nel mondo.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900702D-FF4F-4820-9979-F623BBCC6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46E2D40-D134-4C4C-A42B-3D42AE005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64" y="256918"/>
            <a:ext cx="1763755" cy="98058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BF9A3E5-D169-744E-A1B9-F3BDD2C89A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85" t="23423" r="24843" b="27207"/>
          <a:stretch/>
        </p:blipFill>
        <p:spPr>
          <a:xfrm>
            <a:off x="10476204" y="5480365"/>
            <a:ext cx="1035037" cy="7290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2291DA8-6D12-674A-A15A-E1F6E1A7F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7958" y="371632"/>
            <a:ext cx="1511530" cy="1318569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638D3FB1-7D0B-4A4B-A9EC-6F5EF061421D}"/>
              </a:ext>
            </a:extLst>
          </p:cNvPr>
          <p:cNvSpPr/>
          <p:nvPr/>
        </p:nvSpPr>
        <p:spPr>
          <a:xfrm>
            <a:off x="403684" y="1355919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Assemblea nazionale 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CB77D1-E013-0E4A-A5DE-CF9D1CB06084}"/>
              </a:ext>
            </a:extLst>
          </p:cNvPr>
          <p:cNvSpPr/>
          <p:nvPr/>
        </p:nvSpPr>
        <p:spPr>
          <a:xfrm>
            <a:off x="7676537" y="256918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Martedì 13 luglio 2021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</p:spTree>
    <p:extLst>
      <p:ext uri="{BB962C8B-B14F-4D97-AF65-F5344CB8AC3E}">
        <p14:creationId xmlns:p14="http://schemas.microsoft.com/office/powerpoint/2010/main" val="389851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E4C77E0-AD32-4D51-A420-0A861D5A8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F6C19E5-DDC1-714C-995C-BC1C1636E180}"/>
              </a:ext>
            </a:extLst>
          </p:cNvPr>
          <p:cNvSpPr txBox="1"/>
          <p:nvPr/>
        </p:nvSpPr>
        <p:spPr>
          <a:xfrm>
            <a:off x="1" y="1632918"/>
            <a:ext cx="10476204" cy="50885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b="1" dirty="0"/>
              <a:t>Cosa  </a:t>
            </a:r>
            <a:r>
              <a:rPr lang="en-US" sz="2800" b="1" dirty="0" err="1"/>
              <a:t>inserire</a:t>
            </a:r>
            <a:r>
              <a:rPr lang="en-US" sz="2800" b="1" dirty="0"/>
              <a:t> ex-novo e </a:t>
            </a:r>
            <a:r>
              <a:rPr lang="en-US" sz="2800" b="1" dirty="0" err="1"/>
              <a:t>cosa</a:t>
            </a:r>
            <a:r>
              <a:rPr lang="en-US" sz="2800" b="1" dirty="0"/>
              <a:t> </a:t>
            </a:r>
            <a:r>
              <a:rPr lang="en-US" sz="2800" b="1" dirty="0" err="1"/>
              <a:t>rafforzare</a:t>
            </a:r>
            <a:r>
              <a:rPr lang="en-US" sz="2800" b="1" dirty="0"/>
              <a:t>?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b="1" dirty="0"/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n-US" sz="2000" b="1" dirty="0" err="1"/>
              <a:t>Promozione</a:t>
            </a:r>
            <a:r>
              <a:rPr lang="en-US" sz="2000" b="1" dirty="0"/>
              <a:t> </a:t>
            </a:r>
            <a:r>
              <a:rPr lang="en-US" sz="2000" b="1" dirty="0" err="1"/>
              <a:t>dei</a:t>
            </a:r>
            <a:r>
              <a:rPr lang="en-US" sz="2000" b="1" dirty="0"/>
              <a:t> </a:t>
            </a:r>
            <a:r>
              <a:rPr lang="en-US" sz="2000" b="1" dirty="0" err="1"/>
              <a:t>prodotti</a:t>
            </a:r>
            <a:r>
              <a:rPr lang="en-US" sz="2000" b="1" dirty="0"/>
              <a:t> </a:t>
            </a:r>
            <a:r>
              <a:rPr lang="en-US" sz="2000" b="1" dirty="0" err="1"/>
              <a:t>biologici</a:t>
            </a:r>
            <a:r>
              <a:rPr lang="en-US" sz="2000" b="1" dirty="0"/>
              <a:t> </a:t>
            </a:r>
            <a:r>
              <a:rPr lang="en-US" sz="2000" b="1" dirty="0" err="1"/>
              <a:t>nei</a:t>
            </a:r>
            <a:r>
              <a:rPr lang="en-US" sz="2000" b="1" dirty="0"/>
              <a:t> </a:t>
            </a:r>
            <a:r>
              <a:rPr lang="en-US" sz="2000" b="1" dirty="0" err="1"/>
              <a:t>mercati</a:t>
            </a:r>
            <a:r>
              <a:rPr lang="en-US" sz="2000" b="1" dirty="0"/>
              <a:t> in </a:t>
            </a:r>
            <a:r>
              <a:rPr lang="en-US" sz="2000" b="1" dirty="0" err="1"/>
              <a:t>crescita</a:t>
            </a:r>
            <a:r>
              <a:rPr lang="en-US" sz="2000" b="1" dirty="0"/>
              <a:t> </a:t>
            </a:r>
            <a:r>
              <a:rPr lang="en-US" sz="2000" b="1" dirty="0" err="1"/>
              <a:t>dei</a:t>
            </a:r>
            <a:r>
              <a:rPr lang="en-US" sz="2000" b="1" dirty="0"/>
              <a:t> </a:t>
            </a:r>
            <a:r>
              <a:rPr lang="en-US" sz="2000" b="1" dirty="0" err="1"/>
              <a:t>Paesi</a:t>
            </a:r>
            <a:r>
              <a:rPr lang="en-US" sz="2000" b="1" dirty="0"/>
              <a:t> </a:t>
            </a:r>
            <a:r>
              <a:rPr lang="en-US" sz="2000" b="1" dirty="0" err="1"/>
              <a:t>terzi</a:t>
            </a:r>
            <a:r>
              <a:rPr lang="en-US" sz="2000" b="1" dirty="0"/>
              <a:t>.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n-US" sz="2000" b="1" dirty="0" err="1"/>
              <a:t>Migliorare</a:t>
            </a:r>
            <a:r>
              <a:rPr lang="en-US" sz="2000" b="1" dirty="0"/>
              <a:t> la </a:t>
            </a:r>
            <a:r>
              <a:rPr lang="en-US" sz="2000" b="1" dirty="0" err="1"/>
              <a:t>tracciabilità</a:t>
            </a:r>
            <a:r>
              <a:rPr lang="en-US" sz="2000" b="1" dirty="0"/>
              <a:t>.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n-US" sz="2000" b="1" dirty="0" err="1"/>
              <a:t>Intensificare</a:t>
            </a:r>
            <a:r>
              <a:rPr lang="en-US" sz="2000" b="1" dirty="0"/>
              <a:t> la </a:t>
            </a:r>
            <a:r>
              <a:rPr lang="en-US" sz="2000" b="1" dirty="0" err="1"/>
              <a:t>raccolta</a:t>
            </a:r>
            <a:r>
              <a:rPr lang="en-US" sz="2000" b="1" dirty="0"/>
              <a:t> </a:t>
            </a:r>
            <a:r>
              <a:rPr lang="en-US" sz="2000" b="1" dirty="0" err="1"/>
              <a:t>dei</a:t>
            </a:r>
            <a:r>
              <a:rPr lang="en-US" sz="2000" b="1" dirty="0"/>
              <a:t> </a:t>
            </a:r>
            <a:r>
              <a:rPr lang="en-US" sz="2000" b="1" dirty="0" err="1"/>
              <a:t>dati</a:t>
            </a:r>
            <a:r>
              <a:rPr lang="en-US" sz="2000" b="1" dirty="0"/>
              <a:t> di </a:t>
            </a:r>
            <a:r>
              <a:rPr lang="en-US" sz="2000" b="1" dirty="0" err="1"/>
              <a:t>mercato</a:t>
            </a:r>
            <a:r>
              <a:rPr lang="en-US" sz="2000" b="1" dirty="0"/>
              <a:t>.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n-US" sz="2000" b="1" dirty="0" err="1"/>
              <a:t>Attribuire</a:t>
            </a:r>
            <a:r>
              <a:rPr lang="en-US" sz="2000" b="1" dirty="0"/>
              <a:t> </a:t>
            </a:r>
            <a:r>
              <a:rPr lang="en-US" sz="2000" b="1" dirty="0" err="1"/>
              <a:t>una</a:t>
            </a:r>
            <a:r>
              <a:rPr lang="en-US" sz="2000" b="1" dirty="0"/>
              <a:t> </a:t>
            </a:r>
            <a:r>
              <a:rPr lang="en-US" sz="2000" b="1" dirty="0" err="1"/>
              <a:t>congrua</a:t>
            </a:r>
            <a:r>
              <a:rPr lang="en-US" sz="2000" b="1" dirty="0"/>
              <a:t> </a:t>
            </a:r>
            <a:r>
              <a:rPr lang="en-US" sz="2000" b="1" dirty="0" err="1"/>
              <a:t>dotazione</a:t>
            </a:r>
            <a:r>
              <a:rPr lang="en-US" sz="2000" b="1" dirty="0"/>
              <a:t> </a:t>
            </a:r>
            <a:r>
              <a:rPr lang="en-US" sz="2000" b="1" dirty="0" err="1"/>
              <a:t>finanziaria</a:t>
            </a:r>
            <a:r>
              <a:rPr lang="en-US" sz="2000" b="1" dirty="0"/>
              <a:t> per le </a:t>
            </a:r>
            <a:r>
              <a:rPr lang="en-US" sz="2000" b="1" dirty="0" err="1"/>
              <a:t>attività</a:t>
            </a:r>
            <a:r>
              <a:rPr lang="en-US" sz="2000" b="1" dirty="0"/>
              <a:t> di </a:t>
            </a:r>
            <a:r>
              <a:rPr lang="en-US" sz="2000" b="1" dirty="0" err="1"/>
              <a:t>ricerca</a:t>
            </a:r>
            <a:r>
              <a:rPr lang="en-US" sz="2000" b="1" dirty="0"/>
              <a:t> a </a:t>
            </a:r>
            <a:r>
              <a:rPr lang="en-US" sz="2000" b="1" dirty="0" err="1"/>
              <a:t>partire</a:t>
            </a:r>
            <a:r>
              <a:rPr lang="en-US" sz="2000" b="1" dirty="0"/>
              <a:t> da Horizon Europe.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n-US" sz="2000" b="1" dirty="0" err="1"/>
              <a:t>Rafforzare</a:t>
            </a:r>
            <a:r>
              <a:rPr lang="en-US" sz="2000" b="1" dirty="0"/>
              <a:t> </a:t>
            </a:r>
            <a:r>
              <a:rPr lang="en-US" sz="2000" b="1" dirty="0" err="1"/>
              <a:t>il</a:t>
            </a:r>
            <a:r>
              <a:rPr lang="en-US" sz="2000" b="1" dirty="0"/>
              <a:t> Sistema </a:t>
            </a:r>
            <a:r>
              <a:rPr lang="en-US" sz="2000" b="1" dirty="0" err="1"/>
              <a:t>della</a:t>
            </a:r>
            <a:r>
              <a:rPr lang="en-US" sz="2000" b="1" dirty="0"/>
              <a:t> </a:t>
            </a:r>
            <a:r>
              <a:rPr lang="en-US" sz="2000" b="1" dirty="0" err="1"/>
              <a:t>Conoscenza</a:t>
            </a:r>
            <a:r>
              <a:rPr lang="en-US" sz="2000" b="1" dirty="0"/>
              <a:t> e dell’ </a:t>
            </a:r>
            <a:r>
              <a:rPr lang="en-US" sz="2000" b="1" dirty="0" err="1"/>
              <a:t>Innovazione</a:t>
            </a:r>
            <a:r>
              <a:rPr lang="en-US" sz="2000" b="1" dirty="0"/>
              <a:t> (AKIS).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n-US" sz="2000" b="1" dirty="0" err="1"/>
              <a:t>Introdurre</a:t>
            </a:r>
            <a:r>
              <a:rPr lang="en-US" sz="2000" b="1" dirty="0"/>
              <a:t> la </a:t>
            </a:r>
            <a:r>
              <a:rPr lang="en-US" sz="2000" b="1" dirty="0" err="1"/>
              <a:t>Certificazione</a:t>
            </a:r>
            <a:r>
              <a:rPr lang="en-US" sz="2000" b="1" dirty="0"/>
              <a:t> di </a:t>
            </a:r>
            <a:r>
              <a:rPr lang="en-US" sz="2000" b="1" dirty="0" err="1"/>
              <a:t>Gruppo</a:t>
            </a:r>
            <a:r>
              <a:rPr lang="en-US" sz="2000" b="1" dirty="0"/>
              <a:t>.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endParaRPr lang="en-US" sz="2000" b="1" dirty="0"/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n-US" sz="2000" b="1" dirty="0" err="1"/>
              <a:t>Incrementare</a:t>
            </a:r>
            <a:r>
              <a:rPr lang="en-US" sz="2000" b="1" dirty="0"/>
              <a:t> </a:t>
            </a:r>
            <a:r>
              <a:rPr lang="en-US" sz="2000" b="1" dirty="0" err="1"/>
              <a:t>gli</a:t>
            </a:r>
            <a:r>
              <a:rPr lang="en-US" sz="2000" b="1" dirty="0"/>
              <a:t> </a:t>
            </a:r>
            <a:r>
              <a:rPr lang="en-US" sz="2000" b="1" dirty="0" err="1"/>
              <a:t>obiettivi</a:t>
            </a:r>
            <a:r>
              <a:rPr lang="en-US" sz="2000" b="1" dirty="0"/>
              <a:t> del Green Public Procurement </a:t>
            </a:r>
            <a:r>
              <a:rPr lang="en-US" sz="2000" b="1" dirty="0" err="1"/>
              <a:t>nelle</a:t>
            </a:r>
            <a:r>
              <a:rPr lang="en-US" sz="2000" b="1" dirty="0"/>
              <a:t> </a:t>
            </a:r>
            <a:r>
              <a:rPr lang="en-US" sz="2000" b="1" dirty="0" err="1"/>
              <a:t>mense</a:t>
            </a:r>
            <a:r>
              <a:rPr lang="en-US" sz="2000" b="1" dirty="0"/>
              <a:t> </a:t>
            </a:r>
            <a:r>
              <a:rPr lang="en-US" sz="2000" b="1" dirty="0" err="1"/>
              <a:t>pubbliche</a:t>
            </a:r>
            <a:r>
              <a:rPr lang="en-US" sz="2000" b="1" dirty="0"/>
              <a:t>.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n-US" sz="2000" b="1" dirty="0" err="1"/>
              <a:t>Rafforzare</a:t>
            </a:r>
            <a:r>
              <a:rPr lang="en-US" sz="2000" b="1" dirty="0"/>
              <a:t> I </a:t>
            </a:r>
            <a:r>
              <a:rPr lang="en-US" sz="2000" b="1" dirty="0" err="1"/>
              <a:t>programmi</a:t>
            </a:r>
            <a:r>
              <a:rPr lang="en-US" sz="2000" b="1" dirty="0"/>
              <a:t> </a:t>
            </a:r>
            <a:r>
              <a:rPr lang="en-US" sz="2000" b="1" dirty="0" err="1"/>
              <a:t>scolastici</a:t>
            </a:r>
            <a:r>
              <a:rPr lang="en-US" sz="2000" b="1" dirty="0"/>
              <a:t> </a:t>
            </a:r>
            <a:r>
              <a:rPr lang="en-US" sz="2000" b="1" dirty="0" err="1"/>
              <a:t>biologici</a:t>
            </a:r>
            <a:endParaRPr lang="en-US" sz="2000" b="1" dirty="0"/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en-US" sz="2000" b="1" dirty="0" err="1"/>
              <a:t>Sostenere</a:t>
            </a:r>
            <a:r>
              <a:rPr lang="en-US" sz="2000" b="1" dirty="0"/>
              <a:t> </a:t>
            </a:r>
            <a:r>
              <a:rPr lang="en-US" sz="2000" b="1" dirty="0" err="1"/>
              <a:t>l’organizzazione</a:t>
            </a:r>
            <a:r>
              <a:rPr lang="en-US" sz="2000" b="1" dirty="0"/>
              <a:t> </a:t>
            </a:r>
            <a:r>
              <a:rPr lang="en-US" sz="2000" b="1" dirty="0" err="1"/>
              <a:t>della</a:t>
            </a:r>
            <a:r>
              <a:rPr lang="en-US" sz="2000" b="1" dirty="0"/>
              <a:t> catena </a:t>
            </a:r>
            <a:r>
              <a:rPr lang="en-US" sz="2000" b="1" dirty="0" err="1"/>
              <a:t>alimentare</a:t>
            </a:r>
            <a:r>
              <a:rPr lang="en-US" sz="2000" b="1" dirty="0"/>
              <a:t> </a:t>
            </a:r>
            <a:r>
              <a:rPr lang="en-US" sz="2000" b="1" dirty="0" err="1"/>
              <a:t>sia</a:t>
            </a:r>
            <a:r>
              <a:rPr lang="en-US" sz="2000" b="1" dirty="0"/>
              <a:t> </a:t>
            </a:r>
            <a:r>
              <a:rPr lang="en-US" sz="2000" b="1" dirty="0" err="1"/>
              <a:t>attraverso</a:t>
            </a:r>
            <a:r>
              <a:rPr lang="en-US" sz="2000" b="1" dirty="0"/>
              <a:t> le OP, </a:t>
            </a:r>
            <a:r>
              <a:rPr lang="en-US" sz="2000" b="1" dirty="0" err="1"/>
              <a:t>che</a:t>
            </a:r>
            <a:r>
              <a:rPr lang="en-US" sz="2000" b="1" dirty="0"/>
              <a:t> </a:t>
            </a:r>
            <a:r>
              <a:rPr lang="en-US" sz="2000" b="1" dirty="0" err="1"/>
              <a:t>il</a:t>
            </a:r>
            <a:r>
              <a:rPr lang="en-US" sz="2000" b="1" dirty="0"/>
              <a:t> </a:t>
            </a:r>
            <a:r>
              <a:rPr lang="en-US" sz="2000" b="1" dirty="0" err="1"/>
              <a:t>circuito</a:t>
            </a:r>
            <a:r>
              <a:rPr lang="en-US" sz="2000" b="1" dirty="0"/>
              <a:t> </a:t>
            </a:r>
            <a:r>
              <a:rPr lang="en-US" sz="2000" b="1" dirty="0" err="1"/>
              <a:t>corto</a:t>
            </a:r>
            <a:r>
              <a:rPr lang="en-US" sz="2000" b="1" dirty="0"/>
              <a:t>.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900702D-FF4F-4820-9979-F623BBCC6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4BF9A3E5-D169-744E-A1B9-F3BDD2C89A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85" t="23423" r="24843" b="27207"/>
          <a:stretch/>
        </p:blipFill>
        <p:spPr>
          <a:xfrm>
            <a:off x="10476204" y="5480365"/>
            <a:ext cx="1035037" cy="7290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2291DA8-6D12-674A-A15A-E1F6E1A7F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7958" y="371632"/>
            <a:ext cx="1511530" cy="1318569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638D3FB1-7D0B-4A4B-A9EC-6F5EF061421D}"/>
              </a:ext>
            </a:extLst>
          </p:cNvPr>
          <p:cNvSpPr/>
          <p:nvPr/>
        </p:nvSpPr>
        <p:spPr>
          <a:xfrm>
            <a:off x="403684" y="1355919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Assemblea nazionale 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CB77D1-E013-0E4A-A5DE-CF9D1CB06084}"/>
              </a:ext>
            </a:extLst>
          </p:cNvPr>
          <p:cNvSpPr/>
          <p:nvPr/>
        </p:nvSpPr>
        <p:spPr>
          <a:xfrm>
            <a:off x="7676537" y="256918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Martedì 13 luglio 2021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D46E2D40-D134-4C4C-A42B-3D42AE005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964" y="256918"/>
            <a:ext cx="1763755" cy="98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662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E4C77E0-AD32-4D51-A420-0A861D5A8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F6C19E5-DDC1-714C-995C-BC1C1636E180}"/>
              </a:ext>
            </a:extLst>
          </p:cNvPr>
          <p:cNvSpPr txBox="1"/>
          <p:nvPr/>
        </p:nvSpPr>
        <p:spPr>
          <a:xfrm>
            <a:off x="132202" y="1632919"/>
            <a:ext cx="10344002" cy="4603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it-IT" sz="3200" b="1" dirty="0"/>
              <a:t>Ricerca e Innovazione.</a:t>
            </a:r>
          </a:p>
          <a:p>
            <a:r>
              <a:rPr lang="it-IT" sz="3200" dirty="0"/>
              <a:t> </a:t>
            </a:r>
          </a:p>
          <a:p>
            <a:pPr algn="just"/>
            <a:r>
              <a:rPr lang="it-IT" sz="3200" dirty="0"/>
              <a:t>Al CREA nel 2019 è stato affidata l’adozione di un «</a:t>
            </a:r>
            <a:r>
              <a:rPr lang="it-IT" sz="3200" b="1" dirty="0"/>
              <a:t>Piano per la ricerca e l’innovazione in agricoltura biologica” </a:t>
            </a:r>
            <a:r>
              <a:rPr lang="it-IT" sz="3200" dirty="0"/>
              <a:t>che dovrà: </a:t>
            </a:r>
          </a:p>
          <a:p>
            <a:pPr algn="just"/>
            <a:r>
              <a:rPr lang="it-IT" sz="3200" dirty="0"/>
              <a:t> - consentire di promuovere il trasferimento di conoscenza</a:t>
            </a:r>
          </a:p>
          <a:p>
            <a:pPr algn="just"/>
            <a:r>
              <a:rPr lang="it-IT" sz="3200" dirty="0"/>
              <a:t>   e innovazione nell’AB;</a:t>
            </a:r>
          </a:p>
          <a:p>
            <a:pPr algn="just"/>
            <a:r>
              <a:rPr lang="it-IT" sz="3200" dirty="0"/>
              <a:t>- facilitare il coordinamento tra i diversi livelli istituzionali; </a:t>
            </a:r>
          </a:p>
          <a:p>
            <a:pPr algn="just"/>
            <a:r>
              <a:rPr lang="it-IT" sz="3200" dirty="0"/>
              <a:t>-   </a:t>
            </a:r>
            <a:r>
              <a:rPr lang="it-IT" sz="3200" b="1" dirty="0"/>
              <a:t>colmare il grave deficit di finanziamenti che negli ultimi 10 anni sono stati rivolti al settore. </a:t>
            </a:r>
            <a:r>
              <a:rPr lang="it-IT" sz="2000" b="1" dirty="0">
                <a:solidFill>
                  <a:srgbClr val="C00000"/>
                </a:solidFill>
              </a:rPr>
              <a:t>(0,75% del Totale secondo RIRAB)</a:t>
            </a:r>
            <a:r>
              <a:rPr lang="it-IT" sz="2000" dirty="0">
                <a:solidFill>
                  <a:srgbClr val="C00000"/>
                </a:solidFill>
              </a:rPr>
              <a:t> </a:t>
            </a:r>
          </a:p>
          <a:p>
            <a:pPr marL="457200" indent="-457200" algn="just">
              <a:buFontTx/>
              <a:buChar char="-"/>
            </a:pPr>
            <a:endParaRPr lang="it-IT" sz="3200" i="1" dirty="0"/>
          </a:p>
          <a:p>
            <a:pPr marL="457200" indent="-457200">
              <a:buFontTx/>
              <a:buChar char="-"/>
            </a:pPr>
            <a:endParaRPr lang="it-IT" sz="3200" i="1" dirty="0"/>
          </a:p>
          <a:p>
            <a:endParaRPr lang="it-IT" sz="3200" dirty="0"/>
          </a:p>
          <a:p>
            <a:endParaRPr lang="it-IT" sz="3200" dirty="0"/>
          </a:p>
          <a:p>
            <a:r>
              <a:rPr lang="it-IT" sz="3200" dirty="0"/>
              <a:t>           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900702D-FF4F-4820-9979-F623BBCC6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46E2D40-D134-4C4C-A42B-3D42AE005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64" y="256918"/>
            <a:ext cx="1763755" cy="98058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BF9A3E5-D169-744E-A1B9-F3BDD2C89A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85" t="23423" r="24843" b="27207"/>
          <a:stretch/>
        </p:blipFill>
        <p:spPr>
          <a:xfrm>
            <a:off x="10476204" y="5480365"/>
            <a:ext cx="1035037" cy="7290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2291DA8-6D12-674A-A15A-E1F6E1A7F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7958" y="371632"/>
            <a:ext cx="1511530" cy="1318569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638D3FB1-7D0B-4A4B-A9EC-6F5EF061421D}"/>
              </a:ext>
            </a:extLst>
          </p:cNvPr>
          <p:cNvSpPr/>
          <p:nvPr/>
        </p:nvSpPr>
        <p:spPr>
          <a:xfrm>
            <a:off x="403684" y="1355919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Assemblea nazionale 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CB77D1-E013-0E4A-A5DE-CF9D1CB06084}"/>
              </a:ext>
            </a:extLst>
          </p:cNvPr>
          <p:cNvSpPr/>
          <p:nvPr/>
        </p:nvSpPr>
        <p:spPr>
          <a:xfrm>
            <a:off x="7676537" y="256918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Martedì 13 luglio 2021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</p:spTree>
    <p:extLst>
      <p:ext uri="{BB962C8B-B14F-4D97-AF65-F5344CB8AC3E}">
        <p14:creationId xmlns:p14="http://schemas.microsoft.com/office/powerpoint/2010/main" val="2753461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E4C77E0-AD32-4D51-A420-0A861D5A8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F6C19E5-DDC1-714C-995C-BC1C1636E180}"/>
              </a:ext>
            </a:extLst>
          </p:cNvPr>
          <p:cNvSpPr txBox="1"/>
          <p:nvPr/>
        </p:nvSpPr>
        <p:spPr>
          <a:xfrm>
            <a:off x="124178" y="1751335"/>
            <a:ext cx="10239022" cy="46050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endParaRPr lang="it-IT" sz="2000" dirty="0"/>
          </a:p>
          <a:p>
            <a:pPr algn="ctr"/>
            <a:r>
              <a:rPr lang="it-IT" sz="2000" dirty="0"/>
              <a:t>Evidenziamo </a:t>
            </a:r>
            <a:r>
              <a:rPr lang="it-IT" sz="2000" b="1" dirty="0"/>
              <a:t>5 aree strategiche</a:t>
            </a:r>
            <a:r>
              <a:rPr lang="it-IT" sz="2000" dirty="0"/>
              <a:t> che possono rafforzare il Settore biologico:  </a:t>
            </a:r>
          </a:p>
          <a:p>
            <a:pPr lvl="0" algn="just"/>
            <a:endParaRPr lang="it-IT" sz="2000" dirty="0"/>
          </a:p>
          <a:p>
            <a:pPr lvl="0" algn="just"/>
            <a:r>
              <a:rPr lang="it-IT" sz="2000" dirty="0"/>
              <a:t>1 - Adozione di un </a:t>
            </a:r>
            <a:r>
              <a:rPr lang="it-IT" sz="2000" b="1" dirty="0">
                <a:solidFill>
                  <a:srgbClr val="00B050"/>
                </a:solidFill>
              </a:rPr>
              <a:t>Piano di Ricerca Partecipata  per le Sementi biologiche</a:t>
            </a:r>
            <a:r>
              <a:rPr lang="it-IT" sz="2000" dirty="0"/>
              <a:t>; </a:t>
            </a:r>
          </a:p>
          <a:p>
            <a:pPr lvl="0" algn="just"/>
            <a:endParaRPr lang="it-IT" sz="2000" dirty="0"/>
          </a:p>
          <a:p>
            <a:pPr lvl="0" algn="just"/>
            <a:r>
              <a:rPr lang="it-IT" sz="2000" dirty="0"/>
              <a:t>2 - Incremento  delle attività di ricerca dell' </a:t>
            </a:r>
            <a:r>
              <a:rPr lang="it-IT" sz="2000" b="1" dirty="0">
                <a:solidFill>
                  <a:srgbClr val="FFC000"/>
                </a:solidFill>
              </a:rPr>
              <a:t>allevamento biologico e dell’acquacoltura</a:t>
            </a:r>
            <a:r>
              <a:rPr lang="it-IT" sz="2000" dirty="0"/>
              <a:t>;</a:t>
            </a:r>
          </a:p>
          <a:p>
            <a:pPr lvl="0" algn="just"/>
            <a:endParaRPr lang="it-IT" sz="2000" dirty="0"/>
          </a:p>
          <a:p>
            <a:pPr lvl="0" algn="just"/>
            <a:r>
              <a:rPr lang="it-IT" sz="2000" dirty="0"/>
              <a:t>3 - Introduzione delle tecniche e delle sostanze per la  </a:t>
            </a:r>
            <a:r>
              <a:rPr lang="it-IT" sz="2000" b="1" dirty="0" err="1">
                <a:solidFill>
                  <a:srgbClr val="FF0000"/>
                </a:solidFill>
              </a:rPr>
              <a:t>Bioprotezione</a:t>
            </a:r>
            <a:r>
              <a:rPr lang="it-IT" sz="2000" dirty="0"/>
              <a:t> dai parassiti;</a:t>
            </a:r>
          </a:p>
          <a:p>
            <a:pPr lvl="0" algn="just"/>
            <a:endParaRPr lang="it-IT" sz="2000" dirty="0"/>
          </a:p>
          <a:p>
            <a:pPr lvl="0" algn="just"/>
            <a:r>
              <a:rPr lang="it-IT" sz="2000" dirty="0"/>
              <a:t>4 - Sviluppo della </a:t>
            </a:r>
            <a:r>
              <a:rPr lang="it-IT" sz="2000" b="1" dirty="0"/>
              <a:t>circolarità della produzione agricola biologica </a:t>
            </a:r>
            <a:r>
              <a:rPr lang="it-IT" sz="2000" dirty="0"/>
              <a:t>anche con innovazioni nel</a:t>
            </a:r>
          </a:p>
          <a:p>
            <a:pPr lvl="0" algn="just"/>
            <a:r>
              <a:rPr lang="it-IT" sz="2000" dirty="0"/>
              <a:t>      </a:t>
            </a:r>
            <a:r>
              <a:rPr lang="it-IT" sz="2000" b="1" dirty="0">
                <a:solidFill>
                  <a:srgbClr val="0070C0"/>
                </a:solidFill>
              </a:rPr>
              <a:t>packaging e nella riduzione dei rifiuti</a:t>
            </a:r>
            <a:r>
              <a:rPr lang="it-IT" sz="2000" dirty="0"/>
              <a:t>;</a:t>
            </a:r>
          </a:p>
          <a:p>
            <a:pPr lvl="0" algn="just"/>
            <a:endParaRPr lang="it-IT" sz="2000" dirty="0"/>
          </a:p>
          <a:p>
            <a:pPr lvl="0" algn="just"/>
            <a:r>
              <a:rPr lang="it-IT" sz="2000" dirty="0"/>
              <a:t>5 - </a:t>
            </a:r>
            <a:r>
              <a:rPr lang="it-IT" sz="2000" b="1" dirty="0"/>
              <a:t>Definizione di nuovi rapporti nei sistema di commercio e distribuzione dei prodotti biologici</a:t>
            </a:r>
            <a:r>
              <a:rPr lang="it-IT" sz="2000" dirty="0"/>
              <a:t>.</a:t>
            </a:r>
          </a:p>
          <a:p>
            <a:pPr algn="just"/>
            <a:endParaRPr lang="it-IT" sz="2000" dirty="0"/>
          </a:p>
          <a:p>
            <a:pPr algn="just"/>
            <a:r>
              <a:rPr lang="it-IT" sz="2000" b="1" dirty="0" err="1"/>
              <a:t>Anabio</a:t>
            </a:r>
            <a:r>
              <a:rPr lang="it-IT" sz="2000" b="1" dirty="0"/>
              <a:t> auspica che con  il Piano si concretizzi il paradigma della </a:t>
            </a:r>
            <a:r>
              <a:rPr lang="it-IT" sz="2000" b="1" dirty="0">
                <a:solidFill>
                  <a:srgbClr val="C00000"/>
                </a:solidFill>
              </a:rPr>
              <a:t>Ricerca Partecipata.                                                                                      </a:t>
            </a:r>
          </a:p>
          <a:p>
            <a:pPr algn="just"/>
            <a:endParaRPr lang="it-IT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900702D-FF4F-4820-9979-F623BBCC6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46E2D40-D134-4C4C-A42B-3D42AE005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64" y="256918"/>
            <a:ext cx="1763755" cy="98058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BF9A3E5-D169-744E-A1B9-F3BDD2C89A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85" t="23423" r="24843" b="27207"/>
          <a:stretch/>
        </p:blipFill>
        <p:spPr>
          <a:xfrm>
            <a:off x="10476204" y="5480365"/>
            <a:ext cx="1035037" cy="7290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2291DA8-6D12-674A-A15A-E1F6E1A7F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7958" y="371632"/>
            <a:ext cx="1511530" cy="1318569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638D3FB1-7D0B-4A4B-A9EC-6F5EF061421D}"/>
              </a:ext>
            </a:extLst>
          </p:cNvPr>
          <p:cNvSpPr/>
          <p:nvPr/>
        </p:nvSpPr>
        <p:spPr>
          <a:xfrm>
            <a:off x="403684" y="1355919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Assemblea nazionale 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CB77D1-E013-0E4A-A5DE-CF9D1CB06084}"/>
              </a:ext>
            </a:extLst>
          </p:cNvPr>
          <p:cNvSpPr/>
          <p:nvPr/>
        </p:nvSpPr>
        <p:spPr>
          <a:xfrm>
            <a:off x="7676537" y="256918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Martedì 13 luglio 2021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</p:spTree>
    <p:extLst>
      <p:ext uri="{BB962C8B-B14F-4D97-AF65-F5344CB8AC3E}">
        <p14:creationId xmlns:p14="http://schemas.microsoft.com/office/powerpoint/2010/main" val="4220441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E4C77E0-AD32-4D51-A420-0A861D5A8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F6C19E5-DDC1-714C-995C-BC1C1636E180}"/>
              </a:ext>
            </a:extLst>
          </p:cNvPr>
          <p:cNvSpPr txBox="1"/>
          <p:nvPr/>
        </p:nvSpPr>
        <p:spPr>
          <a:xfrm>
            <a:off x="180622" y="1966549"/>
            <a:ext cx="10216445" cy="46713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it-IT" sz="2400" dirty="0"/>
              <a:t> </a:t>
            </a:r>
            <a:r>
              <a:rPr lang="it-IT" sz="2600" dirty="0"/>
              <a:t>Ad </a:t>
            </a:r>
            <a:r>
              <a:rPr lang="it-IT" sz="2600" b="1" dirty="0"/>
              <a:t>AISSA, e al Prof. Tagliavini confermiamo di condividere</a:t>
            </a:r>
            <a:r>
              <a:rPr lang="it-IT" sz="2600" dirty="0"/>
              <a:t> il documento del 2019 dal titolo </a:t>
            </a:r>
            <a:r>
              <a:rPr lang="it-IT" sz="2600" b="1" dirty="0"/>
              <a:t>“Biologico e dintorni”</a:t>
            </a:r>
            <a:r>
              <a:rPr lang="it-IT" sz="2600" dirty="0"/>
              <a:t> che affermava:</a:t>
            </a:r>
          </a:p>
          <a:p>
            <a:pPr algn="just"/>
            <a:r>
              <a:rPr lang="it-IT" sz="2600" dirty="0"/>
              <a:t> </a:t>
            </a:r>
          </a:p>
          <a:p>
            <a:pPr algn="just"/>
            <a:r>
              <a:rPr lang="it-IT" sz="2600" dirty="0"/>
              <a:t> - </a:t>
            </a:r>
            <a:r>
              <a:rPr lang="it-IT" sz="2600" b="1" dirty="0"/>
              <a:t>“diverse forme di agricoltura sostenibile possono e devono convivere in Italia”</a:t>
            </a:r>
            <a:r>
              <a:rPr lang="it-IT" sz="2600" dirty="0"/>
              <a:t>  </a:t>
            </a:r>
          </a:p>
          <a:p>
            <a:pPr marL="457200" indent="-457200" algn="just">
              <a:buFontTx/>
              <a:buChar char="-"/>
            </a:pPr>
            <a:r>
              <a:rPr lang="it-IT" sz="2600" dirty="0"/>
              <a:t>“</a:t>
            </a:r>
            <a:r>
              <a:rPr lang="it-IT" sz="2600" b="1" dirty="0"/>
              <a:t>gli operatori del mondo agricolo, così come gli scienziati, devono dialogare in modo dialettico sul tema della sostenibilità e assumere impegni di ragionevolezza, senza speculazioni né reciproci oscurantismi”.</a:t>
            </a:r>
          </a:p>
          <a:p>
            <a:pPr algn="just"/>
            <a:endParaRPr lang="it-IT" sz="24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900702D-FF4F-4820-9979-F623BBCC6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46E2D40-D134-4C4C-A42B-3D42AE005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64" y="256918"/>
            <a:ext cx="1763755" cy="98058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BF9A3E5-D169-744E-A1B9-F3BDD2C89A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85" t="23423" r="24843" b="27207"/>
          <a:stretch/>
        </p:blipFill>
        <p:spPr>
          <a:xfrm>
            <a:off x="10476204" y="5480365"/>
            <a:ext cx="1035037" cy="7290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2291DA8-6D12-674A-A15A-E1F6E1A7F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7958" y="371632"/>
            <a:ext cx="1511530" cy="1318569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638D3FB1-7D0B-4A4B-A9EC-6F5EF061421D}"/>
              </a:ext>
            </a:extLst>
          </p:cNvPr>
          <p:cNvSpPr/>
          <p:nvPr/>
        </p:nvSpPr>
        <p:spPr>
          <a:xfrm>
            <a:off x="403684" y="1355919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Assemblea nazionale 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CB77D1-E013-0E4A-A5DE-CF9D1CB06084}"/>
              </a:ext>
            </a:extLst>
          </p:cNvPr>
          <p:cNvSpPr/>
          <p:nvPr/>
        </p:nvSpPr>
        <p:spPr>
          <a:xfrm>
            <a:off x="7676537" y="256918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Martedì 13 luglio 2021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</p:spTree>
    <p:extLst>
      <p:ext uri="{BB962C8B-B14F-4D97-AF65-F5344CB8AC3E}">
        <p14:creationId xmlns:p14="http://schemas.microsoft.com/office/powerpoint/2010/main" val="3702620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E4C77E0-AD32-4D51-A420-0A861D5A8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F6C19E5-DDC1-714C-995C-BC1C1636E180}"/>
              </a:ext>
            </a:extLst>
          </p:cNvPr>
          <p:cNvSpPr txBox="1"/>
          <p:nvPr/>
        </p:nvSpPr>
        <p:spPr>
          <a:xfrm>
            <a:off x="373964" y="1751336"/>
            <a:ext cx="9863994" cy="4671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it-IT" sz="2800" dirty="0"/>
              <a:t>In definitiva crediamo che la </a:t>
            </a:r>
            <a:r>
              <a:rPr lang="it-IT" sz="2800" b="1" dirty="0"/>
              <a:t>ricerca per l’AB </a:t>
            </a:r>
            <a:r>
              <a:rPr lang="it-IT" sz="2800" dirty="0"/>
              <a:t>debba seguire</a:t>
            </a:r>
            <a:r>
              <a:rPr lang="it-IT" sz="2800" b="1" dirty="0"/>
              <a:t>  l’approccio </a:t>
            </a:r>
            <a:r>
              <a:rPr lang="it-IT" sz="2800" b="1" dirty="0" err="1"/>
              <a:t>agroecologico</a:t>
            </a:r>
            <a:r>
              <a:rPr lang="it-IT" sz="2800" dirty="0"/>
              <a:t>, investigando </a:t>
            </a:r>
            <a:r>
              <a:rPr lang="it-IT" sz="2800" b="1" dirty="0"/>
              <a:t>sulle relazioni e sulle interazioni tra oggetti invece che, separatamente, su ogni singolo elemento o addirittura particolare. </a:t>
            </a:r>
          </a:p>
          <a:p>
            <a:pPr algn="just"/>
            <a:r>
              <a:rPr lang="it-IT" sz="2800" dirty="0"/>
              <a:t>L’ </a:t>
            </a:r>
            <a:r>
              <a:rPr lang="it-IT" sz="2800" b="1" dirty="0"/>
              <a:t>AB</a:t>
            </a:r>
            <a:r>
              <a:rPr lang="it-IT" sz="2800" dirty="0"/>
              <a:t> ha tra i propri scopi non solo quello di </a:t>
            </a:r>
            <a:r>
              <a:rPr lang="it-IT" sz="2800" b="1" dirty="0"/>
              <a:t>migliorare il rendimento produttivo - obiettivo che resta prioritario - </a:t>
            </a:r>
            <a:r>
              <a:rPr lang="it-IT" sz="2800" dirty="0"/>
              <a:t>ma anche quello di considerare</a:t>
            </a:r>
            <a:r>
              <a:rPr lang="it-IT" sz="2800" b="1" dirty="0"/>
              <a:t>,  le conseguenze della produzione </a:t>
            </a:r>
            <a:r>
              <a:rPr lang="it-IT" sz="2800" dirty="0"/>
              <a:t>sulla</a:t>
            </a:r>
            <a:r>
              <a:rPr lang="it-IT" sz="2800" b="1" dirty="0"/>
              <a:t> conservazione del suolo </a:t>
            </a:r>
            <a:r>
              <a:rPr lang="it-IT" sz="2800" dirty="0"/>
              <a:t>e sulla </a:t>
            </a:r>
            <a:r>
              <a:rPr lang="it-IT" sz="2800" b="1" dirty="0"/>
              <a:t>biodiversità, garantendo  qualità e sicurezza dei prodotti e una forte valorizzazione della produzione e del consumo locale</a:t>
            </a:r>
            <a:r>
              <a:rPr lang="it-IT" sz="2800" dirty="0"/>
              <a:t>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900702D-FF4F-4820-9979-F623BBCC6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46E2D40-D134-4C4C-A42B-3D42AE005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964" y="256918"/>
            <a:ext cx="1763755" cy="98058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BF9A3E5-D169-744E-A1B9-F3BDD2C89A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885" t="23423" r="24843" b="27207"/>
          <a:stretch/>
        </p:blipFill>
        <p:spPr>
          <a:xfrm>
            <a:off x="10476204" y="5480365"/>
            <a:ext cx="1035037" cy="7290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2291DA8-6D12-674A-A15A-E1F6E1A7F6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7958" y="371632"/>
            <a:ext cx="1511530" cy="1318569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638D3FB1-7D0B-4A4B-A9EC-6F5EF061421D}"/>
              </a:ext>
            </a:extLst>
          </p:cNvPr>
          <p:cNvSpPr/>
          <p:nvPr/>
        </p:nvSpPr>
        <p:spPr>
          <a:xfrm>
            <a:off x="403684" y="1355919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Assemblea nazionale 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CB77D1-E013-0E4A-A5DE-CF9D1CB06084}"/>
              </a:ext>
            </a:extLst>
          </p:cNvPr>
          <p:cNvSpPr/>
          <p:nvPr/>
        </p:nvSpPr>
        <p:spPr>
          <a:xfrm>
            <a:off x="7676537" y="256918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Martedì 13 luglio 2021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</p:spTree>
    <p:extLst>
      <p:ext uri="{BB962C8B-B14F-4D97-AF65-F5344CB8AC3E}">
        <p14:creationId xmlns:p14="http://schemas.microsoft.com/office/powerpoint/2010/main" val="1245853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E4C77E0-AD32-4D51-A420-0A861D5A8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F6C19E5-DDC1-714C-995C-BC1C1636E180}"/>
              </a:ext>
            </a:extLst>
          </p:cNvPr>
          <p:cNvSpPr txBox="1"/>
          <p:nvPr/>
        </p:nvSpPr>
        <p:spPr>
          <a:xfrm>
            <a:off x="143220" y="1690201"/>
            <a:ext cx="10223652" cy="5053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it-IT" sz="3600" b="1" dirty="0"/>
              <a:t>Digitale.</a:t>
            </a:r>
          </a:p>
          <a:p>
            <a:pPr algn="just"/>
            <a:endParaRPr lang="it-IT" sz="1600" b="1" dirty="0"/>
          </a:p>
          <a:p>
            <a:pPr algn="just"/>
            <a:r>
              <a:rPr lang="it-IT" sz="1900" b="1" dirty="0"/>
              <a:t>Sostenibilità e Digitale </a:t>
            </a:r>
            <a:r>
              <a:rPr lang="it-IT" sz="1900" dirty="0"/>
              <a:t>sono le  due parole chiave della </a:t>
            </a:r>
            <a:r>
              <a:rPr lang="it-IT" sz="1900" dirty="0" err="1"/>
              <a:t>Pac</a:t>
            </a:r>
            <a:r>
              <a:rPr lang="it-IT" sz="1900" dirty="0"/>
              <a:t> post 2020, con esse si cimenterà anche l’agricoltura biologica  per consentire la transizione </a:t>
            </a:r>
            <a:r>
              <a:rPr lang="it-IT" sz="1900" dirty="0" err="1"/>
              <a:t>agroecologica</a:t>
            </a:r>
            <a:r>
              <a:rPr lang="it-IT" sz="1900" dirty="0"/>
              <a:t>. </a:t>
            </a:r>
          </a:p>
          <a:p>
            <a:pPr algn="just"/>
            <a:endParaRPr lang="it-IT" sz="1900" b="1" dirty="0"/>
          </a:p>
          <a:p>
            <a:pPr algn="just"/>
            <a:r>
              <a:rPr lang="it-IT" sz="1900" b="1" dirty="0"/>
              <a:t>Il </a:t>
            </a:r>
            <a:r>
              <a:rPr lang="it-IT" sz="1900" b="1" dirty="0" err="1"/>
              <a:t>Recovery</a:t>
            </a:r>
            <a:r>
              <a:rPr lang="it-IT" sz="1900" b="1" dirty="0"/>
              <a:t> Fund dell’Italia ha destinato  66 miliardi di euro per il digitale.             </a:t>
            </a:r>
          </a:p>
          <a:p>
            <a:pPr algn="just"/>
            <a:endParaRPr lang="it-IT" sz="1900" b="1" dirty="0"/>
          </a:p>
          <a:p>
            <a:pPr algn="just"/>
            <a:r>
              <a:rPr lang="it-IT" sz="1900" dirty="0"/>
              <a:t>Di questo </a:t>
            </a:r>
            <a:r>
              <a:rPr lang="it-IT" sz="1900" b="1" dirty="0"/>
              <a:t>super stanziamento 25,8 miliardi</a:t>
            </a:r>
            <a:r>
              <a:rPr lang="it-IT" sz="1900" dirty="0"/>
              <a:t> sono destinati per l’</a:t>
            </a:r>
            <a:r>
              <a:rPr lang="it-IT" sz="1900" b="1" dirty="0"/>
              <a:t>innovazione alle imprese (prosecuzione piano Transizione 4.0), 5G, completamento piano banda ultra larga. </a:t>
            </a:r>
            <a:endParaRPr lang="it-IT" sz="1900" dirty="0"/>
          </a:p>
          <a:p>
            <a:pPr algn="just"/>
            <a:endParaRPr lang="it-IT" sz="1900" dirty="0"/>
          </a:p>
          <a:p>
            <a:pPr algn="just"/>
            <a:r>
              <a:rPr lang="it-IT" sz="1900" dirty="0"/>
              <a:t>Il </a:t>
            </a:r>
            <a:r>
              <a:rPr lang="it-IT" sz="1900" dirty="0" err="1"/>
              <a:t>Recovery</a:t>
            </a:r>
            <a:r>
              <a:rPr lang="it-IT" sz="1900" dirty="0"/>
              <a:t> Fund  vuole favorire  progetti per sostenere:</a:t>
            </a:r>
          </a:p>
          <a:p>
            <a:pPr marL="342900" indent="-342900" algn="just">
              <a:buFontTx/>
              <a:buChar char="-"/>
            </a:pPr>
            <a:r>
              <a:rPr lang="it-IT" sz="1900" b="1" dirty="0"/>
              <a:t>lo sviluppo e l’innovazione delle catene del valore e delle filiere  più avanzate dal punto di vista dell’innovazione tecnologica e della sostenibilità ambientale;</a:t>
            </a:r>
          </a:p>
          <a:p>
            <a:pPr marL="342900" indent="-342900" algn="just">
              <a:buFontTx/>
              <a:buChar char="-"/>
            </a:pPr>
            <a:endParaRPr lang="it-IT" sz="1900" b="1" dirty="0"/>
          </a:p>
          <a:p>
            <a:pPr marL="342900" indent="-342900" algn="just">
              <a:buFontTx/>
              <a:buChar char="-"/>
            </a:pPr>
            <a:r>
              <a:rPr lang="it-IT" sz="1900" b="1" dirty="0"/>
              <a:t> la crescita dimensionale e l’internazionalizzazione delle imprese attraverso l’utilizzo di strumenti finanziari a leva. 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900702D-FF4F-4820-9979-F623BBCC6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46E2D40-D134-4C4C-A42B-3D42AE005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64" y="256918"/>
            <a:ext cx="1763755" cy="98058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BF9A3E5-D169-744E-A1B9-F3BDD2C89A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85" t="23423" r="24843" b="27207"/>
          <a:stretch/>
        </p:blipFill>
        <p:spPr>
          <a:xfrm>
            <a:off x="10476204" y="5480365"/>
            <a:ext cx="1035037" cy="7290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2291DA8-6D12-674A-A15A-E1F6E1A7F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7958" y="371632"/>
            <a:ext cx="1511530" cy="1318569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638D3FB1-7D0B-4A4B-A9EC-6F5EF061421D}"/>
              </a:ext>
            </a:extLst>
          </p:cNvPr>
          <p:cNvSpPr/>
          <p:nvPr/>
        </p:nvSpPr>
        <p:spPr>
          <a:xfrm>
            <a:off x="403684" y="1355919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Assemblea nazionale 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CB77D1-E013-0E4A-A5DE-CF9D1CB06084}"/>
              </a:ext>
            </a:extLst>
          </p:cNvPr>
          <p:cNvSpPr/>
          <p:nvPr/>
        </p:nvSpPr>
        <p:spPr>
          <a:xfrm>
            <a:off x="7676537" y="256918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Martedì 13 luglio 2021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</p:spTree>
    <p:extLst>
      <p:ext uri="{BB962C8B-B14F-4D97-AF65-F5344CB8AC3E}">
        <p14:creationId xmlns:p14="http://schemas.microsoft.com/office/powerpoint/2010/main" val="3813568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E4C77E0-AD32-4D51-A420-0A861D5A8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F6C19E5-DDC1-714C-995C-BC1C1636E180}"/>
              </a:ext>
            </a:extLst>
          </p:cNvPr>
          <p:cNvSpPr txBox="1"/>
          <p:nvPr/>
        </p:nvSpPr>
        <p:spPr>
          <a:xfrm>
            <a:off x="132202" y="1632917"/>
            <a:ext cx="10212637" cy="485601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endParaRPr lang="it-IT" sz="2000" dirty="0"/>
          </a:p>
          <a:p>
            <a:pPr algn="just"/>
            <a:r>
              <a:rPr lang="it-IT" sz="2400" b="1" dirty="0"/>
              <a:t>Nel 2020 nelle aree rurali</a:t>
            </a:r>
            <a:r>
              <a:rPr lang="it-IT" sz="2400" dirty="0"/>
              <a:t>, </a:t>
            </a:r>
            <a:r>
              <a:rPr lang="it-IT" sz="2400" b="1" dirty="0"/>
              <a:t>non è ancora assicurata la copertura con la banda ultra larga.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Il nuovo rapporto </a:t>
            </a:r>
            <a:r>
              <a:rPr lang="it-IT" sz="2400" dirty="0">
                <a:hlinkClick r:id="rId2"/>
              </a:rPr>
              <a:t>BCE sull’economia digitale </a:t>
            </a:r>
            <a:r>
              <a:rPr lang="it-IT" sz="2400" dirty="0"/>
              <a:t>certifica che il ritardo italiano non è sulle infrastrutture quanto </a:t>
            </a:r>
            <a:r>
              <a:rPr lang="it-IT" sz="2400" b="1" dirty="0"/>
              <a:t>sulle competenze: </a:t>
            </a:r>
            <a:r>
              <a:rPr lang="it-IT" sz="2400" b="1" dirty="0" err="1"/>
              <a:t>digital</a:t>
            </a:r>
            <a:r>
              <a:rPr lang="it-IT" sz="2400" b="1" dirty="0"/>
              <a:t> </a:t>
            </a:r>
            <a:r>
              <a:rPr lang="it-IT" sz="2400" b="1" dirty="0" err="1"/>
              <a:t>skill</a:t>
            </a:r>
            <a:r>
              <a:rPr lang="it-IT" sz="2400" b="1" dirty="0"/>
              <a:t>, capitale umano, numero di aziende digitali, di cittadini e PA che lavorano con strumenti innovativi. 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L’applicazione di tecnologie digitali all’agricoltura  offre  vantaggi nella riduzione degli sprechi e di rispondere con la </a:t>
            </a:r>
            <a:r>
              <a:rPr lang="it-IT" sz="2400" b="1" dirty="0" err="1"/>
              <a:t>blokchain</a:t>
            </a:r>
            <a:r>
              <a:rPr lang="it-IT" sz="2400" dirty="0"/>
              <a:t> alla domanda dei cittadini attenti all'origine, alla qualità dei prodotti e al loro impatto ambientale</a:t>
            </a:r>
            <a:r>
              <a:rPr lang="it-IT" sz="2400" b="1" dirty="0"/>
              <a:t>,</a:t>
            </a:r>
            <a:r>
              <a:rPr lang="it-IT" sz="2400" dirty="0"/>
              <a:t>  e di garantire una giusta ed equa remunerazione degli agricoltori nella </a:t>
            </a:r>
            <a:r>
              <a:rPr lang="it-IT" sz="2400" b="1" dirty="0"/>
              <a:t>catena del valore</a:t>
            </a:r>
            <a:r>
              <a:rPr lang="it-IT" sz="2400" dirty="0"/>
              <a:t>.</a:t>
            </a:r>
          </a:p>
          <a:p>
            <a:pPr algn="just"/>
            <a:r>
              <a:rPr lang="it-IT" sz="2400" dirty="0"/>
              <a:t> 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Attrezzature agricole digitali e connesse, presto consentiranno di gestire  in modo ottimale le risorse  ambientali, e di ridurre l’</a:t>
            </a:r>
            <a:r>
              <a:rPr lang="it-IT" sz="2400" b="1" dirty="0"/>
              <a:t>impronta ambientale e climatica</a:t>
            </a:r>
            <a:r>
              <a:rPr lang="it-IT" sz="2400" dirty="0"/>
              <a:t> del sistema alimentare e di rafforzarne la </a:t>
            </a:r>
            <a:r>
              <a:rPr lang="it-IT" sz="2400" b="1" dirty="0"/>
              <a:t>resilienza</a:t>
            </a:r>
            <a:r>
              <a:rPr lang="it-IT" sz="2400" dirty="0"/>
              <a:t>.  </a:t>
            </a:r>
          </a:p>
          <a:p>
            <a:pPr algn="just"/>
            <a:endParaRPr lang="it-IT" sz="2000" dirty="0"/>
          </a:p>
          <a:p>
            <a:pPr algn="just"/>
            <a:r>
              <a:rPr lang="it-IT" sz="2000" dirty="0"/>
              <a:t> 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900702D-FF4F-4820-9979-F623BBCC6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46E2D40-D134-4C4C-A42B-3D42AE005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964" y="256918"/>
            <a:ext cx="1763755" cy="98058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BF9A3E5-D169-744E-A1B9-F3BDD2C89A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885" t="23423" r="24843" b="27207"/>
          <a:stretch/>
        </p:blipFill>
        <p:spPr>
          <a:xfrm>
            <a:off x="10476204" y="5480365"/>
            <a:ext cx="1035037" cy="7290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2291DA8-6D12-674A-A15A-E1F6E1A7F6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7958" y="371632"/>
            <a:ext cx="1511530" cy="1318569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638D3FB1-7D0B-4A4B-A9EC-6F5EF061421D}"/>
              </a:ext>
            </a:extLst>
          </p:cNvPr>
          <p:cNvSpPr/>
          <p:nvPr/>
        </p:nvSpPr>
        <p:spPr>
          <a:xfrm>
            <a:off x="403684" y="1355919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Assemblea nazionale 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CB77D1-E013-0E4A-A5DE-CF9D1CB06084}"/>
              </a:ext>
            </a:extLst>
          </p:cNvPr>
          <p:cNvSpPr/>
          <p:nvPr/>
        </p:nvSpPr>
        <p:spPr>
          <a:xfrm>
            <a:off x="7676537" y="256918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Martedì 13 luglio 2021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</p:spTree>
    <p:extLst>
      <p:ext uri="{BB962C8B-B14F-4D97-AF65-F5344CB8AC3E}">
        <p14:creationId xmlns:p14="http://schemas.microsoft.com/office/powerpoint/2010/main" val="1439898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E4C77E0-AD32-4D51-A420-0A861D5A8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F6C19E5-DDC1-714C-995C-BC1C1636E180}"/>
              </a:ext>
            </a:extLst>
          </p:cNvPr>
          <p:cNvSpPr txBox="1"/>
          <p:nvPr/>
        </p:nvSpPr>
        <p:spPr>
          <a:xfrm>
            <a:off x="143220" y="1690201"/>
            <a:ext cx="10094738" cy="50531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endParaRPr lang="it-IT" sz="2000" dirty="0"/>
          </a:p>
          <a:p>
            <a:pPr algn="ctr"/>
            <a:r>
              <a:rPr lang="it-IT" sz="2000" b="1" dirty="0"/>
              <a:t>BREVI CONSIDERAZIONI FINALI</a:t>
            </a:r>
          </a:p>
          <a:p>
            <a:pPr algn="ctr"/>
            <a:endParaRPr lang="it-IT" sz="2000" b="1" dirty="0"/>
          </a:p>
          <a:p>
            <a:pPr algn="just" fontAlgn="base"/>
            <a:r>
              <a:rPr lang="it-IT" sz="2000" dirty="0"/>
              <a:t>Il biologico italiano è nelle condizioni di  “trarre profitto” da questa straordinario periodo di riforme e investimenti.</a:t>
            </a:r>
          </a:p>
          <a:p>
            <a:pPr algn="just" fontAlgn="base"/>
            <a:r>
              <a:rPr lang="it-IT" sz="2000" dirty="0"/>
              <a:t> </a:t>
            </a:r>
          </a:p>
          <a:p>
            <a:pPr algn="just" fontAlgn="base"/>
            <a:r>
              <a:rPr lang="it-IT" sz="2000" dirty="0"/>
              <a:t>Ci sono le condizioni per giustificare che il sostegno pubblico è motivato dalla dimostrazione pratica di essere   </a:t>
            </a:r>
            <a:r>
              <a:rPr lang="it-IT" sz="2000" b="1" dirty="0"/>
              <a:t>“effettivamente” sostenibile.</a:t>
            </a:r>
          </a:p>
          <a:p>
            <a:pPr algn="just" fontAlgn="base"/>
            <a:endParaRPr lang="it-IT" sz="2000" b="1" dirty="0"/>
          </a:p>
          <a:p>
            <a:pPr algn="just"/>
            <a:r>
              <a:rPr lang="it-IT" sz="2000" dirty="0"/>
              <a:t>Questi motivi ci devono </a:t>
            </a:r>
            <a:r>
              <a:rPr lang="it-IT" sz="2000" b="1" dirty="0">
                <a:solidFill>
                  <a:srgbClr val="C00000"/>
                </a:solidFill>
              </a:rPr>
              <a:t>indurre ad una crescita ragionata della superficie biologica italiana </a:t>
            </a:r>
            <a:r>
              <a:rPr lang="it-IT" sz="2000" dirty="0"/>
              <a:t>incentrata sull’introduzione delle innovazioni quali la </a:t>
            </a:r>
            <a:r>
              <a:rPr lang="it-IT" sz="2000" dirty="0" err="1"/>
              <a:t>bioprotezione</a:t>
            </a:r>
            <a:r>
              <a:rPr lang="it-IT" sz="2000" dirty="0"/>
              <a:t> delle colture, i DSS, le sementi certificate, fattori utili a migliorare i processi produttivi e quindi il valore delle produzioni.</a:t>
            </a:r>
          </a:p>
          <a:p>
            <a:pPr algn="just"/>
            <a:endParaRPr lang="it-IT" sz="2000" dirty="0"/>
          </a:p>
          <a:p>
            <a:pPr algn="just"/>
            <a:r>
              <a:rPr lang="it-IT" sz="2000" dirty="0"/>
              <a:t> </a:t>
            </a:r>
          </a:p>
          <a:p>
            <a:pPr algn="ctr"/>
            <a:endParaRPr lang="it-IT" sz="2000" dirty="0"/>
          </a:p>
          <a:p>
            <a:r>
              <a:rPr lang="it-IT" sz="2000" b="1" dirty="0"/>
              <a:t> </a:t>
            </a:r>
            <a:endParaRPr lang="it-IT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900702D-FF4F-4820-9979-F623BBCC6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46E2D40-D134-4C4C-A42B-3D42AE005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64" y="256918"/>
            <a:ext cx="1763755" cy="98058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BF9A3E5-D169-744E-A1B9-F3BDD2C89A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85" t="23423" r="24843" b="27207"/>
          <a:stretch/>
        </p:blipFill>
        <p:spPr>
          <a:xfrm>
            <a:off x="10476204" y="5480365"/>
            <a:ext cx="1035037" cy="7290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2291DA8-6D12-674A-A15A-E1F6E1A7F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7958" y="371632"/>
            <a:ext cx="1511530" cy="1318569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638D3FB1-7D0B-4A4B-A9EC-6F5EF061421D}"/>
              </a:ext>
            </a:extLst>
          </p:cNvPr>
          <p:cNvSpPr/>
          <p:nvPr/>
        </p:nvSpPr>
        <p:spPr>
          <a:xfrm>
            <a:off x="403684" y="1355919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Assemblea nazionale 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CB77D1-E013-0E4A-A5DE-CF9D1CB06084}"/>
              </a:ext>
            </a:extLst>
          </p:cNvPr>
          <p:cNvSpPr/>
          <p:nvPr/>
        </p:nvSpPr>
        <p:spPr>
          <a:xfrm>
            <a:off x="7676537" y="256918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Martedì 13 luglio 2021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</p:spTree>
    <p:extLst>
      <p:ext uri="{BB962C8B-B14F-4D97-AF65-F5344CB8AC3E}">
        <p14:creationId xmlns:p14="http://schemas.microsoft.com/office/powerpoint/2010/main" val="488041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E4C77E0-AD32-4D51-A420-0A861D5A8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F6C19E5-DDC1-714C-995C-BC1C1636E180}"/>
              </a:ext>
            </a:extLst>
          </p:cNvPr>
          <p:cNvSpPr txBox="1"/>
          <p:nvPr/>
        </p:nvSpPr>
        <p:spPr>
          <a:xfrm>
            <a:off x="143220" y="1690201"/>
            <a:ext cx="10094738" cy="50531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endParaRPr lang="it-IT" sz="2000" dirty="0"/>
          </a:p>
          <a:p>
            <a:pPr algn="just"/>
            <a:r>
              <a:rPr lang="it-IT" sz="2800" dirty="0"/>
              <a:t>S</a:t>
            </a:r>
            <a:r>
              <a:rPr lang="it-IT" sz="2800" b="1" dirty="0"/>
              <a:t>erve  un'analisi d'impatto da parte della Commissione UE e dell'Italia</a:t>
            </a:r>
            <a:r>
              <a:rPr lang="it-IT" sz="2800" dirty="0"/>
              <a:t>. </a:t>
            </a:r>
          </a:p>
          <a:p>
            <a:pPr algn="just"/>
            <a:endParaRPr lang="it-IT" sz="2800" dirty="0"/>
          </a:p>
          <a:p>
            <a:pPr algn="just"/>
            <a:r>
              <a:rPr lang="it-IT" sz="2800" b="1" dirty="0"/>
              <a:t>Tutto ciò richiede  l’attivazione immediata di una cabina di regia,  al fine di assicurare continuità e integrazione tra il diversi livelli: locale, regionale, nazionale, comunitario e tra i soggetti portatori d’interesse.</a:t>
            </a:r>
          </a:p>
          <a:p>
            <a:pPr algn="just"/>
            <a:endParaRPr lang="it-IT" sz="2800" b="1" dirty="0"/>
          </a:p>
          <a:p>
            <a:pPr algn="just"/>
            <a:r>
              <a:rPr lang="it-IT" sz="2800" b="1" dirty="0"/>
              <a:t>Vogliamo ribadire che l’Agricoltura Biologica è una delle forme di agricoltura possibile che rispetta e contempla  tutte le altre.</a:t>
            </a:r>
            <a:endParaRPr lang="it-IT" sz="2800" dirty="0"/>
          </a:p>
          <a:p>
            <a:pPr algn="just"/>
            <a:endParaRPr lang="it-IT" sz="2800" dirty="0"/>
          </a:p>
          <a:p>
            <a:pPr algn="just"/>
            <a:r>
              <a:rPr lang="it-IT" sz="2800" dirty="0"/>
              <a:t> </a:t>
            </a:r>
          </a:p>
          <a:p>
            <a:pPr algn="ctr"/>
            <a:endParaRPr lang="it-IT" sz="2000" dirty="0"/>
          </a:p>
          <a:p>
            <a:r>
              <a:rPr lang="it-IT" sz="2000" b="1" dirty="0"/>
              <a:t> </a:t>
            </a:r>
            <a:endParaRPr lang="it-IT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900702D-FF4F-4820-9979-F623BBCC6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46E2D40-D134-4C4C-A42B-3D42AE005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64" y="256918"/>
            <a:ext cx="1763755" cy="98058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BF9A3E5-D169-744E-A1B9-F3BDD2C89A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85" t="23423" r="24843" b="27207"/>
          <a:stretch/>
        </p:blipFill>
        <p:spPr>
          <a:xfrm>
            <a:off x="10476204" y="5480365"/>
            <a:ext cx="1035037" cy="7290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2291DA8-6D12-674A-A15A-E1F6E1A7F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7958" y="371632"/>
            <a:ext cx="1511530" cy="1318569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638D3FB1-7D0B-4A4B-A9EC-6F5EF061421D}"/>
              </a:ext>
            </a:extLst>
          </p:cNvPr>
          <p:cNvSpPr/>
          <p:nvPr/>
        </p:nvSpPr>
        <p:spPr>
          <a:xfrm>
            <a:off x="403684" y="1355919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Assemblea nazionale 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CB77D1-E013-0E4A-A5DE-CF9D1CB06084}"/>
              </a:ext>
            </a:extLst>
          </p:cNvPr>
          <p:cNvSpPr/>
          <p:nvPr/>
        </p:nvSpPr>
        <p:spPr>
          <a:xfrm>
            <a:off x="7676537" y="256918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Martedì 13 luglio 2021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</p:spTree>
    <p:extLst>
      <p:ext uri="{BB962C8B-B14F-4D97-AF65-F5344CB8AC3E}">
        <p14:creationId xmlns:p14="http://schemas.microsoft.com/office/powerpoint/2010/main" val="1662574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E4C77E0-AD32-4D51-A420-0A861D5A8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F6C19E5-DDC1-714C-995C-BC1C1636E180}"/>
              </a:ext>
            </a:extLst>
          </p:cNvPr>
          <p:cNvSpPr txBox="1"/>
          <p:nvPr/>
        </p:nvSpPr>
        <p:spPr>
          <a:xfrm>
            <a:off x="143220" y="1690201"/>
            <a:ext cx="10094738" cy="50531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endParaRPr lang="it-IT" sz="2000" dirty="0"/>
          </a:p>
          <a:p>
            <a:pPr algn="ctr"/>
            <a:r>
              <a:rPr lang="it-IT" sz="2800" dirty="0"/>
              <a:t> </a:t>
            </a:r>
          </a:p>
          <a:p>
            <a:pPr algn="ctr"/>
            <a:endParaRPr lang="it-IT" sz="2800" i="1" dirty="0"/>
          </a:p>
          <a:p>
            <a:pPr algn="ctr"/>
            <a:endParaRPr lang="it-IT" sz="2800" i="1" dirty="0"/>
          </a:p>
          <a:p>
            <a:pPr algn="ctr"/>
            <a:endParaRPr lang="it-IT" sz="2800" i="1" dirty="0"/>
          </a:p>
          <a:p>
            <a:pPr algn="ctr"/>
            <a:r>
              <a:rPr lang="it-IT" sz="2800" i="1" dirty="0"/>
              <a:t>Grazie per l’attenzione</a:t>
            </a:r>
          </a:p>
          <a:p>
            <a:pPr algn="just"/>
            <a:endParaRPr lang="it-IT" sz="2800" dirty="0"/>
          </a:p>
          <a:p>
            <a:pPr algn="just"/>
            <a:r>
              <a:rPr lang="it-IT" sz="2800" dirty="0"/>
              <a:t> </a:t>
            </a:r>
          </a:p>
          <a:p>
            <a:pPr algn="ctr"/>
            <a:endParaRPr lang="it-IT" sz="2000" dirty="0"/>
          </a:p>
          <a:p>
            <a:r>
              <a:rPr lang="it-IT" sz="2000" b="1" dirty="0"/>
              <a:t> </a:t>
            </a:r>
            <a:endParaRPr lang="it-IT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900702D-FF4F-4820-9979-F623BBCC6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46E2D40-D134-4C4C-A42B-3D42AE005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64" y="256918"/>
            <a:ext cx="1763755" cy="98058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BF9A3E5-D169-744E-A1B9-F3BDD2C89A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85" t="23423" r="24843" b="27207"/>
          <a:stretch/>
        </p:blipFill>
        <p:spPr>
          <a:xfrm>
            <a:off x="10476204" y="5480365"/>
            <a:ext cx="1035037" cy="7290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2291DA8-6D12-674A-A15A-E1F6E1A7F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7958" y="371632"/>
            <a:ext cx="1511530" cy="1318569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638D3FB1-7D0B-4A4B-A9EC-6F5EF061421D}"/>
              </a:ext>
            </a:extLst>
          </p:cNvPr>
          <p:cNvSpPr/>
          <p:nvPr/>
        </p:nvSpPr>
        <p:spPr>
          <a:xfrm>
            <a:off x="403684" y="1355919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Assemblea nazionale 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CB77D1-E013-0E4A-A5DE-CF9D1CB06084}"/>
              </a:ext>
            </a:extLst>
          </p:cNvPr>
          <p:cNvSpPr/>
          <p:nvPr/>
        </p:nvSpPr>
        <p:spPr>
          <a:xfrm>
            <a:off x="7676537" y="256918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Martedì 13 luglio 2021</a:t>
            </a:r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Antonio Sposicchi</a:t>
            </a:r>
          </a:p>
        </p:txBody>
      </p:sp>
    </p:spTree>
    <p:extLst>
      <p:ext uri="{BB962C8B-B14F-4D97-AF65-F5344CB8AC3E}">
        <p14:creationId xmlns:p14="http://schemas.microsoft.com/office/powerpoint/2010/main" val="26426588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1103</Words>
  <Application>Microsoft Office PowerPoint</Application>
  <PresentationFormat>Widescreen</PresentationFormat>
  <Paragraphs>157</Paragraphs>
  <Slides>13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Editrice Monteverde Srl</dc:creator>
  <cp:lastModifiedBy>Cia Nazionale 2</cp:lastModifiedBy>
  <cp:revision>36</cp:revision>
  <dcterms:created xsi:type="dcterms:W3CDTF">2021-07-08T09:27:37Z</dcterms:created>
  <dcterms:modified xsi:type="dcterms:W3CDTF">2021-07-15T09:52:49Z</dcterms:modified>
</cp:coreProperties>
</file>